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05" d="100"/>
          <a:sy n="105" d="100"/>
        </p:scale>
        <p:origin x="798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4A6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1645920"/>
            <a:ext cx="10362895" cy="228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1200"/>
              </a:spcAft>
            </a:pPr>
            <a:r>
              <a:rPr sz="6400" b="1" i="0">
                <a:solidFill>
                  <a:srgbClr val="EA580C"/>
                </a:solidFill>
                <a:latin typeface="Georgia"/>
              </a:rPr>
              <a:t>MedAI</a:t>
            </a:r>
          </a:p>
          <a:p>
            <a:pPr algn="l">
              <a:spcBef>
                <a:spcPts val="0"/>
              </a:spcBef>
              <a:spcAft>
                <a:spcPts val="1800"/>
              </a:spcAft>
            </a:pPr>
            <a:r>
              <a:rPr sz="2400" b="1" i="0">
                <a:solidFill>
                  <a:srgbClr val="FFFFFF"/>
                </a:solidFill>
                <a:latin typeface="Arial"/>
              </a:rPr>
              <a:t>AI Destekli Konteyner Yükleme Planlama Sistemi</a:t>
            </a:r>
          </a:p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200" b="1" i="0">
                <a:solidFill>
                  <a:srgbClr val="EA580C"/>
                </a:solidFill>
                <a:latin typeface="Arial"/>
              </a:rPr>
              <a:t>TEKNOLOJİ KAPTANLARI 2026 ADAYI</a:t>
            </a:r>
          </a:p>
        </p:txBody>
      </p:sp>
      <p:sp>
        <p:nvSpPr>
          <p:cNvPr id="3" name="Rectangle 2"/>
          <p:cNvSpPr/>
          <p:nvPr/>
        </p:nvSpPr>
        <p:spPr>
          <a:xfrm>
            <a:off x="914400" y="3931920"/>
            <a:ext cx="3657600" cy="25400"/>
          </a:xfrm>
          <a:prstGeom prst="rect">
            <a:avLst/>
          </a:prstGeom>
          <a:solidFill>
            <a:srgbClr val="EA580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914400" y="4297680"/>
            <a:ext cx="5943600" cy="18288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400" b="1" i="0">
                <a:solidFill>
                  <a:srgbClr val="FFFFFF"/>
                </a:solidFill>
                <a:latin typeface="Arial"/>
              </a:rPr>
              <a:t>Kurum: Medkon Lines</a:t>
            </a:r>
          </a:p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400" b="0" i="0">
                <a:solidFill>
                  <a:srgbClr val="FFFFFF"/>
                </a:solidFill>
                <a:latin typeface="Arial"/>
              </a:rPr>
              <a:t>Başvuran: Erdem Öztürk</a:t>
            </a:r>
          </a:p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400" b="0" i="0">
                <a:solidFill>
                  <a:srgbClr val="64748B"/>
                </a:solidFill>
                <a:latin typeface="Arial"/>
              </a:rPr>
              <a:t>Unvan: IT &amp; Digital Transformation Manager</a:t>
            </a:r>
          </a:p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200" b="0" i="0">
                <a:solidFill>
                  <a:srgbClr val="64748B"/>
                </a:solidFill>
                <a:latin typeface="Arial"/>
              </a:rPr>
              <a:t>Dönem: 2024 –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0" y="5303520"/>
            <a:ext cx="3657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spcBef>
                <a:spcPts val="0"/>
              </a:spcBef>
              <a:spcAft>
                <a:spcPts val="600"/>
              </a:spcAft>
            </a:pPr>
            <a:r>
              <a:rPr sz="1400" b="0" i="0">
                <a:solidFill>
                  <a:srgbClr val="FFFFFF"/>
                </a:solidFill>
                <a:latin typeface="Arial"/>
              </a:rPr>
              <a:t>www.medkonlines.com</a:t>
            </a:r>
          </a:p>
        </p:txBody>
      </p:sp>
      <p:pic>
        <p:nvPicPr>
          <p:cNvPr id="8" name="Resim 7">
            <a:extLst>
              <a:ext uri="{FF2B5EF4-FFF2-40B4-BE49-F238E27FC236}">
                <a16:creationId xmlns:a16="http://schemas.microsoft.com/office/drawing/2014/main" id="{962D2490-076E-3745-4917-27F4BA7E85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61576" y="87517"/>
            <a:ext cx="3205429" cy="108291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365760"/>
            <a:ext cx="11277295" cy="7315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2800" b="1" i="0">
                <a:solidFill>
                  <a:srgbClr val="0C4A6E"/>
                </a:solidFill>
                <a:latin typeface="Georgia"/>
              </a:rPr>
              <a:t>Yükleme Planı Kritik ve Operasyonel Bir Darboğazdı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097280"/>
            <a:ext cx="1371600" cy="38100"/>
          </a:xfrm>
          <a:prstGeom prst="rect">
            <a:avLst/>
          </a:prstGeom>
          <a:solidFill>
            <a:srgbClr val="EA580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463040"/>
            <a:ext cx="59436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2400"/>
              </a:spcAft>
            </a:pPr>
            <a:r>
              <a:rPr sz="2000" b="0" i="1">
                <a:solidFill>
                  <a:srgbClr val="EA580C"/>
                </a:solidFill>
                <a:latin typeface="Georgia"/>
              </a:rPr>
              <a:t>“Yükleme planı neden hâlâ bu kadar yavaş ve hata riski yüksek?”</a:t>
            </a:r>
          </a:p>
          <a:p>
            <a:pPr algn="l">
              <a:spcBef>
                <a:spcPts val="0"/>
              </a:spcBef>
              <a:spcAft>
                <a:spcPts val="1400"/>
              </a:spcAft>
            </a:pPr>
            <a:r>
              <a:rPr sz="1500" b="0" i="0">
                <a:solidFill>
                  <a:srgbClr val="1E293B"/>
                </a:solidFill>
                <a:latin typeface="Arial"/>
              </a:rPr>
              <a:t>• Her seferde yüzlerce konteynerin bay bay (bölme bölme) yerleşimi operasyon verimliliğini doğrudan etkiliyor.</a:t>
            </a:r>
          </a:p>
          <a:p>
            <a:pPr algn="l">
              <a:spcBef>
                <a:spcPts val="0"/>
              </a:spcBef>
              <a:spcAft>
                <a:spcPts val="1400"/>
              </a:spcAft>
            </a:pPr>
            <a:r>
              <a:rPr sz="1500" b="0" i="0">
                <a:solidFill>
                  <a:srgbClr val="1E293B"/>
                </a:solidFill>
                <a:latin typeface="Arial"/>
              </a:rPr>
              <a:t>• Eski süreç tamamen manuel deneme-yanılmaya ve tecrübeye dayanıyordu.</a:t>
            </a:r>
          </a:p>
          <a:p>
            <a:pPr algn="l">
              <a:spcBef>
                <a:spcPts val="0"/>
              </a:spcBef>
              <a:spcAft>
                <a:spcPts val="1400"/>
              </a:spcAft>
            </a:pPr>
            <a:r>
              <a:rPr sz="1500" b="0" i="0">
                <a:solidFill>
                  <a:srgbClr val="1E293B"/>
                </a:solidFill>
                <a:latin typeface="Arial"/>
              </a:rPr>
              <a:t>• Planmaster aktarımında sık yeniden düzenleme ihtiyacı ve zaman kaybı oluşuyordu.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0" y="1463040"/>
            <a:ext cx="4846320" cy="201168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sz="4800" b="1" i="0">
                <a:solidFill>
                  <a:srgbClr val="EA580C"/>
                </a:solidFill>
                <a:latin typeface="Georgia"/>
              </a:rPr>
              <a:t>60 – 90 dk</a:t>
            </a:r>
          </a:p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sz="1400" b="1" i="0">
                <a:solidFill>
                  <a:srgbClr val="1E293B"/>
                </a:solidFill>
                <a:latin typeface="Arial"/>
              </a:rPr>
              <a:t>Ortalama Plan Hazırlama Süresi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0" y="3749039"/>
            <a:ext cx="4846320" cy="201168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sz="4400" b="1" i="0">
                <a:solidFill>
                  <a:srgbClr val="0C4A6E"/>
                </a:solidFill>
                <a:latin typeface="Georgia"/>
              </a:rPr>
              <a:t>+2 Onay Adımı</a:t>
            </a:r>
          </a:p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sz="1300" b="0" i="0">
                <a:solidFill>
                  <a:srgbClr val="64748B"/>
                </a:solidFill>
                <a:latin typeface="Arial"/>
              </a:rPr>
              <a:t>Ek onay süreçleri operasyonel bekleme süresini artırıyordu.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365760"/>
            <a:ext cx="11277295" cy="7315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2800" b="1" i="0">
                <a:solidFill>
                  <a:srgbClr val="0C4A6E"/>
                </a:solidFill>
                <a:latin typeface="Georgia"/>
              </a:rPr>
              <a:t>MedAI: Sahada Anında Kullanılabilir Akıllı Plan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097280"/>
            <a:ext cx="1371600" cy="38100"/>
          </a:xfrm>
          <a:prstGeom prst="rect">
            <a:avLst/>
          </a:prstGeom>
          <a:solidFill>
            <a:srgbClr val="EA580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371600"/>
            <a:ext cx="11277295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600" b="0" i="0">
                <a:solidFill>
                  <a:srgbClr val="1E293B"/>
                </a:solidFill>
                <a:latin typeface="Arial"/>
              </a:rPr>
              <a:t>MedAI (MedMaster), sefere ait konteyner listesini alıp geminin gerçek slot yapısına göre yerleşim önerisi üreten kurum içi akıllı bir karar destek sistemidir.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2377440"/>
            <a:ext cx="5394960" cy="3291840"/>
          </a:xfrm>
          <a:prstGeom prst="roundRect">
            <a:avLst/>
          </a:prstGeom>
          <a:solidFill>
            <a:srgbClr val="FFFFFF"/>
          </a:solidFill>
          <a:ln>
            <a:solidFill>
              <a:srgbClr val="EA580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l">
              <a:spcBef>
                <a:spcPts val="0"/>
              </a:spcBef>
              <a:spcAft>
                <a:spcPts val="1400"/>
              </a:spcAft>
            </a:pPr>
            <a:r>
              <a:rPr sz="1800" b="1" i="0">
                <a:solidFill>
                  <a:srgbClr val="EA580C"/>
                </a:solidFill>
                <a:latin typeface="Georgia"/>
              </a:rPr>
              <a:t>NE YAPTIK? (AI &amp; Fizik Entegrasyonu)</a:t>
            </a:r>
          </a:p>
          <a:p>
            <a:pPr algn="l">
              <a:spcBef>
                <a:spcPts val="0"/>
              </a:spcBef>
              <a:spcAft>
                <a:spcPts val="1200"/>
              </a:spcAft>
            </a:pPr>
            <a:r>
              <a:rPr sz="1400" b="0" i="0">
                <a:solidFill>
                  <a:srgbClr val="1E293B"/>
                </a:solidFill>
                <a:latin typeface="Arial"/>
              </a:rPr>
              <a:t>AI altyapısını; geminin gerçek SHP/SLOT profili, liman rotasyonu, ağırlık/istif kuralları, 20ft–40ft yerleşim mantığı ve gemideki mevcut yük ile entegre ettik. Sonuç olarak Planmaster ile tam uyumlu saniyeler içinde yüklenebilir PML çıktısı ürettik.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309360" y="2377440"/>
            <a:ext cx="5394960" cy="3291840"/>
          </a:xfrm>
          <a:prstGeom prst="roundRect">
            <a:avLst/>
          </a:prstGeom>
          <a:solidFill>
            <a:srgbClr val="FFFFFF"/>
          </a:solidFill>
          <a:ln>
            <a:solidFill>
              <a:srgbClr val="0C4A6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l">
              <a:spcBef>
                <a:spcPts val="0"/>
              </a:spcBef>
              <a:spcAft>
                <a:spcPts val="1400"/>
              </a:spcAft>
            </a:pPr>
            <a:r>
              <a:rPr sz="1800" b="1" i="0">
                <a:solidFill>
                  <a:srgbClr val="0C4A6E"/>
                </a:solidFill>
                <a:latin typeface="Georgia"/>
              </a:rPr>
              <a:t>NE YAPMADIK? (İnsan Kontrolünde AI)</a:t>
            </a:r>
          </a:p>
          <a:p>
            <a:pPr algn="l">
              <a:spcBef>
                <a:spcPts val="0"/>
              </a:spcBef>
              <a:spcAft>
                <a:spcPts val="1200"/>
              </a:spcAft>
            </a:pPr>
            <a:r>
              <a:rPr sz="1400" b="0" i="0">
                <a:solidFill>
                  <a:srgbClr val="1E293B"/>
                </a:solidFill>
                <a:latin typeface="Arial"/>
              </a:rPr>
              <a:t>Amacımız insanı süreçten tamamen çıkarmak değildi. AI hızlıca optimum planı üretir; operatör ekranda sonucu önizler, gerekirse manuel ince ayar yapar, ardından limanda ve sahada kullanılacak nihai planı onaylayıp indirir.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5852160"/>
            <a:ext cx="11277295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200" b="0" i="1">
                <a:solidFill>
                  <a:srgbClr val="64748B"/>
                </a:solidFill>
                <a:latin typeface="Arial"/>
              </a:rPr>
              <a:t>Önemli Not: MedAI dışarıdan satın alınan bir hizmet değildir; Medkon'un kendi operasyonel verimliliğini artırmak için kurum içinde geliştirdiği özel bir teknolojidir.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365760"/>
            <a:ext cx="11277295" cy="7315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2800" b="1" i="0">
                <a:solidFill>
                  <a:srgbClr val="0C4A6E"/>
                </a:solidFill>
                <a:latin typeface="Georgia"/>
              </a:rPr>
              <a:t>Uçtan Uca Plan Akışı Nasıl Çalışır?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097280"/>
            <a:ext cx="1371600" cy="38100"/>
          </a:xfrm>
          <a:prstGeom prst="rect">
            <a:avLst/>
          </a:prstGeom>
          <a:solidFill>
            <a:srgbClr val="EA580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457200" y="1645920"/>
            <a:ext cx="1965960" cy="320040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Bef>
                <a:spcPts val="0"/>
              </a:spcBef>
              <a:spcAft>
                <a:spcPts val="1000"/>
              </a:spcAft>
            </a:pPr>
            <a:r>
              <a:rPr sz="3600" b="1" i="0">
                <a:solidFill>
                  <a:srgbClr val="EA580C"/>
                </a:solidFill>
                <a:latin typeface="Georgia"/>
              </a:rPr>
              <a:t>1</a:t>
            </a:r>
          </a:p>
          <a:p>
            <a:pPr algn="ctr">
              <a:spcBef>
                <a:spcPts val="0"/>
              </a:spcBef>
              <a:spcAft>
                <a:spcPts val="1000"/>
              </a:spcAft>
            </a:pPr>
            <a:r>
              <a:rPr sz="1400" b="1" i="0">
                <a:solidFill>
                  <a:srgbClr val="0C4A6E"/>
                </a:solidFill>
                <a:latin typeface="Arial"/>
              </a:rPr>
              <a:t>Veri Seçimi</a:t>
            </a:r>
          </a:p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sz="1100" b="0" i="0">
                <a:solidFill>
                  <a:srgbClr val="1E293B"/>
                </a:solidFill>
                <a:latin typeface="Arial"/>
              </a:rPr>
              <a:t>Voyage, POL, POD ve VGM seçimleri sistem üzerinden hızlıca yapılır.</a:t>
            </a:r>
          </a:p>
        </p:txBody>
      </p:sp>
      <p:sp>
        <p:nvSpPr>
          <p:cNvPr id="5" name="Chevron 4"/>
          <p:cNvSpPr/>
          <p:nvPr/>
        </p:nvSpPr>
        <p:spPr>
          <a:xfrm>
            <a:off x="2468880" y="3063240"/>
            <a:ext cx="182880" cy="365760"/>
          </a:xfrm>
          <a:prstGeom prst="chevron">
            <a:avLst/>
          </a:prstGeom>
          <a:solidFill>
            <a:srgbClr val="EA580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2697480" y="1645920"/>
            <a:ext cx="1965960" cy="320040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Bef>
                <a:spcPts val="0"/>
              </a:spcBef>
              <a:spcAft>
                <a:spcPts val="1000"/>
              </a:spcAft>
            </a:pPr>
            <a:r>
              <a:rPr sz="3600" b="1" i="0">
                <a:solidFill>
                  <a:srgbClr val="EA580C"/>
                </a:solidFill>
                <a:latin typeface="Georgia"/>
              </a:rPr>
              <a:t>2</a:t>
            </a:r>
          </a:p>
          <a:p>
            <a:pPr algn="ctr">
              <a:spcBef>
                <a:spcPts val="0"/>
              </a:spcBef>
              <a:spcAft>
                <a:spcPts val="1000"/>
              </a:spcAft>
            </a:pPr>
            <a:r>
              <a:rPr sz="1400" b="1" i="0">
                <a:solidFill>
                  <a:srgbClr val="0C4A6E"/>
                </a:solidFill>
                <a:latin typeface="Arial"/>
              </a:rPr>
              <a:t>Mevcut Yük</a:t>
            </a:r>
          </a:p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sz="1100" b="0" i="0">
                <a:solidFill>
                  <a:srgbClr val="1E293B"/>
                </a:solidFill>
                <a:latin typeface="Arial"/>
              </a:rPr>
              <a:t>Mevcut yük dosyası (.PML) yüklenerek gemideki dolu slotlar otomatik korunur.</a:t>
            </a:r>
          </a:p>
        </p:txBody>
      </p:sp>
      <p:sp>
        <p:nvSpPr>
          <p:cNvPr id="7" name="Chevron 6"/>
          <p:cNvSpPr/>
          <p:nvPr/>
        </p:nvSpPr>
        <p:spPr>
          <a:xfrm>
            <a:off x="4709160" y="3063240"/>
            <a:ext cx="182880" cy="365760"/>
          </a:xfrm>
          <a:prstGeom prst="chevron">
            <a:avLst/>
          </a:prstGeom>
          <a:solidFill>
            <a:srgbClr val="EA580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4937760" y="1645920"/>
            <a:ext cx="1965960" cy="320040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Bef>
                <a:spcPts val="0"/>
              </a:spcBef>
              <a:spcAft>
                <a:spcPts val="1000"/>
              </a:spcAft>
            </a:pPr>
            <a:r>
              <a:rPr sz="3600" b="1" i="0">
                <a:solidFill>
                  <a:srgbClr val="EA580C"/>
                </a:solidFill>
                <a:latin typeface="Georgia"/>
              </a:rPr>
              <a:t>3</a:t>
            </a:r>
          </a:p>
          <a:p>
            <a:pPr algn="ctr">
              <a:spcBef>
                <a:spcPts val="0"/>
              </a:spcBef>
              <a:spcAft>
                <a:spcPts val="1000"/>
              </a:spcAft>
            </a:pPr>
            <a:r>
              <a:rPr sz="1400" b="1" i="0">
                <a:solidFill>
                  <a:srgbClr val="0C4A6E"/>
                </a:solidFill>
                <a:latin typeface="Arial"/>
              </a:rPr>
              <a:t>AI Önerisi</a:t>
            </a:r>
          </a:p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sz="1100" b="0" i="0">
                <a:solidFill>
                  <a:srgbClr val="1E293B"/>
                </a:solidFill>
                <a:latin typeface="Arial"/>
              </a:rPr>
              <a:t>Yapay zeka, fiziksel kuralları gözeterek saniyeler içinde yerleşim önerisi üretir.</a:t>
            </a:r>
          </a:p>
        </p:txBody>
      </p:sp>
      <p:sp>
        <p:nvSpPr>
          <p:cNvPr id="9" name="Chevron 8"/>
          <p:cNvSpPr/>
          <p:nvPr/>
        </p:nvSpPr>
        <p:spPr>
          <a:xfrm>
            <a:off x="6949440" y="3063240"/>
            <a:ext cx="182880" cy="365760"/>
          </a:xfrm>
          <a:prstGeom prst="chevron">
            <a:avLst/>
          </a:prstGeom>
          <a:solidFill>
            <a:srgbClr val="EA580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7178040" y="1645920"/>
            <a:ext cx="1965960" cy="320040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Bef>
                <a:spcPts val="0"/>
              </a:spcBef>
              <a:spcAft>
                <a:spcPts val="1000"/>
              </a:spcAft>
            </a:pPr>
            <a:r>
              <a:rPr sz="3600" b="1" i="0">
                <a:solidFill>
                  <a:srgbClr val="EA580C"/>
                </a:solidFill>
                <a:latin typeface="Georgia"/>
              </a:rPr>
              <a:t>4</a:t>
            </a:r>
          </a:p>
          <a:p>
            <a:pPr algn="ctr">
              <a:spcBef>
                <a:spcPts val="0"/>
              </a:spcBef>
              <a:spcAft>
                <a:spcPts val="1000"/>
              </a:spcAft>
            </a:pPr>
            <a:r>
              <a:rPr sz="1400" b="1" i="0">
                <a:solidFill>
                  <a:srgbClr val="0C4A6E"/>
                </a:solidFill>
                <a:latin typeface="Arial"/>
              </a:rPr>
              <a:t>All Bays Önizleme</a:t>
            </a:r>
          </a:p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sz="1100" b="0" i="0">
                <a:solidFill>
                  <a:srgbClr val="1E293B"/>
                </a:solidFill>
                <a:latin typeface="Arial"/>
              </a:rPr>
              <a:t>Operatör, tüm bay bölmelerini görsel olarak inceler ve gerekirse manuel düzeltir.</a:t>
            </a:r>
          </a:p>
        </p:txBody>
      </p:sp>
      <p:sp>
        <p:nvSpPr>
          <p:cNvPr id="11" name="Chevron 10"/>
          <p:cNvSpPr/>
          <p:nvPr/>
        </p:nvSpPr>
        <p:spPr>
          <a:xfrm>
            <a:off x="9189720" y="3063240"/>
            <a:ext cx="182880" cy="365760"/>
          </a:xfrm>
          <a:prstGeom prst="chevron">
            <a:avLst/>
          </a:prstGeom>
          <a:solidFill>
            <a:srgbClr val="EA580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9418320" y="1645920"/>
            <a:ext cx="1965960" cy="320040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Bef>
                <a:spcPts val="0"/>
              </a:spcBef>
              <a:spcAft>
                <a:spcPts val="1000"/>
              </a:spcAft>
            </a:pPr>
            <a:r>
              <a:rPr sz="3600" b="1" i="0">
                <a:solidFill>
                  <a:srgbClr val="EA580C"/>
                </a:solidFill>
                <a:latin typeface="Georgia"/>
              </a:rPr>
              <a:t>5</a:t>
            </a:r>
          </a:p>
          <a:p>
            <a:pPr algn="ctr">
              <a:spcBef>
                <a:spcPts val="0"/>
              </a:spcBef>
              <a:spcAft>
                <a:spcPts val="1000"/>
              </a:spcAft>
            </a:pPr>
            <a:r>
              <a:rPr sz="1400" b="1" i="0">
                <a:solidFill>
                  <a:srgbClr val="0C4A6E"/>
                </a:solidFill>
                <a:latin typeface="Arial"/>
              </a:rPr>
              <a:t>Plan Çıktısı</a:t>
            </a:r>
          </a:p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sz="1100" b="0" i="0">
                <a:solidFill>
                  <a:srgbClr val="1E293B"/>
                </a:solidFill>
                <a:latin typeface="Arial"/>
              </a:rPr>
              <a:t>Planmaster sistemine doğrudan aktarılabilir tam uyumlu PML dosyası indirilir.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" y="5486400"/>
            <a:ext cx="1127729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sz="1300" b="1" i="0">
                <a:solidFill>
                  <a:srgbClr val="0C4A6E"/>
                </a:solidFill>
                <a:latin typeface="Arial"/>
              </a:rPr>
              <a:t>Kritik Başarı Kriteri: MedAI için başarı sadece ekranda güzel görünmek değil; limanda ve sahada rıhtım operasyonlarında gerçekten kusursuz kullanılabilir olmaktır.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365760"/>
            <a:ext cx="11277295" cy="7315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2800" b="1" i="0">
                <a:solidFill>
                  <a:srgbClr val="0C4A6E"/>
                </a:solidFill>
                <a:latin typeface="Georgia"/>
              </a:rPr>
              <a:t>Teknolojik İnovasyon: AI + Gemi Fiziği + Çıktı Uyumu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097280"/>
            <a:ext cx="1371600" cy="38100"/>
          </a:xfrm>
          <a:prstGeom prst="rect">
            <a:avLst/>
          </a:prstGeom>
          <a:solidFill>
            <a:srgbClr val="EA580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457200" y="1463040"/>
            <a:ext cx="4114800" cy="4572000"/>
          </a:xfrm>
          <a:prstGeom prst="roundRect">
            <a:avLst/>
          </a:prstGeom>
          <a:solidFill>
            <a:srgbClr val="0C4A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l">
              <a:spcBef>
                <a:spcPts val="1000"/>
              </a:spcBef>
              <a:spcAft>
                <a:spcPts val="1000"/>
              </a:spcAft>
            </a:pPr>
            <a:r>
              <a:rPr sz="1200" b="1" i="0">
                <a:solidFill>
                  <a:srgbClr val="EA580C"/>
                </a:solidFill>
                <a:latin typeface="Arial"/>
              </a:rPr>
              <a:t>BİR RAPOR ASİSTANI DEĞİL;</a:t>
            </a:r>
          </a:p>
          <a:p>
            <a:pPr algn="l">
              <a:spcBef>
                <a:spcPts val="0"/>
              </a:spcBef>
              <a:spcAft>
                <a:spcPts val="2000"/>
              </a:spcAft>
            </a:pPr>
            <a:r>
              <a:rPr sz="2400" b="1" i="0">
                <a:solidFill>
                  <a:srgbClr val="FFFFFF"/>
                </a:solidFill>
                <a:latin typeface="Georgia"/>
              </a:rPr>
              <a:t>Gerçek Operasyonel Karar Mekanizması</a:t>
            </a:r>
          </a:p>
          <a:p>
            <a:pPr algn="l">
              <a:spcBef>
                <a:spcPts val="0"/>
              </a:spcBef>
              <a:spcAft>
                <a:spcPts val="1500"/>
              </a:spcAft>
            </a:pPr>
            <a:r>
              <a:rPr sz="1400" b="0" i="0">
                <a:solidFill>
                  <a:srgbClr val="FFFFFF"/>
                </a:solidFill>
                <a:latin typeface="Arial"/>
              </a:rPr>
              <a:t>MedAI, sadece verileri özetleyen pasif bir raporlama sistemi değildir. Konteynerin geminin hangi hücresine (slot) konulacağını kararlaştıran, rıhtım ve gemi güvenliğini gözeten aktif bir operasyonel karar sistemidir.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937760" y="1463040"/>
            <a:ext cx="676656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1200"/>
              </a:spcAft>
            </a:pPr>
            <a:r>
              <a:rPr sz="1300" b="1" i="0">
                <a:solidFill>
                  <a:srgbClr val="0C4A6E"/>
                </a:solidFill>
                <a:latin typeface="Arial"/>
              </a:rPr>
              <a:t>•  AI ve Gemi Geometrisi: Yapay zeka algoritması ile gerçek gemi geometrisinin (SHP profili) anlık ve eş zamanlı birlikte çalışması.</a:t>
            </a:r>
          </a:p>
          <a:p>
            <a:pPr algn="l">
              <a:spcBef>
                <a:spcPts val="0"/>
              </a:spcBef>
              <a:spcAft>
                <a:spcPts val="1200"/>
              </a:spcAft>
            </a:pPr>
            <a:r>
              <a:rPr sz="1300" b="1" i="0">
                <a:solidFill>
                  <a:srgbClr val="0C4A6E"/>
                </a:solidFill>
                <a:latin typeface="Arial"/>
              </a:rPr>
              <a:t>•  Çift Hücre (Twin Cell) Kuralları: Sisteme gömülü 20ft ve 40ft yerleşim kuralları, ağırlık dengesi ve ambar altı istif mantığı.</a:t>
            </a:r>
          </a:p>
          <a:p>
            <a:pPr algn="l">
              <a:spcBef>
                <a:spcPts val="0"/>
              </a:spcBef>
              <a:spcAft>
                <a:spcPts val="1200"/>
              </a:spcAft>
            </a:pPr>
            <a:r>
              <a:rPr sz="1300" b="1" i="0">
                <a:solidFill>
                  <a:srgbClr val="0C4A6E"/>
                </a:solidFill>
                <a:latin typeface="Arial"/>
              </a:rPr>
              <a:t>•  Planmaster Görünüm Hizalaması: Sistem ekranlarının gemideki fiziksel Planmaster yerleşim görünümüyle birebir hizalanması.</a:t>
            </a:r>
          </a:p>
          <a:p>
            <a:pPr algn="l">
              <a:spcBef>
                <a:spcPts val="0"/>
              </a:spcBef>
              <a:spcAft>
                <a:spcPts val="1200"/>
              </a:spcAft>
            </a:pPr>
            <a:r>
              <a:rPr sz="1300" b="1" i="0">
                <a:solidFill>
                  <a:srgbClr val="0C4A6E"/>
                </a:solidFill>
                <a:latin typeface="Arial"/>
              </a:rPr>
              <a:t>•  Hata ve Çakışma Önleme: Slot çakışmaları, yanlış eşleşmeler ve blocked hatalarının algoritmik olarak minimize edilmesi.</a:t>
            </a:r>
          </a:p>
          <a:p>
            <a:pPr algn="l">
              <a:spcBef>
                <a:spcPts val="0"/>
              </a:spcBef>
              <a:spcAft>
                <a:spcPts val="1200"/>
              </a:spcAft>
            </a:pPr>
            <a:r>
              <a:rPr sz="1300" b="1" i="0">
                <a:solidFill>
                  <a:srgbClr val="0C4A6E"/>
                </a:solidFill>
                <a:latin typeface="Arial"/>
              </a:rPr>
              <a:t>•  Öğrenen Operatör Döngüsü: Operatörün her manuel müdahalesinden ve düzeltmesinden öğrenen, gelişen akıllı planlama döngüsü.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365760"/>
            <a:ext cx="11277295" cy="7315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2800" b="1" i="0">
                <a:solidFill>
                  <a:srgbClr val="0C4A6E"/>
                </a:solidFill>
                <a:latin typeface="Georgia"/>
              </a:rPr>
              <a:t>Ölçülebilir Operasyonel Etki: Zaman ve Hız Devrimi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097280"/>
            <a:ext cx="1371600" cy="38100"/>
          </a:xfrm>
          <a:prstGeom prst="rect">
            <a:avLst/>
          </a:prstGeom>
          <a:solidFill>
            <a:srgbClr val="EA580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457200" y="1463040"/>
            <a:ext cx="4754880" cy="457200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Bef>
                <a:spcPts val="0"/>
              </a:spcBef>
              <a:spcAft>
                <a:spcPts val="2400"/>
              </a:spcAft>
            </a:pPr>
            <a:r>
              <a:rPr sz="1800" b="1" i="0">
                <a:solidFill>
                  <a:srgbClr val="0C4A6E"/>
                </a:solidFill>
                <a:latin typeface="Georgia"/>
              </a:rPr>
              <a:t>SÜRE KARŞILAŞTIRMASI</a:t>
            </a:r>
          </a:p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sz="1200" b="0" i="0">
                <a:solidFill>
                  <a:srgbClr val="64748B"/>
                </a:solidFill>
                <a:latin typeface="Arial"/>
              </a:rPr>
              <a:t>ÖNCE (Eski Manuel Süreç)</a:t>
            </a:r>
          </a:p>
          <a:p>
            <a:pPr algn="ctr">
              <a:spcBef>
                <a:spcPts val="0"/>
              </a:spcBef>
              <a:spcAft>
                <a:spcPts val="2400"/>
              </a:spcAft>
            </a:pPr>
            <a:r>
              <a:rPr sz="3800" b="1" i="0">
                <a:solidFill>
                  <a:srgbClr val="1E293B"/>
                </a:solidFill>
                <a:latin typeface="Georgia"/>
              </a:rPr>
              <a:t>60 – 90 dk</a:t>
            </a:r>
          </a:p>
          <a:p>
            <a:pPr algn="ctr">
              <a:spcBef>
                <a:spcPts val="0"/>
              </a:spcBef>
              <a:spcAft>
                <a:spcPts val="2400"/>
              </a:spcAft>
            </a:pPr>
            <a:r>
              <a:rPr sz="1200" b="1" i="0">
                <a:solidFill>
                  <a:srgbClr val="EA580C"/>
                </a:solidFill>
                <a:latin typeface="Arial"/>
              </a:rPr>
              <a:t>▼  %85 ZAMAN TASARRUFU  ▼</a:t>
            </a:r>
          </a:p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sz="1200" b="1" i="0">
                <a:solidFill>
                  <a:srgbClr val="EA580C"/>
                </a:solidFill>
                <a:latin typeface="Arial"/>
              </a:rPr>
              <a:t>ŞİMDİ (MedAI Destekli Akış)</a:t>
            </a:r>
          </a:p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sz="4400" b="1" i="0">
                <a:solidFill>
                  <a:srgbClr val="EA580C"/>
                </a:solidFill>
                <a:latin typeface="Georgia"/>
              </a:rPr>
              <a:t>5 – 15 dk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0" y="1463040"/>
            <a:ext cx="603504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500" b="1" i="0">
                <a:solidFill>
                  <a:srgbClr val="EA580C"/>
                </a:solidFill>
                <a:latin typeface="Arial"/>
              </a:rPr>
              <a:t>Kazanç 1: Süre ve Verimlilik Artışı</a:t>
            </a:r>
          </a:p>
          <a:p>
            <a:pPr algn="l">
              <a:spcBef>
                <a:spcPts val="0"/>
              </a:spcBef>
              <a:spcAft>
                <a:spcPts val="1800"/>
              </a:spcAft>
            </a:pPr>
            <a:r>
              <a:rPr sz="1300" b="0" i="0">
                <a:solidFill>
                  <a:srgbClr val="1E293B"/>
                </a:solidFill>
                <a:latin typeface="Arial"/>
              </a:rPr>
              <a:t>Operasyon ekibi boş plandan sıfırdan başlamak yerine, AI tarafından üretilen ve tüm fiziksel kuralları kontrol edilmiş başlangıç planı üzerinden hızlıca ilerler.</a:t>
            </a:r>
          </a:p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500" b="1" i="0">
                <a:solidFill>
                  <a:srgbClr val="EA580C"/>
                </a:solidFill>
                <a:latin typeface="Arial"/>
              </a:rPr>
              <a:t>Kazanç 2: Hızlı Onay ve Minimum Bekleme</a:t>
            </a:r>
          </a:p>
          <a:p>
            <a:pPr algn="l">
              <a:spcBef>
                <a:spcPts val="0"/>
              </a:spcBef>
              <a:spcAft>
                <a:spcPts val="1800"/>
              </a:spcAft>
            </a:pPr>
            <a:r>
              <a:rPr sz="1300" b="0" i="0">
                <a:solidFill>
                  <a:srgbClr val="1E293B"/>
                </a:solidFill>
                <a:latin typeface="Arial"/>
              </a:rPr>
              <a:t>Eski süreçteki +2 aşamalı onay mekanizması operasyonları yavaşlatıyordu. Yeni akışta planlar saniyeler içinde Planmaster uyumlu hale gelerek doğrudan rıhtımda kullanıma sunulur.</a:t>
            </a:r>
          </a:p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500" b="1" i="0">
                <a:solidFill>
                  <a:srgbClr val="EA580C"/>
                </a:solidFill>
                <a:latin typeface="Arial"/>
              </a:rPr>
              <a:t>Kazanç 3: Yüksek Kalite ve Sıfır Hata</a:t>
            </a:r>
          </a:p>
          <a:p>
            <a:pPr algn="l">
              <a:spcBef>
                <a:spcPts val="0"/>
              </a:spcBef>
              <a:spcAft>
                <a:spcPts val="1800"/>
              </a:spcAft>
            </a:pPr>
            <a:r>
              <a:rPr sz="1300" b="0" i="0">
                <a:solidFill>
                  <a:srgbClr val="1E293B"/>
                </a:solidFill>
                <a:latin typeface="Arial"/>
              </a:rPr>
              <a:t>Planmaster'a veri aktarımı esnasında oluşan teknik uyumsuzluklar, hatalar ve manuel yeniden düzenleme iş yükü tamamen minimize edilmiştir.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365760"/>
            <a:ext cx="11277295" cy="7315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2800" b="1" i="0">
                <a:solidFill>
                  <a:srgbClr val="0C4A6E"/>
                </a:solidFill>
                <a:latin typeface="Georgia"/>
              </a:rPr>
              <a:t>Sistem Kullanımından Ekran Görüntüleri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097280"/>
            <a:ext cx="1371600" cy="38100"/>
          </a:xfrm>
          <a:prstGeom prst="rect">
            <a:avLst/>
          </a:prstGeom>
          <a:solidFill>
            <a:srgbClr val="EA580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457200" y="1645920"/>
            <a:ext cx="3474720" cy="365760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Bef>
                <a:spcPts val="0"/>
              </a:spcBef>
              <a:spcAft>
                <a:spcPts val="1000"/>
              </a:spcAft>
            </a:pPr>
            <a:r>
              <a:rPr sz="1500" b="1" i="0" dirty="0" err="1">
                <a:solidFill>
                  <a:srgbClr val="0C4A6E"/>
                </a:solidFill>
                <a:latin typeface="Arial"/>
              </a:rPr>
              <a:t>MedMaster</a:t>
            </a:r>
            <a:r>
              <a:rPr sz="1500" b="1" i="0" dirty="0">
                <a:solidFill>
                  <a:srgbClr val="0C4A6E"/>
                </a:solidFill>
                <a:latin typeface="Arial"/>
              </a:rPr>
              <a:t> Plan </a:t>
            </a:r>
            <a:r>
              <a:rPr sz="1500" b="1" i="0" dirty="0" err="1">
                <a:solidFill>
                  <a:srgbClr val="0C4A6E"/>
                </a:solidFill>
                <a:latin typeface="Arial"/>
              </a:rPr>
              <a:t>Ekranı</a:t>
            </a:r>
            <a:endParaRPr sz="1500" b="1" i="0" dirty="0">
              <a:solidFill>
                <a:srgbClr val="0C4A6E"/>
              </a:solidFill>
              <a:latin typeface="Arial"/>
            </a:endParaRPr>
          </a:p>
          <a:p>
            <a:pPr algn="ctr">
              <a:spcBef>
                <a:spcPts val="0"/>
              </a:spcBef>
              <a:spcAft>
                <a:spcPts val="3000"/>
              </a:spcAft>
            </a:pPr>
            <a:r>
              <a:rPr sz="1200" b="0" i="0" dirty="0">
                <a:solidFill>
                  <a:srgbClr val="1E293B"/>
                </a:solidFill>
                <a:latin typeface="Arial"/>
              </a:rPr>
              <a:t>POL, POD, VGM </a:t>
            </a:r>
            <a:r>
              <a:rPr sz="1200" b="0" i="0" dirty="0" err="1">
                <a:solidFill>
                  <a:srgbClr val="1E293B"/>
                </a:solidFill>
                <a:latin typeface="Arial"/>
              </a:rPr>
              <a:t>seçim</a:t>
            </a:r>
            <a:r>
              <a:rPr sz="1200" b="0" i="0" dirty="0">
                <a:solidFill>
                  <a:srgbClr val="1E293B"/>
                </a:solidFill>
                <a:latin typeface="Arial"/>
              </a:rPr>
              <a:t> </a:t>
            </a:r>
            <a:r>
              <a:rPr sz="1200" b="0" i="0" dirty="0" err="1">
                <a:solidFill>
                  <a:srgbClr val="1E293B"/>
                </a:solidFill>
                <a:latin typeface="Arial"/>
              </a:rPr>
              <a:t>alanları</a:t>
            </a:r>
            <a:r>
              <a:rPr sz="1200" b="0" i="0" dirty="0">
                <a:solidFill>
                  <a:srgbClr val="1E293B"/>
                </a:solidFill>
                <a:latin typeface="Arial"/>
              </a:rPr>
              <a:t>, </a:t>
            </a:r>
            <a:r>
              <a:rPr sz="1200" b="0" i="0" dirty="0" err="1">
                <a:solidFill>
                  <a:srgbClr val="1E293B"/>
                </a:solidFill>
                <a:latin typeface="Arial"/>
              </a:rPr>
              <a:t>sefer</a:t>
            </a:r>
            <a:r>
              <a:rPr sz="1200" b="0" i="0" dirty="0">
                <a:solidFill>
                  <a:srgbClr val="1E293B"/>
                </a:solidFill>
                <a:latin typeface="Arial"/>
              </a:rPr>
              <a:t> </a:t>
            </a:r>
            <a:r>
              <a:rPr sz="1200" b="0" i="0" dirty="0" err="1">
                <a:solidFill>
                  <a:srgbClr val="1E293B"/>
                </a:solidFill>
                <a:latin typeface="Arial"/>
              </a:rPr>
              <a:t>listesi</a:t>
            </a:r>
            <a:r>
              <a:rPr sz="1200" b="0" i="0" dirty="0">
                <a:solidFill>
                  <a:srgbClr val="1E293B"/>
                </a:solidFill>
                <a:latin typeface="Arial"/>
              </a:rPr>
              <a:t> </a:t>
            </a:r>
            <a:r>
              <a:rPr sz="1200" b="0" i="0" dirty="0" err="1">
                <a:solidFill>
                  <a:srgbClr val="1E293B"/>
                </a:solidFill>
                <a:latin typeface="Arial"/>
              </a:rPr>
              <a:t>ve</a:t>
            </a:r>
            <a:r>
              <a:rPr sz="1200" b="0" i="0" dirty="0">
                <a:solidFill>
                  <a:srgbClr val="1E293B"/>
                </a:solidFill>
                <a:latin typeface="Arial"/>
              </a:rPr>
              <a:t> AI plan </a:t>
            </a:r>
            <a:r>
              <a:rPr sz="1200" b="0" i="0" dirty="0" err="1">
                <a:solidFill>
                  <a:srgbClr val="1E293B"/>
                </a:solidFill>
                <a:latin typeface="Arial"/>
              </a:rPr>
              <a:t>oluşturma</a:t>
            </a:r>
            <a:r>
              <a:rPr sz="1200" b="0" i="0" dirty="0">
                <a:solidFill>
                  <a:srgbClr val="1E293B"/>
                </a:solidFill>
                <a:latin typeface="Arial"/>
              </a:rPr>
              <a:t> </a:t>
            </a:r>
            <a:r>
              <a:rPr sz="1200" b="0" i="0" dirty="0" err="1">
                <a:solidFill>
                  <a:srgbClr val="1E293B"/>
                </a:solidFill>
                <a:latin typeface="Arial"/>
              </a:rPr>
              <a:t>sihirbazı</a:t>
            </a:r>
            <a:r>
              <a:rPr sz="1200" b="0" i="0" dirty="0">
                <a:solidFill>
                  <a:srgbClr val="1E293B"/>
                </a:solidFill>
                <a:latin typeface="Arial"/>
              </a:rPr>
              <a:t>.</a:t>
            </a:r>
            <a:endParaRPr lang="en-US" sz="1200" b="0" i="0" dirty="0">
              <a:solidFill>
                <a:srgbClr val="1E293B"/>
              </a:solidFill>
              <a:latin typeface="Arial"/>
            </a:endParaRPr>
          </a:p>
          <a:p>
            <a:pPr algn="ctr">
              <a:spcBef>
                <a:spcPts val="0"/>
              </a:spcBef>
              <a:spcAft>
                <a:spcPts val="3000"/>
              </a:spcAft>
            </a:pPr>
            <a:endParaRPr lang="en-US" sz="1200" dirty="0">
              <a:solidFill>
                <a:srgbClr val="1E293B"/>
              </a:solidFill>
              <a:latin typeface="Arial"/>
            </a:endParaRPr>
          </a:p>
          <a:p>
            <a:pPr algn="ctr">
              <a:spcBef>
                <a:spcPts val="0"/>
              </a:spcBef>
              <a:spcAft>
                <a:spcPts val="3000"/>
              </a:spcAft>
            </a:pPr>
            <a:endParaRPr lang="en-US" sz="1200" b="0" i="0" dirty="0">
              <a:solidFill>
                <a:srgbClr val="1E293B"/>
              </a:solidFill>
              <a:latin typeface="Arial"/>
            </a:endParaRPr>
          </a:p>
          <a:p>
            <a:pPr algn="ctr">
              <a:spcBef>
                <a:spcPts val="0"/>
              </a:spcBef>
              <a:spcAft>
                <a:spcPts val="3000"/>
              </a:spcAft>
            </a:pPr>
            <a:endParaRPr sz="1200" b="0" i="0" dirty="0">
              <a:solidFill>
                <a:srgbClr val="1E293B"/>
              </a:solidFill>
              <a:latin typeface="Arial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4297680" y="1645920"/>
            <a:ext cx="3474720" cy="365760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Bef>
                <a:spcPts val="0"/>
              </a:spcBef>
              <a:spcAft>
                <a:spcPts val="1000"/>
              </a:spcAft>
            </a:pPr>
            <a:r>
              <a:rPr sz="1500" b="1" i="0" dirty="0">
                <a:solidFill>
                  <a:srgbClr val="0C4A6E"/>
                </a:solidFill>
                <a:latin typeface="Arial"/>
              </a:rPr>
              <a:t>All Bays Gemi </a:t>
            </a:r>
            <a:r>
              <a:rPr sz="1500" b="1" i="0" dirty="0" err="1">
                <a:solidFill>
                  <a:srgbClr val="0C4A6E"/>
                </a:solidFill>
                <a:latin typeface="Arial"/>
              </a:rPr>
              <a:t>Önizleme</a:t>
            </a:r>
            <a:endParaRPr sz="1500" b="1" i="0" dirty="0">
              <a:solidFill>
                <a:srgbClr val="0C4A6E"/>
              </a:solidFill>
              <a:latin typeface="Arial"/>
            </a:endParaRPr>
          </a:p>
          <a:p>
            <a:pPr algn="ctr">
              <a:spcBef>
                <a:spcPts val="0"/>
              </a:spcBef>
              <a:spcAft>
                <a:spcPts val="3000"/>
              </a:spcAft>
            </a:pPr>
            <a:r>
              <a:rPr sz="1200" b="0" i="0" dirty="0" err="1">
                <a:solidFill>
                  <a:srgbClr val="1E293B"/>
                </a:solidFill>
                <a:latin typeface="Arial"/>
              </a:rPr>
              <a:t>Konteyner</a:t>
            </a:r>
            <a:r>
              <a:rPr sz="1200" b="0" i="0" dirty="0">
                <a:solidFill>
                  <a:srgbClr val="1E293B"/>
                </a:solidFill>
                <a:latin typeface="Arial"/>
              </a:rPr>
              <a:t> </a:t>
            </a:r>
            <a:r>
              <a:rPr sz="1200" b="0" i="0" dirty="0" err="1">
                <a:solidFill>
                  <a:srgbClr val="1E293B"/>
                </a:solidFill>
                <a:latin typeface="Arial"/>
              </a:rPr>
              <a:t>türleri</a:t>
            </a:r>
            <a:r>
              <a:rPr sz="1200" b="0" i="0" dirty="0">
                <a:solidFill>
                  <a:srgbClr val="1E293B"/>
                </a:solidFill>
                <a:latin typeface="Arial"/>
              </a:rPr>
              <a:t> (TRMER, ILASH vb.) </a:t>
            </a:r>
            <a:r>
              <a:rPr sz="1200" b="0" i="0" dirty="0" err="1">
                <a:solidFill>
                  <a:srgbClr val="1E293B"/>
                </a:solidFill>
                <a:latin typeface="Arial"/>
              </a:rPr>
              <a:t>ve</a:t>
            </a:r>
            <a:r>
              <a:rPr sz="1200" b="0" i="0" dirty="0">
                <a:solidFill>
                  <a:srgbClr val="1E293B"/>
                </a:solidFill>
                <a:latin typeface="Arial"/>
              </a:rPr>
              <a:t> </a:t>
            </a:r>
            <a:r>
              <a:rPr sz="1200" b="0" i="0" dirty="0" err="1">
                <a:solidFill>
                  <a:srgbClr val="1E293B"/>
                </a:solidFill>
                <a:latin typeface="Arial"/>
              </a:rPr>
              <a:t>renk</a:t>
            </a:r>
            <a:r>
              <a:rPr sz="1200" b="0" i="0" dirty="0">
                <a:solidFill>
                  <a:srgbClr val="1E293B"/>
                </a:solidFill>
                <a:latin typeface="Arial"/>
              </a:rPr>
              <a:t> </a:t>
            </a:r>
            <a:r>
              <a:rPr sz="1200" b="0" i="0" dirty="0" err="1">
                <a:solidFill>
                  <a:srgbClr val="1E293B"/>
                </a:solidFill>
                <a:latin typeface="Arial"/>
              </a:rPr>
              <a:t>skalası</a:t>
            </a:r>
            <a:r>
              <a:rPr sz="1200" b="0" i="0" dirty="0">
                <a:solidFill>
                  <a:srgbClr val="1E293B"/>
                </a:solidFill>
                <a:latin typeface="Arial"/>
              </a:rPr>
              <a:t> </a:t>
            </a:r>
            <a:r>
              <a:rPr sz="1200" b="0" i="0" dirty="0" err="1">
                <a:solidFill>
                  <a:srgbClr val="1E293B"/>
                </a:solidFill>
                <a:latin typeface="Arial"/>
              </a:rPr>
              <a:t>ile</a:t>
            </a:r>
            <a:r>
              <a:rPr sz="1200" b="0" i="0" dirty="0">
                <a:solidFill>
                  <a:srgbClr val="1E293B"/>
                </a:solidFill>
                <a:latin typeface="Arial"/>
              </a:rPr>
              <a:t> </a:t>
            </a:r>
            <a:r>
              <a:rPr sz="1200" b="0" i="0" dirty="0" err="1">
                <a:solidFill>
                  <a:srgbClr val="1E293B"/>
                </a:solidFill>
                <a:latin typeface="Arial"/>
              </a:rPr>
              <a:t>anlık</a:t>
            </a:r>
            <a:r>
              <a:rPr sz="1200" b="0" i="0" dirty="0">
                <a:solidFill>
                  <a:srgbClr val="1E293B"/>
                </a:solidFill>
                <a:latin typeface="Arial"/>
              </a:rPr>
              <a:t> bay </a:t>
            </a:r>
            <a:r>
              <a:rPr sz="1200" b="0" i="0" dirty="0" err="1">
                <a:solidFill>
                  <a:srgbClr val="1E293B"/>
                </a:solidFill>
                <a:latin typeface="Arial"/>
              </a:rPr>
              <a:t>doluluk</a:t>
            </a:r>
            <a:r>
              <a:rPr sz="1200" b="0" i="0" dirty="0">
                <a:solidFill>
                  <a:srgbClr val="1E293B"/>
                </a:solidFill>
                <a:latin typeface="Arial"/>
              </a:rPr>
              <a:t> </a:t>
            </a:r>
            <a:r>
              <a:rPr sz="1200" b="0" i="0" dirty="0" err="1">
                <a:solidFill>
                  <a:srgbClr val="1E293B"/>
                </a:solidFill>
                <a:latin typeface="Arial"/>
              </a:rPr>
              <a:t>matrisi</a:t>
            </a:r>
            <a:r>
              <a:rPr sz="1200" b="0" i="0" dirty="0">
                <a:solidFill>
                  <a:srgbClr val="1E293B"/>
                </a:solidFill>
                <a:latin typeface="Arial"/>
              </a:rPr>
              <a:t>.</a:t>
            </a:r>
            <a:endParaRPr lang="en-US" sz="1200" b="0" i="0" dirty="0">
              <a:solidFill>
                <a:srgbClr val="1E293B"/>
              </a:solidFill>
              <a:latin typeface="Arial"/>
            </a:endParaRPr>
          </a:p>
          <a:p>
            <a:pPr algn="ctr">
              <a:spcBef>
                <a:spcPts val="0"/>
              </a:spcBef>
              <a:spcAft>
                <a:spcPts val="3000"/>
              </a:spcAft>
            </a:pPr>
            <a:endParaRPr lang="en-US" sz="1200" dirty="0">
              <a:solidFill>
                <a:srgbClr val="1E293B"/>
              </a:solidFill>
              <a:latin typeface="Arial"/>
            </a:endParaRPr>
          </a:p>
          <a:p>
            <a:pPr algn="ctr">
              <a:spcBef>
                <a:spcPts val="0"/>
              </a:spcBef>
              <a:spcAft>
                <a:spcPts val="3000"/>
              </a:spcAft>
            </a:pPr>
            <a:endParaRPr lang="en-US" sz="1200" b="0" i="0" dirty="0">
              <a:solidFill>
                <a:srgbClr val="1E293B"/>
              </a:solidFill>
              <a:latin typeface="Arial"/>
            </a:endParaRPr>
          </a:p>
          <a:p>
            <a:pPr algn="ctr">
              <a:spcBef>
                <a:spcPts val="0"/>
              </a:spcBef>
              <a:spcAft>
                <a:spcPts val="3000"/>
              </a:spcAft>
            </a:pPr>
            <a:endParaRPr sz="1200" b="0" i="0" dirty="0">
              <a:solidFill>
                <a:srgbClr val="1E293B"/>
              </a:solidFill>
              <a:latin typeface="Arial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8138160" y="1645920"/>
            <a:ext cx="3474720" cy="365760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Bef>
                <a:spcPts val="0"/>
              </a:spcBef>
              <a:spcAft>
                <a:spcPts val="1000"/>
              </a:spcAft>
            </a:pPr>
            <a:r>
              <a:rPr sz="1500" b="1" i="0" dirty="0" err="1">
                <a:solidFill>
                  <a:srgbClr val="0C4A6E"/>
                </a:solidFill>
                <a:latin typeface="Arial"/>
              </a:rPr>
              <a:t>Planmaster</a:t>
            </a:r>
            <a:r>
              <a:rPr sz="1500" b="1" i="0" dirty="0">
                <a:solidFill>
                  <a:srgbClr val="0C4A6E"/>
                </a:solidFill>
                <a:latin typeface="Arial"/>
              </a:rPr>
              <a:t> </a:t>
            </a:r>
            <a:r>
              <a:rPr sz="1500" b="1" i="0" dirty="0" err="1">
                <a:solidFill>
                  <a:srgbClr val="0C4A6E"/>
                </a:solidFill>
                <a:latin typeface="Arial"/>
              </a:rPr>
              <a:t>Entegrasyon</a:t>
            </a:r>
            <a:r>
              <a:rPr sz="1500" b="1" i="0" dirty="0">
                <a:solidFill>
                  <a:srgbClr val="0C4A6E"/>
                </a:solidFill>
                <a:latin typeface="Arial"/>
              </a:rPr>
              <a:t> </a:t>
            </a:r>
            <a:r>
              <a:rPr sz="1500" b="1" i="0" dirty="0" err="1">
                <a:solidFill>
                  <a:srgbClr val="0C4A6E"/>
                </a:solidFill>
                <a:latin typeface="Arial"/>
              </a:rPr>
              <a:t>Ekranı</a:t>
            </a:r>
            <a:endParaRPr sz="1500" b="1" i="0" dirty="0">
              <a:solidFill>
                <a:srgbClr val="0C4A6E"/>
              </a:solidFill>
              <a:latin typeface="Arial"/>
            </a:endParaRPr>
          </a:p>
          <a:p>
            <a:pPr algn="ctr">
              <a:spcBef>
                <a:spcPts val="0"/>
              </a:spcBef>
              <a:spcAft>
                <a:spcPts val="3000"/>
              </a:spcAft>
            </a:pPr>
            <a:r>
              <a:rPr sz="1200" b="0" i="0" dirty="0">
                <a:solidFill>
                  <a:srgbClr val="1E293B"/>
                </a:solidFill>
                <a:latin typeface="Arial"/>
              </a:rPr>
              <a:t>Hata </a:t>
            </a:r>
            <a:r>
              <a:rPr sz="1200" b="0" i="0" dirty="0" err="1">
                <a:solidFill>
                  <a:srgbClr val="1E293B"/>
                </a:solidFill>
                <a:latin typeface="Arial"/>
              </a:rPr>
              <a:t>kayıtları</a:t>
            </a:r>
            <a:r>
              <a:rPr sz="1200" b="0" i="0" dirty="0">
                <a:solidFill>
                  <a:srgbClr val="1E293B"/>
                </a:solidFill>
                <a:latin typeface="Arial"/>
              </a:rPr>
              <a:t>, </a:t>
            </a:r>
            <a:r>
              <a:rPr sz="1200" b="0" i="0" dirty="0" err="1">
                <a:solidFill>
                  <a:srgbClr val="1E293B"/>
                </a:solidFill>
                <a:latin typeface="Arial"/>
              </a:rPr>
              <a:t>istif</a:t>
            </a:r>
            <a:r>
              <a:rPr sz="1200" b="0" i="0" dirty="0">
                <a:solidFill>
                  <a:srgbClr val="1E293B"/>
                </a:solidFill>
                <a:latin typeface="Arial"/>
              </a:rPr>
              <a:t> </a:t>
            </a:r>
            <a:r>
              <a:rPr sz="1200" b="0" i="0" dirty="0" err="1">
                <a:solidFill>
                  <a:srgbClr val="1E293B"/>
                </a:solidFill>
                <a:latin typeface="Arial"/>
              </a:rPr>
              <a:t>kuralları</a:t>
            </a:r>
            <a:r>
              <a:rPr sz="1200" b="0" i="0" dirty="0">
                <a:solidFill>
                  <a:srgbClr val="1E293B"/>
                </a:solidFill>
                <a:latin typeface="Arial"/>
              </a:rPr>
              <a:t> </a:t>
            </a:r>
            <a:r>
              <a:rPr sz="1200" b="0" i="0" dirty="0" err="1">
                <a:solidFill>
                  <a:srgbClr val="1E293B"/>
                </a:solidFill>
                <a:latin typeface="Arial"/>
              </a:rPr>
              <a:t>parametreleri</a:t>
            </a:r>
            <a:r>
              <a:rPr sz="1200" b="0" i="0" dirty="0">
                <a:solidFill>
                  <a:srgbClr val="1E293B"/>
                </a:solidFill>
                <a:latin typeface="Arial"/>
              </a:rPr>
              <a:t> </a:t>
            </a:r>
            <a:r>
              <a:rPr sz="1200" b="0" i="0" dirty="0" err="1">
                <a:solidFill>
                  <a:srgbClr val="1E293B"/>
                </a:solidFill>
                <a:latin typeface="Arial"/>
              </a:rPr>
              <a:t>ve</a:t>
            </a:r>
            <a:r>
              <a:rPr sz="1200" b="0" i="0" dirty="0">
                <a:solidFill>
                  <a:srgbClr val="1E293B"/>
                </a:solidFill>
                <a:latin typeface="Arial"/>
              </a:rPr>
              <a:t> .PML </a:t>
            </a:r>
            <a:r>
              <a:rPr sz="1200" b="0" i="0" dirty="0" err="1">
                <a:solidFill>
                  <a:srgbClr val="1E293B"/>
                </a:solidFill>
                <a:latin typeface="Arial"/>
              </a:rPr>
              <a:t>çıktı</a:t>
            </a:r>
            <a:r>
              <a:rPr sz="1200" b="0" i="0" dirty="0">
                <a:solidFill>
                  <a:srgbClr val="1E293B"/>
                </a:solidFill>
                <a:latin typeface="Arial"/>
              </a:rPr>
              <a:t> </a:t>
            </a:r>
            <a:r>
              <a:rPr sz="1200" b="0" i="0" dirty="0" err="1">
                <a:solidFill>
                  <a:srgbClr val="1E293B"/>
                </a:solidFill>
                <a:latin typeface="Arial"/>
              </a:rPr>
              <a:t>uyum</a:t>
            </a:r>
            <a:r>
              <a:rPr sz="1200" b="0" i="0" dirty="0">
                <a:solidFill>
                  <a:srgbClr val="1E293B"/>
                </a:solidFill>
                <a:latin typeface="Arial"/>
              </a:rPr>
              <a:t> </a:t>
            </a:r>
            <a:r>
              <a:rPr sz="1200" b="0" i="0" dirty="0" err="1">
                <a:solidFill>
                  <a:srgbClr val="1E293B"/>
                </a:solidFill>
                <a:latin typeface="Arial"/>
              </a:rPr>
              <a:t>kontrol</a:t>
            </a:r>
            <a:r>
              <a:rPr sz="1200" b="0" i="0" dirty="0">
                <a:solidFill>
                  <a:srgbClr val="1E293B"/>
                </a:solidFill>
                <a:latin typeface="Arial"/>
              </a:rPr>
              <a:t> </a:t>
            </a:r>
            <a:r>
              <a:rPr sz="1200" b="0" i="0" dirty="0" err="1">
                <a:solidFill>
                  <a:srgbClr val="1E293B"/>
                </a:solidFill>
                <a:latin typeface="Arial"/>
              </a:rPr>
              <a:t>paneli</a:t>
            </a:r>
            <a:r>
              <a:rPr sz="1200" b="0" i="0" dirty="0">
                <a:solidFill>
                  <a:srgbClr val="1E293B"/>
                </a:solidFill>
                <a:latin typeface="Arial"/>
              </a:rPr>
              <a:t>.</a:t>
            </a:r>
            <a:endParaRPr lang="en-US" sz="1200" b="0" i="0" dirty="0">
              <a:solidFill>
                <a:srgbClr val="1E293B"/>
              </a:solidFill>
              <a:latin typeface="Arial"/>
            </a:endParaRPr>
          </a:p>
          <a:p>
            <a:pPr algn="ctr">
              <a:spcBef>
                <a:spcPts val="0"/>
              </a:spcBef>
              <a:spcAft>
                <a:spcPts val="3000"/>
              </a:spcAft>
            </a:pPr>
            <a:endParaRPr lang="en-US" sz="1200" dirty="0">
              <a:solidFill>
                <a:srgbClr val="1E293B"/>
              </a:solidFill>
              <a:latin typeface="Arial"/>
            </a:endParaRPr>
          </a:p>
          <a:p>
            <a:pPr algn="ctr">
              <a:spcBef>
                <a:spcPts val="0"/>
              </a:spcBef>
              <a:spcAft>
                <a:spcPts val="3000"/>
              </a:spcAft>
            </a:pPr>
            <a:endParaRPr lang="en-US" sz="1200" b="0" i="0" dirty="0">
              <a:solidFill>
                <a:srgbClr val="1E293B"/>
              </a:solidFill>
              <a:latin typeface="Arial"/>
            </a:endParaRPr>
          </a:p>
          <a:p>
            <a:pPr algn="ctr">
              <a:spcBef>
                <a:spcPts val="0"/>
              </a:spcBef>
              <a:spcAft>
                <a:spcPts val="3000"/>
              </a:spcAft>
            </a:pPr>
            <a:endParaRPr sz="1200" b="0" i="0" dirty="0">
              <a:solidFill>
                <a:srgbClr val="1E293B"/>
              </a:solidFill>
              <a:latin typeface="Arial"/>
            </a:endParaRPr>
          </a:p>
        </p:txBody>
      </p:sp>
      <p:pic>
        <p:nvPicPr>
          <p:cNvPr id="9" name="Resim 8">
            <a:extLst>
              <a:ext uri="{FF2B5EF4-FFF2-40B4-BE49-F238E27FC236}">
                <a16:creationId xmlns:a16="http://schemas.microsoft.com/office/drawing/2014/main" id="{9A1CE1AC-59E6-85FF-B9AE-7F69D8C217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0120" y="3348952"/>
            <a:ext cx="2658828" cy="1250480"/>
          </a:xfrm>
          <a:prstGeom prst="rect">
            <a:avLst/>
          </a:prstGeom>
        </p:spPr>
      </p:pic>
      <p:pic>
        <p:nvPicPr>
          <p:cNvPr id="11" name="Resim 10">
            <a:extLst>
              <a:ext uri="{FF2B5EF4-FFF2-40B4-BE49-F238E27FC236}">
                <a16:creationId xmlns:a16="http://schemas.microsoft.com/office/drawing/2014/main" id="{68D749A0-FF20-BA88-FB30-0C0C6A983B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8164" y="3282696"/>
            <a:ext cx="2655671" cy="1565399"/>
          </a:xfrm>
          <a:prstGeom prst="rect">
            <a:avLst/>
          </a:prstGeom>
        </p:spPr>
      </p:pic>
      <p:pic>
        <p:nvPicPr>
          <p:cNvPr id="13" name="Resim 12">
            <a:extLst>
              <a:ext uri="{FF2B5EF4-FFF2-40B4-BE49-F238E27FC236}">
                <a16:creationId xmlns:a16="http://schemas.microsoft.com/office/drawing/2014/main" id="{8E7A160F-3805-B817-D7B5-C35BC2EFAA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98985" y="3348952"/>
            <a:ext cx="3032896" cy="1386376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4A6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365760"/>
            <a:ext cx="11277295" cy="7315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2800" b="1" i="0">
                <a:solidFill>
                  <a:srgbClr val="FFFFFF"/>
                </a:solidFill>
                <a:latin typeface="Georgia"/>
              </a:rPr>
              <a:t>MedAI: Geleceğin Denizcilik Teknolojileri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097280"/>
            <a:ext cx="1371600" cy="38100"/>
          </a:xfrm>
          <a:prstGeom prst="rect">
            <a:avLst/>
          </a:prstGeom>
          <a:solidFill>
            <a:srgbClr val="EA580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463040"/>
            <a:ext cx="59436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1200"/>
              </a:spcAft>
            </a:pPr>
            <a:r>
              <a:rPr sz="1300" b="1" i="0">
                <a:solidFill>
                  <a:srgbClr val="EA580C"/>
                </a:solidFill>
                <a:latin typeface="Arial"/>
              </a:rPr>
              <a:t>✓  Kurum İçi İnovasyon: Süreç iyileştirmesi tamamen iç kaynaklarla yapılmıştır.</a:t>
            </a:r>
          </a:p>
          <a:p>
            <a:pPr algn="l">
              <a:spcBef>
                <a:spcPts val="0"/>
              </a:spcBef>
              <a:spcAft>
                <a:spcPts val="1200"/>
              </a:spcAft>
            </a:pPr>
            <a:r>
              <a:rPr sz="1300" b="1" i="0">
                <a:solidFill>
                  <a:srgbClr val="EA580C"/>
                </a:solidFill>
                <a:latin typeface="Arial"/>
              </a:rPr>
              <a:t>✓  Operasyonel Hız: Yükleme planlama süresi 60-90 dakikadan 5-15 dakikaya indi.</a:t>
            </a:r>
          </a:p>
          <a:p>
            <a:pPr algn="l">
              <a:spcBef>
                <a:spcPts val="0"/>
              </a:spcBef>
              <a:spcAft>
                <a:spcPts val="1200"/>
              </a:spcAft>
            </a:pPr>
            <a:r>
              <a:rPr sz="1300" b="1" i="0">
                <a:solidFill>
                  <a:srgbClr val="EA580C"/>
                </a:solidFill>
                <a:latin typeface="Arial"/>
              </a:rPr>
              <a:t>✓  Verimli Kaynak Yönetimi: Ek onay süreçleri ve gereksiz beklemeler ortadan kalktı.</a:t>
            </a:r>
          </a:p>
          <a:p>
            <a:pPr algn="l">
              <a:spcBef>
                <a:spcPts val="0"/>
              </a:spcBef>
              <a:spcAft>
                <a:spcPts val="1200"/>
              </a:spcAft>
            </a:pPr>
            <a:r>
              <a:rPr sz="1300" b="1" i="0">
                <a:solidFill>
                  <a:srgbClr val="EA580C"/>
                </a:solidFill>
                <a:latin typeface="Arial"/>
              </a:rPr>
              <a:t>✓  Endüstriyel Entegrasyon: Planmaster ile tam uyumlu ve sahada anında kullanılabilir.</a:t>
            </a:r>
          </a:p>
          <a:p>
            <a:pPr algn="l">
              <a:spcBef>
                <a:spcPts val="0"/>
              </a:spcBef>
              <a:spcAft>
                <a:spcPts val="1200"/>
              </a:spcAft>
            </a:pPr>
            <a:r>
              <a:rPr sz="1300" b="1" i="0">
                <a:solidFill>
                  <a:srgbClr val="EA580C"/>
                </a:solidFill>
                <a:latin typeface="Arial"/>
              </a:rPr>
              <a:t>✓  Akıllı Karar Mekanizması: Operatörün kontrolünde, AI destekli güçlü rıhtım yönetimi.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0" y="1463040"/>
            <a:ext cx="4846320" cy="4114800"/>
          </a:xfrm>
          <a:prstGeom prst="roundRect">
            <a:avLst/>
          </a:prstGeom>
          <a:solidFill>
            <a:srgbClr val="0F5C8A"/>
          </a:solidFill>
          <a:ln w="19050">
            <a:solidFill>
              <a:srgbClr val="EA580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Bef>
                <a:spcPts val="1500"/>
              </a:spcBef>
              <a:spcAft>
                <a:spcPts val="2000"/>
              </a:spcAft>
            </a:pPr>
            <a:r>
              <a:rPr sz="1200" b="1" i="0">
                <a:solidFill>
                  <a:srgbClr val="EA580C"/>
                </a:solidFill>
                <a:latin typeface="Arial"/>
              </a:rPr>
              <a:t>İLETİŞİM VE ADAYLIK</a:t>
            </a:r>
          </a:p>
          <a:p>
            <a:pPr algn="ctr">
              <a:spcBef>
                <a:spcPts val="0"/>
              </a:spcBef>
              <a:spcAft>
                <a:spcPts val="400"/>
              </a:spcAft>
            </a:pPr>
            <a:r>
              <a:rPr sz="2600" b="1" i="0">
                <a:solidFill>
                  <a:srgbClr val="FFFFFF"/>
                </a:solidFill>
                <a:latin typeface="Georgia"/>
              </a:rPr>
              <a:t>Erdem Öztürk</a:t>
            </a:r>
          </a:p>
          <a:p>
            <a:pPr algn="ctr">
              <a:spcBef>
                <a:spcPts val="0"/>
              </a:spcBef>
              <a:spcAft>
                <a:spcPts val="2000"/>
              </a:spcAft>
            </a:pPr>
            <a:r>
              <a:rPr sz="1400" b="0" i="0">
                <a:solidFill>
                  <a:srgbClr val="FFFFFF"/>
                </a:solidFill>
                <a:latin typeface="Arial"/>
              </a:rPr>
              <a:t>IT &amp; Digital Transformation Manager</a:t>
            </a:r>
          </a:p>
          <a:p>
            <a:pPr algn="ctr">
              <a:spcBef>
                <a:spcPts val="0"/>
              </a:spcBef>
              <a:spcAft>
                <a:spcPts val="400"/>
              </a:spcAft>
            </a:pPr>
            <a:r>
              <a:rPr sz="1400" b="1" i="0">
                <a:solidFill>
                  <a:srgbClr val="EA580C"/>
                </a:solidFill>
                <a:latin typeface="Arial"/>
              </a:rPr>
              <a:t>Medkon Lines</a:t>
            </a:r>
          </a:p>
          <a:p>
            <a:pPr algn="ctr">
              <a:spcBef>
                <a:spcPts val="0"/>
              </a:spcBef>
              <a:spcAft>
                <a:spcPts val="2000"/>
              </a:spcAft>
            </a:pPr>
            <a:r>
              <a:rPr sz="1200" b="0" i="0">
                <a:solidFill>
                  <a:srgbClr val="FFFFFF"/>
                </a:solidFill>
                <a:latin typeface="Arial"/>
              </a:rPr>
              <a:t>www.medkonlines.com</a:t>
            </a:r>
          </a:p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sz="1300" b="0" i="0">
                <a:solidFill>
                  <a:srgbClr val="FFFFFF"/>
                </a:solidFill>
                <a:latin typeface="Arial"/>
              </a:rPr>
              <a:t>erdem.ozturk@medkonlines.com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806</Words>
  <Application>Microsoft Office PowerPoint</Application>
  <PresentationFormat>Geniş ekran</PresentationFormat>
  <Paragraphs>85</Paragraphs>
  <Slides>8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8</vt:i4>
      </vt:variant>
    </vt:vector>
  </HeadingPairs>
  <TitlesOfParts>
    <vt:vector size="12" baseType="lpstr">
      <vt:lpstr>Arial</vt:lpstr>
      <vt:lpstr>Calibri</vt:lpstr>
      <vt:lpstr>Georgia</vt:lpstr>
      <vt:lpstr>Office Theme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Erdem OZTURK</cp:lastModifiedBy>
  <cp:revision>2</cp:revision>
  <dcterms:created xsi:type="dcterms:W3CDTF">2013-01-27T09:14:16Z</dcterms:created>
  <dcterms:modified xsi:type="dcterms:W3CDTF">2026-09-03T13:12:06Z</dcterms:modified>
  <cp:category/>
</cp:coreProperties>
</file>