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11"/>
  </p:notesMasterIdLst>
  <p:sldIdLst>
    <p:sldId id="256" r:id="rId2"/>
    <p:sldId id="272" r:id="rId3"/>
    <p:sldId id="271" r:id="rId4"/>
    <p:sldId id="274" r:id="rId5"/>
    <p:sldId id="275" r:id="rId6"/>
    <p:sldId id="273" r:id="rId7"/>
    <p:sldId id="276" r:id="rId8"/>
    <p:sldId id="270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5B99A-54CD-4EE4-92E1-7481DF05009B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92838-F68B-4D8A-A13C-6C04DD667E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012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0606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79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53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57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09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063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338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91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248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856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543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2785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131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979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404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747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64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20351-230B-4D9E-851C-728EC7A40F7D}" type="datetimeFigureOut">
              <a:rPr lang="tr-TR" smtClean="0"/>
              <a:t>21.08.2026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73884-BCDB-4943-81CB-06503DBF42B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00393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90FB-9391-8531-F214-94978B6854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Safir</a:t>
            </a:r>
            <a:endParaRPr lang="tr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CBA0E4-4D55-63A6-B9D7-8F0748DFF5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874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18ADC-D3E9-30D8-5F52-1A730266F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Analİzİ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52198-35BE-9A43-566E-627209CDE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Yazılım</a:t>
            </a:r>
            <a:r>
              <a:rPr lang="en-US" dirty="0"/>
              <a:t> </a:t>
            </a:r>
            <a:r>
              <a:rPr lang="en-US" dirty="0" err="1"/>
              <a:t>geliştirme</a:t>
            </a:r>
            <a:r>
              <a:rPr lang="en-US" dirty="0"/>
              <a:t> </a:t>
            </a:r>
            <a:r>
              <a:rPr lang="en-US" dirty="0" err="1"/>
              <a:t>süreçlerinde</a:t>
            </a:r>
            <a:r>
              <a:rPr lang="en-US" dirty="0"/>
              <a:t> </a:t>
            </a:r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güvenliğinin</a:t>
            </a:r>
            <a:r>
              <a:rPr lang="en-US" dirty="0"/>
              <a:t> </a:t>
            </a:r>
            <a:r>
              <a:rPr lang="en-US" dirty="0" err="1"/>
              <a:t>sağlanması</a:t>
            </a:r>
            <a:r>
              <a:rPr lang="en-US" dirty="0"/>
              <a:t> </a:t>
            </a:r>
            <a:r>
              <a:rPr lang="en-US" dirty="0" err="1"/>
              <a:t>amacıyla</a:t>
            </a:r>
            <a:r>
              <a:rPr lang="en-US" dirty="0"/>
              <a:t> </a:t>
            </a:r>
            <a:r>
              <a:rPr lang="en-US" dirty="0" err="1"/>
              <a:t>kodun</a:t>
            </a:r>
            <a:r>
              <a:rPr lang="en-US" dirty="0"/>
              <a:t> </a:t>
            </a:r>
            <a:r>
              <a:rPr lang="en-US" dirty="0" err="1"/>
              <a:t>henüz</a:t>
            </a:r>
            <a:r>
              <a:rPr lang="en-US" dirty="0"/>
              <a:t> </a:t>
            </a:r>
            <a:r>
              <a:rPr lang="en-US" dirty="0" err="1"/>
              <a:t>geliştirme</a:t>
            </a:r>
            <a:r>
              <a:rPr lang="en-US" dirty="0"/>
              <a:t> </a:t>
            </a:r>
            <a:r>
              <a:rPr lang="en-US" dirty="0" err="1"/>
              <a:t>aşaması</a:t>
            </a:r>
            <a:r>
              <a:rPr lang="en-US" dirty="0"/>
              <a:t> </a:t>
            </a:r>
            <a:r>
              <a:rPr lang="en-US" dirty="0" err="1"/>
              <a:t>tamamlanarak</a:t>
            </a:r>
            <a:r>
              <a:rPr lang="en-US" dirty="0"/>
              <a:t> test </a:t>
            </a:r>
            <a:r>
              <a:rPr lang="en-US" dirty="0" err="1"/>
              <a:t>aşamasına</a:t>
            </a:r>
            <a:r>
              <a:rPr lang="en-US" dirty="0"/>
              <a:t> </a:t>
            </a:r>
            <a:r>
              <a:rPr lang="en-US" dirty="0" err="1"/>
              <a:t>geldiğinde</a:t>
            </a:r>
            <a:r>
              <a:rPr lang="en-US" dirty="0"/>
              <a:t> </a:t>
            </a:r>
            <a:r>
              <a:rPr lang="en-US" dirty="0" err="1"/>
              <a:t>kodların</a:t>
            </a:r>
            <a:r>
              <a:rPr lang="en-US" dirty="0"/>
              <a:t> fortify </a:t>
            </a:r>
            <a:r>
              <a:rPr lang="en-US" dirty="0" err="1"/>
              <a:t>aracıyla</a:t>
            </a:r>
            <a:r>
              <a:rPr lang="en-US" dirty="0"/>
              <a:t> </a:t>
            </a:r>
            <a:r>
              <a:rPr lang="en-US" dirty="0" err="1"/>
              <a:t>derlenerek</a:t>
            </a:r>
            <a:r>
              <a:rPr lang="en-US" dirty="0"/>
              <a:t> </a:t>
            </a:r>
            <a:r>
              <a:rPr lang="en-US" dirty="0" err="1"/>
              <a:t>ara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çıkarılıp</a:t>
            </a:r>
            <a:r>
              <a:rPr lang="en-US" dirty="0"/>
              <a:t> </a:t>
            </a:r>
            <a:r>
              <a:rPr lang="en-US" dirty="0" err="1"/>
              <a:t>ardından</a:t>
            </a:r>
            <a:r>
              <a:rPr lang="en-US" dirty="0"/>
              <a:t> da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ara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üzerinde</a:t>
            </a:r>
            <a:r>
              <a:rPr lang="en-US" dirty="0"/>
              <a:t> </a:t>
            </a:r>
            <a:r>
              <a:rPr lang="en-US" dirty="0" err="1"/>
              <a:t>oluşturulan</a:t>
            </a:r>
            <a:r>
              <a:rPr lang="en-US" dirty="0"/>
              <a:t> </a:t>
            </a:r>
            <a:r>
              <a:rPr lang="en-US" dirty="0" err="1"/>
              <a:t>akış</a:t>
            </a:r>
            <a:r>
              <a:rPr lang="en-US" dirty="0"/>
              <a:t> </a:t>
            </a:r>
            <a:r>
              <a:rPr lang="en-US" dirty="0" err="1"/>
              <a:t>üzerinden</a:t>
            </a:r>
            <a:r>
              <a:rPr lang="en-US" dirty="0"/>
              <a:t> </a:t>
            </a:r>
            <a:r>
              <a:rPr lang="en-US" dirty="0" err="1"/>
              <a:t>kodların</a:t>
            </a:r>
            <a:r>
              <a:rPr lang="en-US" dirty="0"/>
              <a:t> </a:t>
            </a:r>
            <a:r>
              <a:rPr lang="en-US" dirty="0" err="1"/>
              <a:t>değerlendirilmesi</a:t>
            </a:r>
            <a:r>
              <a:rPr lang="en-US" dirty="0"/>
              <a:t> </a:t>
            </a:r>
            <a:r>
              <a:rPr lang="en-US" dirty="0" err="1"/>
              <a:t>işlemidir</a:t>
            </a:r>
            <a:r>
              <a:rPr lang="en-US" dirty="0"/>
              <a:t>. </a:t>
            </a:r>
            <a:endParaRPr lang="tr-TR" dirty="0"/>
          </a:p>
          <a:p>
            <a:r>
              <a:rPr lang="tr-TR" dirty="0" err="1"/>
              <a:t>Fortify</a:t>
            </a:r>
            <a:r>
              <a:rPr lang="tr-TR" dirty="0"/>
              <a:t>, bulgu kaçırılmaması için koddaki tüm detaylara odaklanır ve projedeki FP bulgu oranları</a:t>
            </a:r>
            <a:r>
              <a:rPr lang="en-US" dirty="0"/>
              <a:t> </a:t>
            </a:r>
            <a:r>
              <a:rPr lang="tr-TR" dirty="0"/>
              <a:t>da bu sebeple artmaktadır. </a:t>
            </a:r>
          </a:p>
          <a:p>
            <a:r>
              <a:rPr lang="tr-TR" dirty="0"/>
              <a:t>TP ve FP değerlendirmeleri Uygulama Güvenliği ekibi tarafından </a:t>
            </a:r>
            <a:r>
              <a:rPr lang="tr-TR" dirty="0" err="1"/>
              <a:t>fortify</a:t>
            </a:r>
            <a:r>
              <a:rPr lang="tr-TR" dirty="0"/>
              <a:t> sonuçları üzerinden manuel tek tek değerlendirme gerektiriyor. </a:t>
            </a:r>
          </a:p>
        </p:txBody>
      </p:sp>
    </p:spTree>
    <p:extLst>
      <p:ext uri="{BB962C8B-B14F-4D97-AF65-F5344CB8AC3E}">
        <p14:creationId xmlns:p14="http://schemas.microsoft.com/office/powerpoint/2010/main" val="8283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C8804-9116-E3CB-7EE1-1848536A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Safİr</a:t>
            </a:r>
            <a:r>
              <a:rPr lang="en-US" dirty="0"/>
              <a:t> </a:t>
            </a:r>
            <a:r>
              <a:rPr lang="en-US" dirty="0" err="1"/>
              <a:t>Nedİr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F8317-8EE8-83B1-0C73-BEBFC5F61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Kaynak </a:t>
            </a:r>
            <a:r>
              <a:rPr lang="en-US" dirty="0" err="1"/>
              <a:t>kod</a:t>
            </a:r>
            <a:r>
              <a:rPr lang="en-US" dirty="0"/>
              <a:t> anal</a:t>
            </a:r>
            <a:r>
              <a:rPr lang="tr-TR" dirty="0"/>
              <a:t>izi aşamasında ortaya çıkan bulgularının manuel FP/TP değerlendirilmesini yapay zekanın yardımıyla insan gücü gerektirmeden yada bu eforu oldukça düşürülerek otomatize etmek için yazılan bir </a:t>
            </a:r>
            <a:r>
              <a:rPr lang="en-US" dirty="0" err="1"/>
              <a:t>scripttir</a:t>
            </a:r>
            <a:r>
              <a:rPr lang="tr-TR" dirty="0"/>
              <a:t>. </a:t>
            </a:r>
          </a:p>
          <a:p>
            <a:r>
              <a:rPr lang="tr-TR" dirty="0"/>
              <a:t>Safir mevcutta orta ve düşük seviyeli bulgular üzerinde çalıştırılarak değerlendirilmeler yapılır ve yapay zekanın ölçtüğü TP ve FP oranlarıyla gerekli işaretlemeleri yapmakta yada sadece yorum eklemektedir. </a:t>
            </a:r>
            <a:endParaRPr lang="en-US" dirty="0"/>
          </a:p>
          <a:p>
            <a:r>
              <a:rPr lang="en-US" dirty="0"/>
              <a:t>Fortify </a:t>
            </a:r>
            <a:r>
              <a:rPr lang="en-US" dirty="0" err="1"/>
              <a:t>ürününün</a:t>
            </a:r>
            <a:r>
              <a:rPr lang="en-US" dirty="0"/>
              <a:t> web </a:t>
            </a:r>
            <a:r>
              <a:rPr lang="en-US" dirty="0" err="1"/>
              <a:t>bileşeni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SSC’de</a:t>
            </a:r>
            <a:r>
              <a:rPr lang="en-US" dirty="0"/>
              <a:t> </a:t>
            </a:r>
            <a:r>
              <a:rPr lang="en-US" dirty="0" err="1"/>
              <a:t>değerlendirme</a:t>
            </a:r>
            <a:r>
              <a:rPr lang="en-US" dirty="0"/>
              <a:t> </a:t>
            </a:r>
            <a:r>
              <a:rPr lang="en-US" dirty="0" err="1"/>
              <a:t>yaptığı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çalışma</a:t>
            </a:r>
            <a:r>
              <a:rPr lang="en-US" dirty="0"/>
              <a:t>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sonuçların</a:t>
            </a:r>
            <a:r>
              <a:rPr lang="en-US" dirty="0"/>
              <a:t> </a:t>
            </a:r>
            <a:r>
              <a:rPr lang="en-US" dirty="0" err="1"/>
              <a:t>değerlendirilmesi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ortamdan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 </a:t>
            </a:r>
          </a:p>
          <a:p>
            <a:r>
              <a:rPr lang="en-US" dirty="0"/>
              <a:t>Safir </a:t>
            </a:r>
            <a:r>
              <a:rPr lang="en-US" dirty="0" err="1"/>
              <a:t>çalıştırıldıktan</a:t>
            </a:r>
            <a:r>
              <a:rPr lang="en-US" dirty="0"/>
              <a:t> </a:t>
            </a:r>
            <a:r>
              <a:rPr lang="en-US" dirty="0" err="1"/>
              <a:t>sonra</a:t>
            </a:r>
            <a:r>
              <a:rPr lang="en-US" dirty="0"/>
              <a:t> </a:t>
            </a:r>
            <a:r>
              <a:rPr lang="en-US" dirty="0" err="1"/>
              <a:t>kayıtlar</a:t>
            </a:r>
            <a:r>
              <a:rPr lang="en-US" dirty="0"/>
              <a:t> </a:t>
            </a:r>
            <a:r>
              <a:rPr lang="en-US" dirty="0" err="1"/>
              <a:t>SSC’de</a:t>
            </a:r>
            <a:r>
              <a:rPr lang="en-US" dirty="0"/>
              <a:t> </a:t>
            </a:r>
            <a:r>
              <a:rPr lang="en-US" dirty="0" err="1"/>
              <a:t>kalmaya</a:t>
            </a:r>
            <a:r>
              <a:rPr lang="en-US" dirty="0"/>
              <a:t> </a:t>
            </a:r>
            <a:r>
              <a:rPr lang="en-US" dirty="0" err="1"/>
              <a:t>devam</a:t>
            </a:r>
            <a:r>
              <a:rPr lang="en-US" dirty="0"/>
              <a:t> </a:t>
            </a:r>
            <a:r>
              <a:rPr lang="en-US" dirty="0" err="1"/>
              <a:t>ettiği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istenilen</a:t>
            </a:r>
            <a:r>
              <a:rPr lang="en-US" dirty="0"/>
              <a:t> </a:t>
            </a:r>
            <a:r>
              <a:rPr lang="en-US" dirty="0" err="1"/>
              <a:t>bulgu</a:t>
            </a:r>
            <a:r>
              <a:rPr lang="en-US" dirty="0"/>
              <a:t> </a:t>
            </a:r>
            <a:r>
              <a:rPr lang="en-US" dirty="0" err="1"/>
              <a:t>istenilen</a:t>
            </a:r>
            <a:r>
              <a:rPr lang="en-US" dirty="0"/>
              <a:t> zaman </a:t>
            </a:r>
            <a:r>
              <a:rPr lang="en-US" dirty="0" err="1"/>
              <a:t>diliminde</a:t>
            </a:r>
            <a:r>
              <a:rPr lang="en-US" dirty="0"/>
              <a:t> </a:t>
            </a:r>
            <a:r>
              <a:rPr lang="en-US" dirty="0" err="1"/>
              <a:t>incelenebilir</a:t>
            </a:r>
            <a:r>
              <a:rPr lang="en-US" dirty="0"/>
              <a:t>. 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976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6804-87C1-029B-281F-0D160515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KazanımLAr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C4378-8ED4-C27D-0001-93F2BE636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Kurumsal SAST süreçlerinde bir bulgunun incelenmesi; kodun açılması, bağlamının okunması,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positive</a:t>
            </a:r>
            <a:r>
              <a:rPr lang="tr-TR" dirty="0"/>
              <a:t> / </a:t>
            </a:r>
            <a:r>
              <a:rPr lang="tr-TR" dirty="0" err="1"/>
              <a:t>false</a:t>
            </a:r>
            <a:r>
              <a:rPr lang="tr-TR" dirty="0"/>
              <a:t> </a:t>
            </a:r>
            <a:r>
              <a:rPr lang="tr-TR" dirty="0" err="1"/>
              <a:t>positive</a:t>
            </a:r>
            <a:r>
              <a:rPr lang="tr-TR" dirty="0"/>
              <a:t> kararının verilmesi, gerekçelendirilmesi ve </a:t>
            </a:r>
            <a:r>
              <a:rPr lang="tr-TR" dirty="0" err="1"/>
              <a:t>SSC'ye</a:t>
            </a:r>
            <a:r>
              <a:rPr lang="tr-TR" dirty="0"/>
              <a:t> işlenmesiyle birlikte ortalama 10</a:t>
            </a:r>
            <a:r>
              <a:rPr lang="en-US" dirty="0"/>
              <a:t> </a:t>
            </a:r>
            <a:r>
              <a:rPr lang="tr-TR" dirty="0"/>
              <a:t>–15 dakika sürmektedir. Bu çalışma kapsamında otomatik olarak değerlendirilen 593 bulgu, manuel yöntemle yaklaşık 100</a:t>
            </a:r>
            <a:r>
              <a:rPr lang="en-US" dirty="0"/>
              <a:t> </a:t>
            </a:r>
            <a:r>
              <a:rPr lang="tr-TR" dirty="0"/>
              <a:t>–</a:t>
            </a:r>
            <a:r>
              <a:rPr lang="en-US" dirty="0"/>
              <a:t> </a:t>
            </a:r>
            <a:r>
              <a:rPr lang="tr-TR" dirty="0"/>
              <a:t>150 saatlik uzman emeğine karşılık gelmektedir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9979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D9E33-C68C-A150-6180-40CA7EB5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KazanımLAR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4B88E-8F10-2333-9948-A474BCEEA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tr-TR" dirty="0" err="1"/>
              <a:t>tandardizasyon</a:t>
            </a:r>
            <a:r>
              <a:rPr lang="en-US" dirty="0"/>
              <a:t>: </a:t>
            </a:r>
            <a:r>
              <a:rPr lang="en-US" dirty="0" err="1"/>
              <a:t>Uzmanlığı</a:t>
            </a:r>
            <a:r>
              <a:rPr lang="en-US" dirty="0"/>
              <a:t> </a:t>
            </a:r>
            <a:r>
              <a:rPr lang="en-US" dirty="0" err="1"/>
              <a:t>farklı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kişilerin</a:t>
            </a:r>
            <a:r>
              <a:rPr lang="en-US" dirty="0"/>
              <a:t> </a:t>
            </a:r>
            <a:r>
              <a:rPr lang="en-US" dirty="0" err="1"/>
              <a:t>bulgu</a:t>
            </a:r>
            <a:r>
              <a:rPr lang="en-US" dirty="0"/>
              <a:t> </a:t>
            </a:r>
            <a:r>
              <a:rPr lang="en-US" dirty="0" err="1"/>
              <a:t>hakkındaki</a:t>
            </a:r>
            <a:r>
              <a:rPr lang="en-US" dirty="0"/>
              <a:t> </a:t>
            </a:r>
            <a:r>
              <a:rPr lang="en-US" dirty="0" err="1"/>
              <a:t>yorumuda</a:t>
            </a:r>
            <a:r>
              <a:rPr lang="en-US" dirty="0"/>
              <a:t> </a:t>
            </a:r>
            <a:r>
              <a:rPr lang="en-US" dirty="0" err="1"/>
              <a:t>değişebilir</a:t>
            </a:r>
            <a:r>
              <a:rPr lang="en-US" dirty="0"/>
              <a:t>. </a:t>
            </a:r>
            <a:r>
              <a:rPr lang="en-US" dirty="0" err="1"/>
              <a:t>Birisi</a:t>
            </a:r>
            <a:r>
              <a:rPr lang="en-US" dirty="0"/>
              <a:t> TP </a:t>
            </a:r>
            <a:r>
              <a:rPr lang="en-US" dirty="0" err="1"/>
              <a:t>diğeri</a:t>
            </a:r>
            <a:r>
              <a:rPr lang="en-US" dirty="0"/>
              <a:t> FP </a:t>
            </a:r>
            <a:r>
              <a:rPr lang="en-US" dirty="0" err="1"/>
              <a:t>diyebilir</a:t>
            </a:r>
            <a:r>
              <a:rPr lang="en-US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Fakat</a:t>
            </a:r>
            <a:r>
              <a:rPr lang="en-US" dirty="0"/>
              <a:t> </a:t>
            </a:r>
            <a:r>
              <a:rPr lang="en-US" dirty="0" err="1"/>
              <a:t>yapay</a:t>
            </a:r>
            <a:r>
              <a:rPr lang="en-US" dirty="0"/>
              <a:t> </a:t>
            </a:r>
            <a:r>
              <a:rPr lang="en-US" dirty="0" err="1"/>
              <a:t>zeka</a:t>
            </a:r>
            <a:r>
              <a:rPr lang="en-US" dirty="0"/>
              <a:t> </a:t>
            </a:r>
            <a:br>
              <a:rPr lang="en-US" dirty="0"/>
            </a:br>
            <a:r>
              <a:rPr lang="tr-TR" dirty="0"/>
              <a:t>aynı </a:t>
            </a:r>
            <a:r>
              <a:rPr lang="tr-TR" dirty="0" err="1"/>
              <a:t>prompt</a:t>
            </a:r>
            <a:r>
              <a:rPr lang="tr-TR" dirty="0"/>
              <a:t>,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tr-TR" dirty="0"/>
              <a:t>aynı karar mantığı,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tr-TR" dirty="0"/>
              <a:t>aynı </a:t>
            </a:r>
            <a:r>
              <a:rPr lang="tr-TR" dirty="0" err="1"/>
              <a:t>confidence</a:t>
            </a:r>
            <a:r>
              <a:rPr lang="tr-TR" dirty="0"/>
              <a:t> modeli,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tr-TR" dirty="0"/>
              <a:t>aynı SSC yorum formatı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tr-TR" dirty="0"/>
              <a:t>her bulguyu tutarlı şekilde </a:t>
            </a:r>
            <a:r>
              <a:rPr lang="tr-TR" dirty="0" err="1"/>
              <a:t>değerlendiri</a:t>
            </a:r>
            <a:r>
              <a:rPr lang="en-US" dirty="0"/>
              <a:t>r.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098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CC8B7-3334-C597-6164-2E4F5A741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Safİr</a:t>
            </a:r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121C9C-3773-254F-E5A5-3B1DBCCE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759131"/>
            <a:ext cx="9905999" cy="432816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Toplam</a:t>
            </a:r>
            <a:r>
              <a:rPr lang="en-US" dirty="0"/>
              <a:t> </a:t>
            </a:r>
            <a:r>
              <a:rPr lang="en-US" dirty="0" err="1"/>
              <a:t>değerlendirilen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bulgu</a:t>
            </a:r>
            <a:r>
              <a:rPr lang="en-US" dirty="0"/>
              <a:t> </a:t>
            </a:r>
            <a:r>
              <a:rPr lang="en-US" dirty="0" err="1"/>
              <a:t>sayısı</a:t>
            </a:r>
            <a:r>
              <a:rPr lang="en-US" dirty="0"/>
              <a:t> </a:t>
            </a:r>
            <a:r>
              <a:rPr lang="tr-TR" dirty="0"/>
              <a:t>593</a:t>
            </a:r>
            <a:r>
              <a:rPr lang="en-US" dirty="0"/>
              <a:t>. </a:t>
            </a:r>
          </a:p>
          <a:p>
            <a:r>
              <a:rPr lang="tr-TR" dirty="0"/>
              <a:t>TP : 477 FP : 116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değerlendirildi</a:t>
            </a:r>
            <a:r>
              <a:rPr lang="en-US" dirty="0"/>
              <a:t> </a:t>
            </a:r>
          </a:p>
          <a:p>
            <a:r>
              <a:rPr lang="en-US" dirty="0" err="1"/>
              <a:t>Aşağıdaki</a:t>
            </a:r>
            <a:r>
              <a:rPr lang="en-US" dirty="0"/>
              <a:t> </a:t>
            </a:r>
            <a:r>
              <a:rPr lang="en-US" dirty="0" err="1"/>
              <a:t>gibi</a:t>
            </a:r>
            <a:r>
              <a:rPr lang="en-US" dirty="0"/>
              <a:t> </a:t>
            </a:r>
            <a:r>
              <a:rPr lang="en-US" dirty="0" err="1"/>
              <a:t>işaretlendi</a:t>
            </a:r>
            <a:r>
              <a:rPr lang="en-US" dirty="0"/>
              <a:t>.  </a:t>
            </a:r>
          </a:p>
          <a:p>
            <a:pPr marL="0" indent="0">
              <a:buNone/>
            </a:pPr>
            <a:r>
              <a:rPr lang="en-US" dirty="0"/>
              <a:t>   Exploitable  : 398 – </a:t>
            </a:r>
            <a:r>
              <a:rPr lang="en-US" dirty="0" err="1"/>
              <a:t>Gerçek</a:t>
            </a:r>
            <a:r>
              <a:rPr lang="en-US" dirty="0"/>
              <a:t> </a:t>
            </a:r>
            <a:r>
              <a:rPr lang="en-US" dirty="0" err="1"/>
              <a:t>zafiyet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Suspicious   : 120 – </a:t>
            </a:r>
            <a:r>
              <a:rPr lang="en-US" dirty="0" err="1"/>
              <a:t>Geliştiriciyle</a:t>
            </a:r>
            <a:r>
              <a:rPr lang="en-US" dirty="0"/>
              <a:t> </a:t>
            </a:r>
            <a:r>
              <a:rPr lang="en-US" dirty="0" err="1"/>
              <a:t>incelenmeli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Suppress     : 59 – FP / </a:t>
            </a:r>
            <a:r>
              <a:rPr lang="en-US" dirty="0" err="1"/>
              <a:t>Bulgu</a:t>
            </a:r>
            <a:r>
              <a:rPr lang="en-US" dirty="0"/>
              <a:t> </a:t>
            </a:r>
            <a:r>
              <a:rPr lang="en-US" dirty="0" err="1"/>
              <a:t>değil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Comment_Only</a:t>
            </a:r>
            <a:r>
              <a:rPr lang="en-US" dirty="0"/>
              <a:t> : 16 – Belli </a:t>
            </a:r>
            <a:r>
              <a:rPr lang="en-US" dirty="0" err="1"/>
              <a:t>değerlendirme</a:t>
            </a:r>
            <a:r>
              <a:rPr lang="en-US" dirty="0"/>
              <a:t> </a:t>
            </a:r>
            <a:r>
              <a:rPr lang="en-US" dirty="0" err="1"/>
              <a:t>oranlarının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altında</a:t>
            </a:r>
            <a:r>
              <a:rPr lang="en-US" dirty="0"/>
              <a:t> </a:t>
            </a:r>
            <a:r>
              <a:rPr lang="en-US" dirty="0" err="1"/>
              <a:t>kalan</a:t>
            </a:r>
            <a:r>
              <a:rPr lang="en-US" dirty="0"/>
              <a:t> </a:t>
            </a:r>
            <a:r>
              <a:rPr lang="en-US" dirty="0" err="1"/>
              <a:t>bulgulara</a:t>
            </a:r>
            <a:r>
              <a:rPr lang="en-US" dirty="0"/>
              <a:t> </a:t>
            </a:r>
            <a:r>
              <a:rPr lang="en-US" dirty="0" err="1"/>
              <a:t>yalnızca</a:t>
            </a:r>
            <a:r>
              <a:rPr lang="en-US" dirty="0"/>
              <a:t> </a:t>
            </a:r>
            <a:r>
              <a:rPr lang="en-US" dirty="0" err="1"/>
              <a:t>yorum</a:t>
            </a:r>
            <a:r>
              <a:rPr lang="en-US" dirty="0"/>
              <a:t> </a:t>
            </a:r>
            <a:r>
              <a:rPr lang="en-US" dirty="0" err="1"/>
              <a:t>eklendi</a:t>
            </a:r>
            <a:r>
              <a:rPr lang="en-US" dirty="0"/>
              <a:t>.  </a:t>
            </a:r>
          </a:p>
          <a:p>
            <a:endParaRPr lang="tr-T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2F3522-F67B-228B-8F30-69A66DA8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609"/>
          <a:stretch/>
        </p:blipFill>
        <p:spPr>
          <a:xfrm>
            <a:off x="7840289" y="-10886"/>
            <a:ext cx="43517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62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D850F-A488-335F-AB62-7F6CDB74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Dİğer</a:t>
            </a:r>
            <a:r>
              <a:rPr lang="en-US" dirty="0"/>
              <a:t> SAST </a:t>
            </a:r>
            <a:r>
              <a:rPr lang="en-US" dirty="0" err="1"/>
              <a:t>Bulgu</a:t>
            </a:r>
            <a:r>
              <a:rPr lang="en-US" dirty="0"/>
              <a:t> </a:t>
            </a:r>
            <a:r>
              <a:rPr lang="en-US" dirty="0" err="1"/>
              <a:t>Değerlendİrme</a:t>
            </a:r>
            <a:r>
              <a:rPr lang="en-US" dirty="0"/>
              <a:t> </a:t>
            </a:r>
            <a:r>
              <a:rPr lang="en-US" dirty="0" err="1"/>
              <a:t>ürünÜ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2CE5E-0525-11AB-BF10-DA655ECD4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Fortify Aviator</a:t>
            </a:r>
          </a:p>
          <a:p>
            <a:pPr marL="0" indent="0">
              <a:buNone/>
            </a:pPr>
            <a:r>
              <a:rPr lang="en-US" dirty="0"/>
              <a:t>  Fortify </a:t>
            </a:r>
            <a:r>
              <a:rPr lang="en-US" dirty="0" err="1"/>
              <a:t>sağlayıcısı</a:t>
            </a:r>
            <a:r>
              <a:rPr lang="en-US" dirty="0"/>
              <a:t> </a:t>
            </a:r>
            <a:r>
              <a:rPr lang="en-US" dirty="0" err="1"/>
              <a:t>opentext</a:t>
            </a:r>
            <a:r>
              <a:rPr lang="en-US" dirty="0"/>
              <a:t> </a:t>
            </a:r>
            <a:r>
              <a:rPr lang="en-US" dirty="0" err="1"/>
              <a:t>firmasının</a:t>
            </a:r>
            <a:r>
              <a:rPr lang="en-US" dirty="0"/>
              <a:t> cloud </a:t>
            </a:r>
            <a:r>
              <a:rPr lang="en-US" dirty="0" err="1"/>
              <a:t>ortamına</a:t>
            </a:r>
            <a:r>
              <a:rPr lang="en-US" dirty="0"/>
              <a:t> </a:t>
            </a:r>
            <a:r>
              <a:rPr lang="en-US" dirty="0" err="1"/>
              <a:t>bulguların</a:t>
            </a:r>
            <a:r>
              <a:rPr lang="en-US" dirty="0"/>
              <a:t> </a:t>
            </a:r>
            <a:r>
              <a:rPr lang="en-US" dirty="0" err="1"/>
              <a:t>tamamı</a:t>
            </a:r>
            <a:r>
              <a:rPr lang="en-US" dirty="0"/>
              <a:t> </a:t>
            </a:r>
            <a:r>
              <a:rPr lang="en-US" dirty="0" err="1"/>
              <a:t>çıkarılarak</a:t>
            </a:r>
            <a:r>
              <a:rPr lang="en-US" dirty="0"/>
              <a:t> </a:t>
            </a:r>
            <a:r>
              <a:rPr lang="en-US" dirty="0" err="1"/>
              <a:t>değerlendirme</a:t>
            </a:r>
            <a:r>
              <a:rPr lang="en-US" dirty="0"/>
              <a:t> </a:t>
            </a:r>
            <a:r>
              <a:rPr lang="en-US" dirty="0" err="1"/>
              <a:t>yapılır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genelde</a:t>
            </a:r>
            <a:r>
              <a:rPr lang="en-US" dirty="0"/>
              <a:t> </a:t>
            </a:r>
            <a:r>
              <a:rPr lang="en-US" dirty="0" err="1"/>
              <a:t>işaretleme</a:t>
            </a:r>
            <a:r>
              <a:rPr lang="en-US" dirty="0"/>
              <a:t> </a:t>
            </a:r>
            <a:r>
              <a:rPr lang="en-US" dirty="0" err="1"/>
              <a:t>yapılmaz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</a:rPr>
              <a:t>   Her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bir</a:t>
            </a:r>
            <a:r>
              <a:rPr lang="en-US" sz="2400" dirty="0">
                <a:effectLst/>
                <a:latin typeface="Calibri" panose="020F0502020204030204" pitchFamily="34" charset="0"/>
              </a:rPr>
              <a:t> FPR (Fortify Project Report)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için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toplamda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en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fazla</a:t>
            </a:r>
            <a:r>
              <a:rPr lang="en-US" sz="2400" dirty="0">
                <a:effectLst/>
                <a:latin typeface="Calibri" panose="020F0502020204030204" pitchFamily="34" charset="0"/>
              </a:rPr>
              <a:t> 2.500 yeni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bulgu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denetlenir</a:t>
            </a:r>
            <a:r>
              <a:rPr lang="en-US" sz="2400" dirty="0">
                <a:effectLst/>
                <a:latin typeface="Calibri" panose="020F0502020204030204" pitchFamily="34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Limiti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aşan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projelerde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bulgular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sonra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testlerde</a:t>
            </a:r>
            <a:r>
              <a:rPr lang="en-US" sz="2400" dirty="0">
                <a:effectLst/>
                <a:latin typeface="Calibri" panose="020F0502020204030204" pitchFamily="34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değerlendirilmez</a:t>
            </a:r>
            <a:r>
              <a:rPr lang="en-US" sz="2400" dirty="0">
                <a:effectLst/>
                <a:latin typeface="Calibri" panose="020F0502020204030204" pitchFamily="34" charset="0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5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8FD71-D8D5-BA4A-9DC9-2257BC92C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Malİyet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Tablosu</a:t>
            </a:r>
            <a:endParaRPr lang="tr-T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572D1-3DAD-542A-79EF-AAB0DA97B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Safir </a:t>
            </a:r>
            <a:r>
              <a:rPr lang="en-US" dirty="0" err="1"/>
              <a:t>Projesi</a:t>
            </a:r>
            <a:endParaRPr lang="en-US" dirty="0"/>
          </a:p>
          <a:p>
            <a:r>
              <a:rPr lang="en-US" dirty="0" err="1"/>
              <a:t>Chatgpt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key </a:t>
            </a:r>
            <a:r>
              <a:rPr lang="en-US" dirty="0" err="1"/>
              <a:t>kullanım</a:t>
            </a:r>
            <a:r>
              <a:rPr lang="en-US" dirty="0"/>
              <a:t> </a:t>
            </a:r>
            <a:r>
              <a:rPr lang="en-US" dirty="0" err="1"/>
              <a:t>ücreti</a:t>
            </a:r>
            <a:r>
              <a:rPr lang="en-US" dirty="0"/>
              <a:t> 2026 </a:t>
            </a:r>
            <a:r>
              <a:rPr lang="en-US" dirty="0" err="1"/>
              <a:t>yılı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aylık</a:t>
            </a:r>
            <a:r>
              <a:rPr lang="en-US" dirty="0"/>
              <a:t> 20 </a:t>
            </a:r>
            <a:r>
              <a:rPr lang="en-US" dirty="0" err="1"/>
              <a:t>dolar</a:t>
            </a:r>
            <a:endParaRPr lang="en-US" dirty="0"/>
          </a:p>
          <a:p>
            <a:endParaRPr lang="en-US" dirty="0"/>
          </a:p>
          <a:p>
            <a:r>
              <a:rPr lang="en-US" dirty="0"/>
              <a:t>Aviator</a:t>
            </a:r>
          </a:p>
          <a:p>
            <a:pPr marL="0" indent="0">
              <a:buNone/>
            </a:pPr>
            <a:r>
              <a:rPr lang="en-US" dirty="0"/>
              <a:t>  1 </a:t>
            </a:r>
            <a:r>
              <a:rPr lang="en-US" dirty="0" err="1"/>
              <a:t>Yıllık</a:t>
            </a:r>
            <a:r>
              <a:rPr lang="en-US" dirty="0"/>
              <a:t> 25 </a:t>
            </a:r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6360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teklif</a:t>
            </a:r>
            <a:r>
              <a:rPr lang="en-US" dirty="0"/>
              <a:t> </a:t>
            </a:r>
            <a:r>
              <a:rPr lang="en-US" dirty="0" err="1"/>
              <a:t>verildi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3 </a:t>
            </a:r>
            <a:r>
              <a:rPr lang="en-US" dirty="0" err="1"/>
              <a:t>Yıllık</a:t>
            </a:r>
            <a:r>
              <a:rPr lang="en-US" dirty="0"/>
              <a:t> 25 </a:t>
            </a:r>
            <a:r>
              <a:rPr lang="en-US" dirty="0" err="1"/>
              <a:t>Uygulama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18444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teklif</a:t>
            </a:r>
            <a:r>
              <a:rPr lang="en-US" dirty="0"/>
              <a:t> </a:t>
            </a:r>
            <a:r>
              <a:rPr lang="en-US" dirty="0" err="1"/>
              <a:t>verildi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00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964C-2C6B-8A6E-111E-92DBA584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Teşekkürler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94F6C-112D-FC40-E2DF-6A75CEA36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4977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9683</TotalTime>
  <Words>419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Tw Cen MT</vt:lpstr>
      <vt:lpstr>Circuit</vt:lpstr>
      <vt:lpstr>Safir</vt:lpstr>
      <vt:lpstr>Kod Analİzİ</vt:lpstr>
      <vt:lpstr>Safİr Nedİr</vt:lpstr>
      <vt:lpstr>KazanımLAr</vt:lpstr>
      <vt:lpstr>KazanımLAR</vt:lpstr>
      <vt:lpstr>Safİr</vt:lpstr>
      <vt:lpstr>Dİğer SAST Bulgu Değerlendİrme ürünÜ</vt:lpstr>
      <vt:lpstr>Malİyet Tablosu</vt:lpstr>
      <vt:lpstr>Teşekkürler</vt:lpstr>
    </vt:vector>
  </TitlesOfParts>
  <Company>SBM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Harun TAMOKUR</dc:creator>
  <cp:lastModifiedBy>Eyüp AKGÜL</cp:lastModifiedBy>
  <cp:revision>84</cp:revision>
  <dcterms:created xsi:type="dcterms:W3CDTF">2026-05-11T12:33:12Z</dcterms:created>
  <dcterms:modified xsi:type="dcterms:W3CDTF">2026-08-21T06:40:53Z</dcterms:modified>
</cp:coreProperties>
</file>