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5"/>
  </p:notesMasterIdLst>
  <p:sldIdLst>
    <p:sldId id="256" r:id="rId2"/>
    <p:sldId id="261" r:id="rId3"/>
    <p:sldId id="262" r:id="rId4"/>
    <p:sldId id="258" r:id="rId5"/>
    <p:sldId id="260" r:id="rId6"/>
    <p:sldId id="31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10" r:id="rId45"/>
    <p:sldId id="301" r:id="rId46"/>
    <p:sldId id="302" r:id="rId47"/>
    <p:sldId id="303" r:id="rId48"/>
    <p:sldId id="304" r:id="rId49"/>
    <p:sldId id="308" r:id="rId50"/>
    <p:sldId id="307" r:id="rId51"/>
    <p:sldId id="306" r:id="rId52"/>
    <p:sldId id="309" r:id="rId53"/>
    <p:sldId id="305" r:id="rId5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0546" autoAdjust="0"/>
  </p:normalViewPr>
  <p:slideViewPr>
    <p:cSldViewPr snapToGrid="0">
      <p:cViewPr varScale="1">
        <p:scale>
          <a:sx n="57" d="100"/>
          <a:sy n="57" d="100"/>
        </p:scale>
        <p:origin x="4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749475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SBM IP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domain'leri</a:t>
            </a:r>
            <a:r>
              <a:rPr lang="en-US" dirty="0"/>
              <a:t> </a:t>
            </a:r>
            <a:r>
              <a:rPr lang="en-US" dirty="0" err="1"/>
              <a:t>sürekli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edilerek</a:t>
            </a:r>
            <a:r>
              <a:rPr lang="en-US" dirty="0"/>
              <a:t> yeni </a:t>
            </a:r>
            <a:r>
              <a:rPr lang="en-US" dirty="0" err="1"/>
              <a:t>tespit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subdomain, path, test </a:t>
            </a:r>
            <a:r>
              <a:rPr lang="en-US" dirty="0" err="1"/>
              <a:t>sayfası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login </a:t>
            </a:r>
            <a:r>
              <a:rPr lang="en-US" dirty="0" err="1"/>
              <a:t>sayfası</a:t>
            </a:r>
            <a:r>
              <a:rPr lang="en-US" dirty="0"/>
              <a:t> </a:t>
            </a:r>
            <a:r>
              <a:rPr lang="en-US" dirty="0" err="1"/>
              <a:t>bilgilerinin</a:t>
            </a:r>
            <a:r>
              <a:rPr lang="en-US" dirty="0"/>
              <a:t> </a:t>
            </a:r>
            <a:r>
              <a:rPr lang="en-US" dirty="0" err="1"/>
              <a:t>kontrolü</a:t>
            </a:r>
            <a:r>
              <a:rPr lang="en-US" dirty="0"/>
              <a:t> </a:t>
            </a:r>
            <a:r>
              <a:rPr lang="en-US" dirty="0" err="1"/>
              <a:t>yapılmaktadır</a:t>
            </a:r>
            <a:r>
              <a:rPr lang="en-US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Reverse IP </a:t>
            </a:r>
            <a:r>
              <a:rPr lang="en-US" dirty="0" err="1"/>
              <a:t>ve</a:t>
            </a:r>
            <a:r>
              <a:rPr lang="en-US" dirty="0"/>
              <a:t> root </a:t>
            </a:r>
            <a:r>
              <a:rPr lang="en-US" dirty="0" err="1"/>
              <a:t>domain'lere</a:t>
            </a:r>
            <a:r>
              <a:rPr lang="en-US" dirty="0"/>
              <a:t> </a:t>
            </a:r>
            <a:r>
              <a:rPr lang="en-US" dirty="0" err="1"/>
              <a:t>ait</a:t>
            </a:r>
            <a:r>
              <a:rPr lang="en-US" dirty="0"/>
              <a:t> </a:t>
            </a:r>
            <a:r>
              <a:rPr lang="en-US" dirty="0" err="1"/>
              <a:t>subdomain'ler</a:t>
            </a:r>
            <a:r>
              <a:rPr lang="en-US" dirty="0"/>
              <a:t> </a:t>
            </a:r>
            <a:r>
              <a:rPr lang="en-US" dirty="0" err="1"/>
              <a:t>üzerinden</a:t>
            </a:r>
            <a:r>
              <a:rPr lang="en-US" dirty="0"/>
              <a:t> </a:t>
            </a:r>
            <a:r>
              <a:rPr lang="en-US" dirty="0" err="1"/>
              <a:t>benzersiz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canlı</a:t>
            </a:r>
            <a:r>
              <a:rPr lang="en-US" dirty="0"/>
              <a:t> subdomain </a:t>
            </a:r>
            <a:r>
              <a:rPr lang="en-US" dirty="0" err="1"/>
              <a:t>tespiti</a:t>
            </a:r>
            <a:r>
              <a:rPr lang="en-US" dirty="0"/>
              <a:t> </a:t>
            </a:r>
            <a:r>
              <a:rPr lang="en-US" dirty="0" err="1"/>
              <a:t>yapılmaktadır</a:t>
            </a:r>
            <a:r>
              <a:rPr lang="en-US" dirty="0"/>
              <a:t>. </a:t>
            </a:r>
            <a:r>
              <a:rPr lang="en-US" dirty="0" err="1"/>
              <a:t>Tespit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</a:t>
            </a:r>
            <a:r>
              <a:rPr lang="en-US" dirty="0" err="1"/>
              <a:t>subdomain'lere</a:t>
            </a:r>
            <a:r>
              <a:rPr lang="en-US" dirty="0"/>
              <a:t> </a:t>
            </a:r>
            <a:r>
              <a:rPr lang="en-US" dirty="0" err="1"/>
              <a:t>ait</a:t>
            </a:r>
            <a:r>
              <a:rPr lang="en-US" dirty="0"/>
              <a:t> HTTP </a:t>
            </a:r>
            <a:r>
              <a:rPr lang="en-US" dirty="0" err="1"/>
              <a:t>portları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edilmekte</a:t>
            </a:r>
            <a:r>
              <a:rPr lang="en-US" dirty="0"/>
              <a:t>, HTTP </a:t>
            </a:r>
            <a:r>
              <a:rPr lang="en-US" dirty="0" err="1"/>
              <a:t>servislerine</a:t>
            </a:r>
            <a:r>
              <a:rPr lang="en-US" dirty="0"/>
              <a:t> </a:t>
            </a:r>
            <a:r>
              <a:rPr lang="en-US" dirty="0" err="1"/>
              <a:t>ait</a:t>
            </a:r>
            <a:r>
              <a:rPr lang="en-US" dirty="0"/>
              <a:t> IP </a:t>
            </a:r>
            <a:r>
              <a:rPr lang="en-US" dirty="0" err="1"/>
              <a:t>adresleri</a:t>
            </a:r>
            <a:r>
              <a:rPr lang="en-US" dirty="0"/>
              <a:t> de </a:t>
            </a:r>
            <a:r>
              <a:rPr lang="en-US" dirty="0" err="1"/>
              <a:t>doğrulanarak</a:t>
            </a:r>
            <a:r>
              <a:rPr lang="en-US" dirty="0"/>
              <a:t> </a:t>
            </a:r>
            <a:r>
              <a:rPr lang="en-US" dirty="0" err="1"/>
              <a:t>benzersiz</a:t>
            </a:r>
            <a:r>
              <a:rPr lang="en-US" dirty="0"/>
              <a:t> </a:t>
            </a:r>
            <a:r>
              <a:rPr lang="en-US" dirty="0" err="1"/>
              <a:t>domain'ler</a:t>
            </a:r>
            <a:r>
              <a:rPr lang="en-US" dirty="0"/>
              <a:t> </a:t>
            </a:r>
            <a:r>
              <a:rPr lang="en-US" dirty="0" err="1"/>
              <a:t>hâlinde</a:t>
            </a:r>
            <a:r>
              <a:rPr lang="en-US" dirty="0"/>
              <a:t> </a:t>
            </a:r>
            <a:r>
              <a:rPr lang="en-US" dirty="0" err="1"/>
              <a:t>kaydedilmektedir</a:t>
            </a:r>
            <a:r>
              <a:rPr lang="en-US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HTTP web </a:t>
            </a:r>
            <a:r>
              <a:rPr lang="en-US" dirty="0" err="1"/>
              <a:t>servisleri</a:t>
            </a:r>
            <a:r>
              <a:rPr lang="en-US" dirty="0"/>
              <a:t> </a:t>
            </a:r>
            <a:r>
              <a:rPr lang="en-US" dirty="0" err="1"/>
              <a:t>üzerinde</a:t>
            </a:r>
            <a:r>
              <a:rPr lang="en-US" dirty="0"/>
              <a:t>, </a:t>
            </a:r>
            <a:r>
              <a:rPr lang="en-US" dirty="0" err="1"/>
              <a:t>belirlenen</a:t>
            </a:r>
            <a:r>
              <a:rPr lang="en-US" dirty="0"/>
              <a:t> wordlist </a:t>
            </a:r>
            <a:r>
              <a:rPr lang="en-US" dirty="0" err="1"/>
              <a:t>kullanılarak</a:t>
            </a:r>
            <a:r>
              <a:rPr lang="en-US" dirty="0"/>
              <a:t> </a:t>
            </a:r>
            <a:r>
              <a:rPr lang="en-US" dirty="0" err="1"/>
              <a:t>ffuf</a:t>
            </a:r>
            <a:r>
              <a:rPr lang="en-US" dirty="0"/>
              <a:t> </a:t>
            </a:r>
            <a:r>
              <a:rPr lang="en-US" dirty="0" err="1"/>
              <a:t>aracı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her domain </a:t>
            </a:r>
            <a:r>
              <a:rPr lang="en-US" dirty="0" err="1"/>
              <a:t>için</a:t>
            </a:r>
            <a:r>
              <a:rPr lang="en-US" dirty="0"/>
              <a:t> path </a:t>
            </a:r>
            <a:r>
              <a:rPr lang="en-US" dirty="0" err="1"/>
              <a:t>taraması</a:t>
            </a:r>
            <a:r>
              <a:rPr lang="en-US" dirty="0"/>
              <a:t> </a:t>
            </a:r>
            <a:r>
              <a:rPr lang="en-US" dirty="0" err="1"/>
              <a:t>yapılmaktadır</a:t>
            </a:r>
            <a:r>
              <a:rPr lang="en-US" dirty="0"/>
              <a:t>. </a:t>
            </a:r>
            <a:r>
              <a:rPr lang="en-US" dirty="0" err="1"/>
              <a:t>Gerçekten</a:t>
            </a:r>
            <a:r>
              <a:rPr lang="en-US" dirty="0"/>
              <a:t> </a:t>
            </a:r>
            <a:r>
              <a:rPr lang="en-US" dirty="0" err="1"/>
              <a:t>erişilebilen</a:t>
            </a:r>
            <a:r>
              <a:rPr lang="en-US" dirty="0"/>
              <a:t> </a:t>
            </a:r>
            <a:r>
              <a:rPr lang="en-US" dirty="0" err="1"/>
              <a:t>path'ler</a:t>
            </a:r>
            <a:r>
              <a:rPr lang="en-US" dirty="0"/>
              <a:t> </a:t>
            </a:r>
            <a:r>
              <a:rPr lang="en-US" dirty="0" err="1"/>
              <a:t>tespit</a:t>
            </a:r>
            <a:r>
              <a:rPr lang="en-US" dirty="0"/>
              <a:t> </a:t>
            </a:r>
            <a:r>
              <a:rPr lang="en-US" dirty="0" err="1"/>
              <a:t>edilmekte</a:t>
            </a:r>
            <a:r>
              <a:rPr lang="en-US" dirty="0"/>
              <a:t>; 401, 402, 403, 502, 503 </a:t>
            </a:r>
            <a:r>
              <a:rPr lang="en-US" dirty="0" err="1"/>
              <a:t>ve</a:t>
            </a:r>
            <a:r>
              <a:rPr lang="en-US" dirty="0"/>
              <a:t> 504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sunucu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yetkilendirme</a:t>
            </a:r>
            <a:r>
              <a:rPr lang="en-US" dirty="0"/>
              <a:t> </a:t>
            </a:r>
            <a:r>
              <a:rPr lang="en-US" dirty="0" err="1"/>
              <a:t>kaynaklı</a:t>
            </a:r>
            <a:r>
              <a:rPr lang="en-US" dirty="0"/>
              <a:t> </a:t>
            </a:r>
            <a:r>
              <a:rPr lang="en-US" dirty="0" err="1"/>
              <a:t>yanıtlar</a:t>
            </a:r>
            <a:r>
              <a:rPr lang="en-US" dirty="0"/>
              <a:t> </a:t>
            </a:r>
            <a:r>
              <a:rPr lang="en-US" dirty="0" err="1"/>
              <a:t>ayıklanarak</a:t>
            </a:r>
            <a:r>
              <a:rPr lang="en-US" dirty="0"/>
              <a:t> </a:t>
            </a:r>
            <a:r>
              <a:rPr lang="en-US" dirty="0" err="1"/>
              <a:t>yalnızca</a:t>
            </a:r>
            <a:r>
              <a:rPr lang="en-US" dirty="0"/>
              <a:t> </a:t>
            </a:r>
            <a:r>
              <a:rPr lang="en-US" dirty="0" err="1"/>
              <a:t>erişim</a:t>
            </a:r>
            <a:r>
              <a:rPr lang="en-US" dirty="0"/>
              <a:t> </a:t>
            </a:r>
            <a:r>
              <a:rPr lang="en-US" dirty="0" err="1"/>
              <a:t>sağlanan</a:t>
            </a:r>
            <a:r>
              <a:rPr lang="en-US" dirty="0"/>
              <a:t> </a:t>
            </a:r>
            <a:r>
              <a:rPr lang="en-US" dirty="0" err="1"/>
              <a:t>path'ler</a:t>
            </a:r>
            <a:r>
              <a:rPr lang="en-US" dirty="0"/>
              <a:t> </a:t>
            </a:r>
            <a:r>
              <a:rPr lang="en-US" dirty="0" err="1"/>
              <a:t>listeye</a:t>
            </a:r>
            <a:r>
              <a:rPr lang="en-US" dirty="0"/>
              <a:t> </a:t>
            </a:r>
            <a:r>
              <a:rPr lang="en-US" dirty="0" err="1"/>
              <a:t>eklenmektedir</a:t>
            </a:r>
            <a:r>
              <a:rPr lang="en-US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Tespit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</a:t>
            </a:r>
            <a:r>
              <a:rPr lang="en-US" dirty="0" err="1"/>
              <a:t>canlı</a:t>
            </a:r>
            <a:r>
              <a:rPr lang="en-US" dirty="0"/>
              <a:t> HTTP </a:t>
            </a:r>
            <a:r>
              <a:rPr lang="en-US" dirty="0" err="1"/>
              <a:t>servisleri</a:t>
            </a:r>
            <a:r>
              <a:rPr lang="en-US" dirty="0"/>
              <a:t> </a:t>
            </a:r>
            <a:r>
              <a:rPr lang="en-US" dirty="0" err="1"/>
              <a:t>üzerinde</a:t>
            </a:r>
            <a:r>
              <a:rPr lang="en-US" dirty="0"/>
              <a:t> login </a:t>
            </a:r>
            <a:r>
              <a:rPr lang="en-US" dirty="0" err="1"/>
              <a:t>sayfası</a:t>
            </a:r>
            <a:r>
              <a:rPr lang="en-US" dirty="0"/>
              <a:t> </a:t>
            </a:r>
            <a:r>
              <a:rPr lang="en-US" dirty="0" err="1"/>
              <a:t>tespiti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çeşitli</a:t>
            </a:r>
            <a:r>
              <a:rPr lang="en-US" dirty="0"/>
              <a:t> </a:t>
            </a:r>
            <a:r>
              <a:rPr lang="en-US" dirty="0" err="1"/>
              <a:t>kontroller</a:t>
            </a:r>
            <a:r>
              <a:rPr lang="en-US" dirty="0"/>
              <a:t> </a:t>
            </a:r>
            <a:r>
              <a:rPr lang="en-US" dirty="0" err="1"/>
              <a:t>yapılmaktadır</a:t>
            </a:r>
            <a:r>
              <a:rPr lang="en-US" dirty="0"/>
              <a:t>. Bu </a:t>
            </a:r>
            <a:r>
              <a:rPr lang="en-US" dirty="0" err="1"/>
              <a:t>kapsamda</a:t>
            </a:r>
            <a:r>
              <a:rPr lang="en-US" dirty="0"/>
              <a:t> login-check </a:t>
            </a:r>
            <a:r>
              <a:rPr lang="en-US" dirty="0" err="1"/>
              <a:t>ve</a:t>
            </a:r>
            <a:r>
              <a:rPr lang="en-US" dirty="0"/>
              <a:t> browser-check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özellikler</a:t>
            </a:r>
            <a:r>
              <a:rPr lang="en-US" dirty="0"/>
              <a:t> </a:t>
            </a:r>
            <a:r>
              <a:rPr lang="en-US" dirty="0" err="1"/>
              <a:t>kullanılmaktadır</a:t>
            </a:r>
            <a:r>
              <a:rPr lang="en-US" dirty="0"/>
              <a:t>. HTTP </a:t>
            </a:r>
            <a:r>
              <a:rPr lang="en-US" dirty="0" err="1"/>
              <a:t>URL'lerinin</a:t>
            </a:r>
            <a:r>
              <a:rPr lang="en-US" dirty="0"/>
              <a:t> crawl </a:t>
            </a:r>
            <a:r>
              <a:rPr lang="en-US" dirty="0" err="1"/>
              <a:t>edilmesi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katana, </a:t>
            </a:r>
            <a:r>
              <a:rPr lang="en-US" dirty="0" err="1"/>
              <a:t>hakrawler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httpx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araçlardan</a:t>
            </a:r>
            <a:r>
              <a:rPr lang="en-US" dirty="0"/>
              <a:t> </a:t>
            </a:r>
            <a:r>
              <a:rPr lang="en-US" dirty="0" err="1"/>
              <a:t>yararlanılmaktadır</a:t>
            </a:r>
            <a:r>
              <a:rPr lang="en-US" dirty="0"/>
              <a:t>. Login </a:t>
            </a:r>
            <a:r>
              <a:rPr lang="en-US" dirty="0" err="1"/>
              <a:t>sayfası</a:t>
            </a:r>
            <a:r>
              <a:rPr lang="en-US" dirty="0"/>
              <a:t> </a:t>
            </a:r>
            <a:r>
              <a:rPr lang="en-US" dirty="0" err="1"/>
              <a:t>tespiti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Playwright </a:t>
            </a:r>
            <a:r>
              <a:rPr lang="en-US" dirty="0" err="1"/>
              <a:t>kullanılarak</a:t>
            </a:r>
            <a:r>
              <a:rPr lang="en-US" dirty="0"/>
              <a:t> </a:t>
            </a:r>
            <a:r>
              <a:rPr lang="en-US" dirty="0" err="1"/>
              <a:t>gerçekleştirilmektedir</a:t>
            </a:r>
            <a:r>
              <a:rPr lang="en-US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HTTP </a:t>
            </a:r>
            <a:r>
              <a:rPr lang="en-US" dirty="0" err="1"/>
              <a:t>servislerinden</a:t>
            </a:r>
            <a:r>
              <a:rPr lang="en-US" dirty="0"/>
              <a:t> </a:t>
            </a:r>
            <a:r>
              <a:rPr lang="en-US" dirty="0" err="1"/>
              <a:t>ekran</a:t>
            </a:r>
            <a:r>
              <a:rPr lang="en-US" dirty="0"/>
              <a:t> </a:t>
            </a:r>
            <a:r>
              <a:rPr lang="en-US" dirty="0" err="1"/>
              <a:t>görüntüsü</a:t>
            </a:r>
            <a:r>
              <a:rPr lang="en-US" dirty="0"/>
              <a:t> </a:t>
            </a:r>
            <a:r>
              <a:rPr lang="en-US" dirty="0" err="1"/>
              <a:t>almak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httpx</a:t>
            </a:r>
            <a:r>
              <a:rPr lang="en-US" dirty="0"/>
              <a:t> </a:t>
            </a:r>
            <a:r>
              <a:rPr lang="en-US" dirty="0" err="1"/>
              <a:t>aracı</a:t>
            </a:r>
            <a:r>
              <a:rPr lang="en-US" dirty="0"/>
              <a:t> </a:t>
            </a:r>
            <a:r>
              <a:rPr lang="en-US" dirty="0" err="1"/>
              <a:t>kullanılmaktadır</a:t>
            </a:r>
            <a:r>
              <a:rPr lang="en-US" dirty="0"/>
              <a:t>. Login </a:t>
            </a:r>
            <a:r>
              <a:rPr lang="en-US" dirty="0" err="1"/>
              <a:t>sayfası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tespit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URL </a:t>
            </a:r>
            <a:r>
              <a:rPr lang="en-US" dirty="0" err="1"/>
              <a:t>adresleri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/>
              <a:t>ekran</a:t>
            </a:r>
            <a:r>
              <a:rPr lang="en-US" dirty="0"/>
              <a:t> </a:t>
            </a:r>
            <a:r>
              <a:rPr lang="en-US" dirty="0" err="1"/>
              <a:t>görüntüsü</a:t>
            </a:r>
            <a:r>
              <a:rPr lang="en-US" dirty="0"/>
              <a:t> alma </a:t>
            </a:r>
            <a:r>
              <a:rPr lang="en-US" dirty="0" err="1"/>
              <a:t>işlemi</a:t>
            </a:r>
            <a:r>
              <a:rPr lang="en-US" dirty="0"/>
              <a:t> Playwright </a:t>
            </a:r>
            <a:r>
              <a:rPr lang="en-US" dirty="0" err="1"/>
              <a:t>üzerinden</a:t>
            </a:r>
            <a:r>
              <a:rPr lang="en-US" dirty="0"/>
              <a:t> </a:t>
            </a:r>
            <a:r>
              <a:rPr lang="en-US" dirty="0" err="1"/>
              <a:t>yapılmaktadır</a:t>
            </a:r>
            <a:r>
              <a:rPr lang="en-US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işlemler</a:t>
            </a:r>
            <a:r>
              <a:rPr lang="en-US" dirty="0"/>
              <a:t>, </a:t>
            </a:r>
            <a:r>
              <a:rPr lang="en-US" dirty="0" err="1"/>
              <a:t>kullanıcının</a:t>
            </a:r>
            <a:r>
              <a:rPr lang="en-US" dirty="0"/>
              <a:t> </a:t>
            </a:r>
            <a:r>
              <a:rPr lang="en-US" dirty="0" err="1"/>
              <a:t>belirttiği</a:t>
            </a:r>
            <a:r>
              <a:rPr lang="en-US" dirty="0"/>
              <a:t> Proje </a:t>
            </a:r>
            <a:r>
              <a:rPr lang="en-US" dirty="0" err="1"/>
              <a:t>Adı</a:t>
            </a:r>
            <a:r>
              <a:rPr lang="en-US" dirty="0"/>
              <a:t> </a:t>
            </a:r>
            <a:r>
              <a:rPr lang="en-US" dirty="0" err="1"/>
              <a:t>parametresine</a:t>
            </a:r>
            <a:r>
              <a:rPr lang="en-US" dirty="0"/>
              <a:t> </a:t>
            </a:r>
            <a:r>
              <a:rPr lang="en-US" dirty="0" err="1"/>
              <a:t>göre</a:t>
            </a:r>
            <a:r>
              <a:rPr lang="en-US" dirty="0"/>
              <a:t> </a:t>
            </a:r>
            <a:r>
              <a:rPr lang="en-US" dirty="0" err="1"/>
              <a:t>yürütülmektedir</a:t>
            </a:r>
            <a:r>
              <a:rPr lang="en-US" dirty="0"/>
              <a:t>. </a:t>
            </a:r>
            <a:r>
              <a:rPr lang="en-US" dirty="0" err="1"/>
              <a:t>Tarama</a:t>
            </a:r>
            <a:r>
              <a:rPr lang="en-US" dirty="0"/>
              <a:t> </a:t>
            </a:r>
            <a:r>
              <a:rPr lang="en-US" dirty="0" err="1"/>
              <a:t>sonuçları</a:t>
            </a:r>
            <a:r>
              <a:rPr lang="en-US" dirty="0"/>
              <a:t> "Known Data" </a:t>
            </a:r>
            <a:r>
              <a:rPr lang="en-US" dirty="0" err="1"/>
              <a:t>içerisine</a:t>
            </a:r>
            <a:r>
              <a:rPr lang="en-US" dirty="0"/>
              <a:t> </a:t>
            </a:r>
            <a:r>
              <a:rPr lang="en-US" dirty="0" err="1"/>
              <a:t>proje</a:t>
            </a:r>
            <a:r>
              <a:rPr lang="en-US" dirty="0"/>
              <a:t> </a:t>
            </a:r>
            <a:r>
              <a:rPr lang="en-US" dirty="0" err="1"/>
              <a:t>adı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birlikte</a:t>
            </a:r>
            <a:r>
              <a:rPr lang="en-US" dirty="0"/>
              <a:t> </a:t>
            </a:r>
            <a:r>
              <a:rPr lang="en-US" dirty="0" err="1"/>
              <a:t>kaydedilmektedir</a:t>
            </a:r>
            <a:r>
              <a:rPr lang="en-US" dirty="0"/>
              <a:t>. </a:t>
            </a:r>
            <a:r>
              <a:rPr lang="en-US" dirty="0" err="1"/>
              <a:t>Ayrıca</a:t>
            </a:r>
            <a:r>
              <a:rPr lang="en-US" dirty="0"/>
              <a:t> </a:t>
            </a:r>
            <a:r>
              <a:rPr lang="en-US" dirty="0" err="1"/>
              <a:t>önceki</a:t>
            </a:r>
            <a:r>
              <a:rPr lang="en-US" dirty="0"/>
              <a:t> </a:t>
            </a:r>
            <a:r>
              <a:rPr lang="en-US" dirty="0" err="1"/>
              <a:t>taramalara</a:t>
            </a:r>
            <a:r>
              <a:rPr lang="en-US" dirty="0"/>
              <a:t> </a:t>
            </a:r>
            <a:r>
              <a:rPr lang="en-US" dirty="0" err="1"/>
              <a:t>ait</a:t>
            </a:r>
            <a:r>
              <a:rPr lang="en-US" dirty="0"/>
              <a:t> subdomain </a:t>
            </a:r>
            <a:r>
              <a:rPr lang="en-US" dirty="0" err="1"/>
              <a:t>sonuçları</a:t>
            </a:r>
            <a:r>
              <a:rPr lang="en-US" dirty="0"/>
              <a:t>, path </a:t>
            </a:r>
            <a:r>
              <a:rPr lang="en-US" dirty="0" err="1"/>
              <a:t>bilgileri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login </a:t>
            </a:r>
            <a:r>
              <a:rPr lang="en-US" dirty="0" err="1"/>
              <a:t>sayfası</a:t>
            </a:r>
            <a:r>
              <a:rPr lang="en-US" dirty="0"/>
              <a:t> </a:t>
            </a:r>
            <a:r>
              <a:rPr lang="en-US" dirty="0" err="1"/>
              <a:t>tespitleri</a:t>
            </a:r>
            <a:r>
              <a:rPr lang="en-US" dirty="0"/>
              <a:t> </a:t>
            </a:r>
            <a:r>
              <a:rPr lang="en-US" dirty="0" err="1"/>
              <a:t>mevcut</a:t>
            </a:r>
            <a:r>
              <a:rPr lang="en-US" dirty="0"/>
              <a:t> </a:t>
            </a:r>
            <a:r>
              <a:rPr lang="en-US" dirty="0" err="1"/>
              <a:t>tarama</a:t>
            </a:r>
            <a:r>
              <a:rPr lang="en-US" dirty="0"/>
              <a:t> </a:t>
            </a:r>
            <a:r>
              <a:rPr lang="en-US" dirty="0" err="1"/>
              <a:t>sonuçlarıyla</a:t>
            </a:r>
            <a:r>
              <a:rPr lang="en-US" dirty="0"/>
              <a:t> </a:t>
            </a:r>
            <a:r>
              <a:rPr lang="en-US" dirty="0" err="1"/>
              <a:t>karşılaştırılmaktadır</a:t>
            </a:r>
            <a:r>
              <a:rPr lang="en-US" dirty="0"/>
              <a:t>. Yeni </a:t>
            </a:r>
            <a:r>
              <a:rPr lang="en-US" dirty="0" err="1"/>
              <a:t>tespit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</a:t>
            </a:r>
            <a:r>
              <a:rPr lang="en-US" dirty="0" err="1"/>
              <a:t>bilgiler</a:t>
            </a:r>
            <a:r>
              <a:rPr lang="en-US" dirty="0"/>
              <a:t> </a:t>
            </a:r>
            <a:r>
              <a:rPr lang="en-US" dirty="0" err="1"/>
              <a:t>tarama</a:t>
            </a:r>
            <a:r>
              <a:rPr lang="en-US" dirty="0"/>
              <a:t> </a:t>
            </a:r>
            <a:r>
              <a:rPr lang="en-US" dirty="0" err="1"/>
              <a:t>sonucunda</a:t>
            </a:r>
            <a:r>
              <a:rPr lang="en-US" dirty="0"/>
              <a:t> </a:t>
            </a:r>
            <a:r>
              <a:rPr lang="en-US" dirty="0" err="1"/>
              <a:t>çıktı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kullanıcıya</a:t>
            </a:r>
            <a:r>
              <a:rPr lang="en-US" dirty="0"/>
              <a:t> </a:t>
            </a:r>
            <a:r>
              <a:rPr lang="en-US" dirty="0" err="1"/>
              <a:t>sunulmaktadır</a:t>
            </a:r>
            <a:r>
              <a:rPr lang="en-US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Yeni </a:t>
            </a:r>
            <a:r>
              <a:rPr lang="en-US" dirty="0" err="1"/>
              <a:t>tespit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</a:t>
            </a:r>
            <a:r>
              <a:rPr lang="en-US" dirty="0" err="1"/>
              <a:t>bilgilerin</a:t>
            </a:r>
            <a:r>
              <a:rPr lang="en-US" dirty="0"/>
              <a:t>, </a:t>
            </a:r>
            <a:r>
              <a:rPr lang="en-US" dirty="0" err="1"/>
              <a:t>istenen</a:t>
            </a:r>
            <a:r>
              <a:rPr lang="en-US" dirty="0"/>
              <a:t> </a:t>
            </a:r>
            <a:r>
              <a:rPr lang="en-US" dirty="0" err="1"/>
              <a:t>kullanıcıya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istenen</a:t>
            </a:r>
            <a:r>
              <a:rPr lang="en-US" dirty="0"/>
              <a:t> mail </a:t>
            </a:r>
            <a:r>
              <a:rPr lang="en-US" dirty="0" err="1"/>
              <a:t>şablonu</a:t>
            </a:r>
            <a:r>
              <a:rPr lang="en-US" dirty="0"/>
              <a:t> </a:t>
            </a:r>
            <a:r>
              <a:rPr lang="en-US" dirty="0" err="1"/>
              <a:t>formatında</a:t>
            </a:r>
            <a:r>
              <a:rPr lang="en-US" dirty="0"/>
              <a:t> e-</a:t>
            </a:r>
            <a:r>
              <a:rPr lang="en-US" dirty="0" err="1"/>
              <a:t>posta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bildirimi</a:t>
            </a:r>
            <a:r>
              <a:rPr lang="en-US" dirty="0"/>
              <a:t> </a:t>
            </a:r>
            <a:r>
              <a:rPr lang="en-US" dirty="0" err="1"/>
              <a:t>yapılmaktadır</a:t>
            </a:r>
            <a:r>
              <a:rPr lang="en-US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65349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D0DBA-808E-23AE-5FF3-9849C752F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13DE89-9B4B-C119-CCC3-C59536D822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A1E5FA-2F28-1699-1631-10075D5361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373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3204B-ED57-3DA3-2981-A3DB6D3C7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606480-42C4-2F3E-24F4-EBF496E339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E9871C-7898-CD6A-FAC2-4A36635974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>
              <a:solidFill>
                <a:srgbClr val="00A2FF">
                  <a:hueOff val="114395"/>
                  <a:lumOff val="-24975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645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3204B-ED57-3DA3-2981-A3DB6D3C7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606480-42C4-2F3E-24F4-EBF496E339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E9871C-7898-CD6A-FAC2-4A36635974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>
              <a:solidFill>
                <a:srgbClr val="00A2FF">
                  <a:hueOff val="114395"/>
                  <a:lumOff val="-24975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159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Yazar ve Tarih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Yazar ve Tarih</a:t>
            </a:r>
          </a:p>
        </p:txBody>
      </p:sp>
      <p:sp>
        <p:nvSpPr>
          <p:cNvPr id="12" name="Sunu Başlığı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Sunu Başlığı</a:t>
            </a:r>
          </a:p>
        </p:txBody>
      </p:sp>
      <p:sp>
        <p:nvSpPr>
          <p:cNvPr id="13" name="Gövde Düzeyi Bir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Sunu Alt Başlığı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ölü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Bölüm Başlığı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Bölüm Başlığı</a:t>
            </a:r>
          </a:p>
        </p:txBody>
      </p:sp>
      <p:sp>
        <p:nvSpPr>
          <p:cNvPr id="72" name="Slayt Numarası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ayt Başlığı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Slayt Başlığı</a:t>
            </a:r>
          </a:p>
        </p:txBody>
      </p:sp>
      <p:sp>
        <p:nvSpPr>
          <p:cNvPr id="80" name="Slayt Alt Başlığı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Slayt Alt Başlığı</a:t>
            </a:r>
          </a:p>
        </p:txBody>
      </p:sp>
      <p:sp>
        <p:nvSpPr>
          <p:cNvPr id="81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ja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janda Başlığı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Ajanda Başlığı</a:t>
            </a:r>
          </a:p>
        </p:txBody>
      </p:sp>
      <p:sp>
        <p:nvSpPr>
          <p:cNvPr id="89" name="Ajanda Alt Başlığı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Ajanda Alt Başlığı</a:t>
            </a:r>
          </a:p>
        </p:txBody>
      </p:sp>
      <p:sp>
        <p:nvSpPr>
          <p:cNvPr id="90" name="Gövde Düzeyi Bir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Ajanda Konuları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ap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övde Düzeyi Bir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Rapor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üyük Ve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övde Düzeyi Bir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%100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Veri bilgisi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Veri bilgisi</a:t>
            </a:r>
          </a:p>
        </p:txBody>
      </p:sp>
      <p:sp>
        <p:nvSpPr>
          <p:cNvPr id="108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İsim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İsim</a:t>
            </a:r>
          </a:p>
        </p:txBody>
      </p:sp>
      <p:sp>
        <p:nvSpPr>
          <p:cNvPr id="116" name="Gövde Düzeyi Bir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“Ünlü Alıntı”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ğraf - 3 Yukar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Kızarmış pilav, kaynamış yumurta ve salata ile dolu kâse ve yemek çubukları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Somon balığı çöreği, salata ve humus ile dolu kâse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Maydanozlu tereyağı, kavrulmuş fındık ve rendelenmiş parmesan peyniriyle bir kâse pappardelle makarna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ğ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kızarmış pilav, kaynamış yumurta ve salata ile dolu kâse ve yemek çubukları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ayt Numarası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Başlığı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Slayt Başlığı</a:t>
            </a:r>
          </a:p>
        </p:txBody>
      </p:sp>
      <p:sp>
        <p:nvSpPr>
          <p:cNvPr id="3" name="Gövde Düzeyi Bir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Slayt madde işareti metni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ayt Numarası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örüntü" descr="Görüntü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ORION"/>
          <p:cNvSpPr txBox="1"/>
          <p:nvPr/>
        </p:nvSpPr>
        <p:spPr>
          <a:xfrm>
            <a:off x="0" y="4177266"/>
            <a:ext cx="24384000" cy="806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70000"/>
              </a:lnSpc>
              <a:defRPr sz="6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tr-TR" dirty="0">
                <a:solidFill>
                  <a:srgbClr val="FFFFFF">
                    <a:alpha val="80000"/>
                  </a:srgbClr>
                </a:solidFill>
              </a:rPr>
              <a:t>OFFSEC</a:t>
            </a:r>
          </a:p>
        </p:txBody>
      </p:sp>
      <p:sp>
        <p:nvSpPr>
          <p:cNvPr id="153" name="BIG ROOM PLANNING 2025"/>
          <p:cNvSpPr txBox="1"/>
          <p:nvPr/>
        </p:nvSpPr>
        <p:spPr>
          <a:xfrm>
            <a:off x="0" y="5130292"/>
            <a:ext cx="24384000" cy="1908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defTabSz="457200">
              <a:defRPr sz="11733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tr-TR" dirty="0"/>
              <a:t>K</a:t>
            </a:r>
            <a:r>
              <a:rPr lang="en-US" dirty="0" err="1"/>
              <a:t>aşif</a:t>
            </a:r>
            <a:r>
              <a:rPr lang="tr-TR" dirty="0"/>
              <a:t> </a:t>
            </a:r>
            <a:r>
              <a:rPr lang="en-US" dirty="0" err="1"/>
              <a:t>Projesi</a:t>
            </a:r>
            <a:r>
              <a:rPr lang="en-US" dirty="0"/>
              <a:t> </a:t>
            </a:r>
            <a:r>
              <a:rPr lang="tr-TR" b="0" dirty="0"/>
              <a:t>2026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3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err="1">
                <a:solidFill>
                  <a:srgbClr val="00A2FF">
                    <a:hueOff val="114395"/>
                    <a:lumOff val="-24975"/>
                  </a:srgbClr>
                </a:solidFill>
              </a:rPr>
              <a:t>Kaşif</a:t>
            </a:r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 </a:t>
            </a:r>
            <a:r>
              <a:rPr lang="en-US" dirty="0" err="1">
                <a:solidFill>
                  <a:srgbClr val="00A2FF">
                    <a:hueOff val="114395"/>
                    <a:lumOff val="-24975"/>
                  </a:srgbClr>
                </a:solidFill>
              </a:rPr>
              <a:t>nedir</a:t>
            </a:r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2" name="Shape 2"/>
          <p:cNvSpPr/>
          <p:nvPr/>
        </p:nvSpPr>
        <p:spPr>
          <a:xfrm>
            <a:off x="894733" y="2378264"/>
            <a:ext cx="22055328" cy="2121408"/>
          </a:xfrm>
          <a:prstGeom prst="roundRect">
            <a:avLst>
              <a:gd name="adj" fmla="val 5172"/>
            </a:avLst>
          </a:prstGeom>
          <a:solidFill>
            <a:srgbClr val="E9F7F4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3" name="Text 3"/>
          <p:cNvSpPr/>
          <p:nvPr/>
        </p:nvSpPr>
        <p:spPr>
          <a:xfrm>
            <a:off x="1347216" y="2562194"/>
            <a:ext cx="2084832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2900" dirty="0">
                <a:solidFill>
                  <a:srgbClr val="164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Kurumun internete açık dijital varlıklarını (subdomain, IP, HTTP servis) düzenli olarak tarayan, bulguları kategorilere ayırıp geçmişle karşılaştıran ve yalnızca yeni olanı ilgili ekiplere raporlayan web tabanlı bir yönetim panelidir.</a:t>
            </a:r>
            <a:endParaRPr lang="en-US" sz="2900" dirty="0"/>
          </a:p>
        </p:txBody>
      </p:sp>
      <p:sp>
        <p:nvSpPr>
          <p:cNvPr id="1004" name="Shape 4"/>
          <p:cNvSpPr/>
          <p:nvPr/>
        </p:nvSpPr>
        <p:spPr>
          <a:xfrm>
            <a:off x="798576" y="5865876"/>
            <a:ext cx="11155680" cy="6291072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5" name="Text 5"/>
          <p:cNvSpPr/>
          <p:nvPr/>
        </p:nvSpPr>
        <p:spPr>
          <a:xfrm>
            <a:off x="1347216" y="6231636"/>
            <a:ext cx="10058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sunar?</a:t>
            </a:r>
            <a:endParaRPr lang="en-US" sz="3200" dirty="0"/>
          </a:p>
        </p:txBody>
      </p:sp>
      <p:sp>
        <p:nvSpPr>
          <p:cNvPr id="1006" name="Shape 6"/>
          <p:cNvSpPr/>
          <p:nvPr/>
        </p:nvSpPr>
        <p:spPr>
          <a:xfrm>
            <a:off x="1383792" y="7219188"/>
            <a:ext cx="329184" cy="329184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7" name="Text 7"/>
          <p:cNvSpPr/>
          <p:nvPr/>
        </p:nvSpPr>
        <p:spPr>
          <a:xfrm>
            <a:off x="1932432" y="7072884"/>
            <a:ext cx="9509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arayüzü</a:t>
            </a:r>
            <a:endParaRPr lang="en-US" sz="2500" dirty="0"/>
          </a:p>
        </p:txBody>
      </p:sp>
      <p:sp>
        <p:nvSpPr>
          <p:cNvPr id="1008" name="Text 8"/>
          <p:cNvSpPr/>
          <p:nvPr/>
        </p:nvSpPr>
        <p:spPr>
          <a:xfrm>
            <a:off x="1932432" y="7566660"/>
            <a:ext cx="9509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işlemler tarayıcıdan yapılır. Terminal veya komut satırı gerekmez.</a:t>
            </a:r>
            <a:endParaRPr lang="en-US" sz="2100" dirty="0"/>
          </a:p>
        </p:txBody>
      </p:sp>
      <p:sp>
        <p:nvSpPr>
          <p:cNvPr id="1009" name="Shape 9"/>
          <p:cNvSpPr/>
          <p:nvPr/>
        </p:nvSpPr>
        <p:spPr>
          <a:xfrm>
            <a:off x="1383792" y="8462772"/>
            <a:ext cx="329184" cy="329184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0" name="Text 10"/>
          <p:cNvSpPr/>
          <p:nvPr/>
        </p:nvSpPr>
        <p:spPr>
          <a:xfrm>
            <a:off x="1932432" y="8316468"/>
            <a:ext cx="9509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Kendi tarama motoru</a:t>
            </a:r>
            <a:endParaRPr lang="en-US" sz="2500" dirty="0"/>
          </a:p>
        </p:txBody>
      </p:sp>
      <p:sp>
        <p:nvSpPr>
          <p:cNvPr id="1011" name="Text 11"/>
          <p:cNvSpPr/>
          <p:nvPr/>
        </p:nvSpPr>
        <p:spPr>
          <a:xfrm>
            <a:off x="1932432" y="8810244"/>
            <a:ext cx="9509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sektör aracını kendi worker süreçlerinde yönetir.</a:t>
            </a:r>
            <a:endParaRPr lang="en-US" sz="2100" dirty="0"/>
          </a:p>
        </p:txBody>
      </p:sp>
      <p:sp>
        <p:nvSpPr>
          <p:cNvPr id="1012" name="Shape 12"/>
          <p:cNvSpPr/>
          <p:nvPr/>
        </p:nvSpPr>
        <p:spPr>
          <a:xfrm>
            <a:off x="1383792" y="9706356"/>
            <a:ext cx="329184" cy="329184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3" name="Text 13"/>
          <p:cNvSpPr/>
          <p:nvPr/>
        </p:nvSpPr>
        <p:spPr>
          <a:xfrm>
            <a:off x="1932432" y="9560052"/>
            <a:ext cx="9509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 bazlı çalışma</a:t>
            </a:r>
            <a:endParaRPr lang="en-US" sz="2500" dirty="0"/>
          </a:p>
        </p:txBody>
      </p:sp>
      <p:sp>
        <p:nvSpPr>
          <p:cNvPr id="1014" name="Text 14"/>
          <p:cNvSpPr/>
          <p:nvPr/>
        </p:nvSpPr>
        <p:spPr>
          <a:xfrm>
            <a:off x="1932432" y="10053828"/>
            <a:ext cx="9509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kurum birimi / domain grubu ayrı bir Project olarak izlenir.</a:t>
            </a:r>
            <a:endParaRPr lang="en-US" sz="2100" dirty="0"/>
          </a:p>
        </p:txBody>
      </p:sp>
      <p:sp>
        <p:nvSpPr>
          <p:cNvPr id="1015" name="Shape 15"/>
          <p:cNvSpPr/>
          <p:nvPr/>
        </p:nvSpPr>
        <p:spPr>
          <a:xfrm>
            <a:off x="1383792" y="10949940"/>
            <a:ext cx="329184" cy="329184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6" name="Text 16"/>
          <p:cNvSpPr/>
          <p:nvPr/>
        </p:nvSpPr>
        <p:spPr>
          <a:xfrm>
            <a:off x="1932432" y="10803636"/>
            <a:ext cx="9509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Kurum içi kurulum</a:t>
            </a:r>
            <a:endParaRPr lang="en-US" sz="2500" dirty="0"/>
          </a:p>
        </p:txBody>
      </p:sp>
      <p:sp>
        <p:nvSpPr>
          <p:cNvPr id="1017" name="Text 17"/>
          <p:cNvSpPr/>
          <p:nvPr/>
        </p:nvSpPr>
        <p:spPr>
          <a:xfrm>
            <a:off x="1932432" y="11297412"/>
            <a:ext cx="9509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Kendi sunucumuzda çalışır; veri dışarı çıkmaz.</a:t>
            </a:r>
            <a:endParaRPr lang="en-US" sz="2100" dirty="0"/>
          </a:p>
        </p:txBody>
      </p:sp>
      <p:sp>
        <p:nvSpPr>
          <p:cNvPr id="1018" name="Shape 18"/>
          <p:cNvSpPr/>
          <p:nvPr/>
        </p:nvSpPr>
        <p:spPr>
          <a:xfrm>
            <a:off x="12429744" y="5865876"/>
            <a:ext cx="11155680" cy="6291072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9" name="Text 19"/>
          <p:cNvSpPr/>
          <p:nvPr/>
        </p:nvSpPr>
        <p:spPr>
          <a:xfrm>
            <a:off x="12978384" y="6231636"/>
            <a:ext cx="10058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Nasıl yönetilir?</a:t>
            </a:r>
            <a:endParaRPr lang="en-US" sz="3200" dirty="0"/>
          </a:p>
        </p:txBody>
      </p:sp>
      <p:sp>
        <p:nvSpPr>
          <p:cNvPr id="1020" name="Shape 20"/>
          <p:cNvSpPr/>
          <p:nvPr/>
        </p:nvSpPr>
        <p:spPr>
          <a:xfrm>
            <a:off x="13014960" y="7219188"/>
            <a:ext cx="329184" cy="329184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1" name="Text 21"/>
          <p:cNvSpPr/>
          <p:nvPr/>
        </p:nvSpPr>
        <p:spPr>
          <a:xfrm>
            <a:off x="13563600" y="7072884"/>
            <a:ext cx="9509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 bazlı erişim</a:t>
            </a:r>
            <a:endParaRPr lang="en-US" sz="2500" dirty="0"/>
          </a:p>
        </p:txBody>
      </p:sp>
      <p:sp>
        <p:nvSpPr>
          <p:cNvPr id="1022" name="Text 22"/>
          <p:cNvSpPr/>
          <p:nvPr/>
        </p:nvSpPr>
        <p:spPr>
          <a:xfrm>
            <a:off x="13563600" y="7566660"/>
            <a:ext cx="9509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LDAP / Active Directory ile giriş, yetkiye göre menü.</a:t>
            </a:r>
            <a:endParaRPr lang="en-US" sz="2100" dirty="0"/>
          </a:p>
        </p:txBody>
      </p:sp>
      <p:sp>
        <p:nvSpPr>
          <p:cNvPr id="1023" name="Shape 23"/>
          <p:cNvSpPr/>
          <p:nvPr/>
        </p:nvSpPr>
        <p:spPr>
          <a:xfrm>
            <a:off x="13014960" y="8462772"/>
            <a:ext cx="329184" cy="329184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4" name="Text 24"/>
          <p:cNvSpPr/>
          <p:nvPr/>
        </p:nvSpPr>
        <p:spPr>
          <a:xfrm>
            <a:off x="13563600" y="8316468"/>
            <a:ext cx="9509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Otomatik çalışma</a:t>
            </a:r>
            <a:endParaRPr lang="en-US" sz="2500" dirty="0"/>
          </a:p>
        </p:txBody>
      </p:sp>
      <p:sp>
        <p:nvSpPr>
          <p:cNvPr id="1025" name="Text 25"/>
          <p:cNvSpPr/>
          <p:nvPr/>
        </p:nvSpPr>
        <p:spPr>
          <a:xfrm>
            <a:off x="13563600" y="8810244"/>
            <a:ext cx="9509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ile belirlenen gün ve saatte kendiliğinden tarar.</a:t>
            </a:r>
            <a:endParaRPr lang="en-US" sz="2100" dirty="0"/>
          </a:p>
        </p:txBody>
      </p:sp>
      <p:sp>
        <p:nvSpPr>
          <p:cNvPr id="1026" name="Shape 26"/>
          <p:cNvSpPr/>
          <p:nvPr/>
        </p:nvSpPr>
        <p:spPr>
          <a:xfrm>
            <a:off x="13014960" y="9706356"/>
            <a:ext cx="329184" cy="329184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7" name="Text 27"/>
          <p:cNvSpPr/>
          <p:nvPr/>
        </p:nvSpPr>
        <p:spPr>
          <a:xfrm>
            <a:off x="13563600" y="9560052"/>
            <a:ext cx="9509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Kanıt saklama</a:t>
            </a:r>
            <a:endParaRPr lang="en-US" sz="2500" dirty="0"/>
          </a:p>
        </p:txBody>
      </p:sp>
      <p:sp>
        <p:nvSpPr>
          <p:cNvPr id="1028" name="Text 28"/>
          <p:cNvSpPr/>
          <p:nvPr/>
        </p:nvSpPr>
        <p:spPr>
          <a:xfrm>
            <a:off x="13563600" y="10053828"/>
            <a:ext cx="9509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bulgunun ekran görüntüsü ve teknik detayı arşivlenir.</a:t>
            </a:r>
            <a:endParaRPr lang="en-US" sz="2100" dirty="0"/>
          </a:p>
        </p:txBody>
      </p:sp>
      <p:sp>
        <p:nvSpPr>
          <p:cNvPr id="1029" name="Shape 29"/>
          <p:cNvSpPr/>
          <p:nvPr/>
        </p:nvSpPr>
        <p:spPr>
          <a:xfrm>
            <a:off x="13014960" y="10949940"/>
            <a:ext cx="329184" cy="329184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30" name="Text 30"/>
          <p:cNvSpPr/>
          <p:nvPr/>
        </p:nvSpPr>
        <p:spPr>
          <a:xfrm>
            <a:off x="13563600" y="10803636"/>
            <a:ext cx="9509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E-posta bildirimi</a:t>
            </a:r>
            <a:endParaRPr lang="en-US" sz="2500" dirty="0"/>
          </a:p>
        </p:txBody>
      </p:sp>
      <p:sp>
        <p:nvSpPr>
          <p:cNvPr id="1031" name="Text 31"/>
          <p:cNvSpPr/>
          <p:nvPr/>
        </p:nvSpPr>
        <p:spPr>
          <a:xfrm>
            <a:off x="13563600" y="11297412"/>
            <a:ext cx="9509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SMTP Relay veya Brevo üzerinden yeni tespitleri gönderir.</a:t>
            </a:r>
            <a:endParaRPr lang="en-US" sz="2100" dirty="0"/>
          </a:p>
        </p:txBody>
      </p:sp>
      <p:sp>
        <p:nvSpPr>
          <p:cNvPr id="1032" name="Text 32"/>
          <p:cNvSpPr/>
          <p:nvPr/>
        </p:nvSpPr>
        <p:spPr>
          <a:xfrm>
            <a:off x="798576" y="12412980"/>
            <a:ext cx="2205532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Kısaca: dışa açık varlık envanterini canlı tutan ve değişimi haber veren bir izleme platformu.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err="1">
                <a:solidFill>
                  <a:srgbClr val="00A2FF">
                    <a:hueOff val="114395"/>
                    <a:lumOff val="-24975"/>
                  </a:srgbClr>
                </a:solidFill>
              </a:rPr>
              <a:t>Çözülen</a:t>
            </a:r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 Problem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164336" y="2793492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NEDEN İHTİYAÇ DUYULDU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164336" y="3671316"/>
            <a:ext cx="2205532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3" name="Shape 3"/>
          <p:cNvSpPr/>
          <p:nvPr/>
        </p:nvSpPr>
        <p:spPr>
          <a:xfrm>
            <a:off x="1639824" y="4201668"/>
            <a:ext cx="950976" cy="950976"/>
          </a:xfrm>
          <a:prstGeom prst="ellipse">
            <a:avLst/>
          </a:prstGeom>
          <a:solidFill>
            <a:srgbClr val="E4572E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4" name="Text 4"/>
          <p:cNvSpPr/>
          <p:nvPr/>
        </p:nvSpPr>
        <p:spPr>
          <a:xfrm>
            <a:off x="1639824" y="4201668"/>
            <a:ext cx="95097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200" dirty="0"/>
          </a:p>
        </p:txBody>
      </p:sp>
      <p:sp>
        <p:nvSpPr>
          <p:cNvPr id="1005" name="Text 5"/>
          <p:cNvSpPr/>
          <p:nvPr/>
        </p:nvSpPr>
        <p:spPr>
          <a:xfrm>
            <a:off x="2993136" y="4018788"/>
            <a:ext cx="7315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Görünmeyen varlık</a:t>
            </a:r>
            <a:endParaRPr lang="en-US" sz="3100" dirty="0"/>
          </a:p>
        </p:txBody>
      </p:sp>
      <p:sp>
        <p:nvSpPr>
          <p:cNvPr id="1006" name="Text 6"/>
          <p:cNvSpPr/>
          <p:nvPr/>
        </p:nvSpPr>
        <p:spPr>
          <a:xfrm>
            <a:off x="2993136" y="4658868"/>
            <a:ext cx="195681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Kurumun kaç subdomain ve açık servisi olduğu tam bilinmiyor. Envanterde olmayan sistem korunamaz.</a:t>
            </a:r>
            <a:endParaRPr lang="en-US" sz="2400" dirty="0"/>
          </a:p>
        </p:txBody>
      </p:sp>
      <p:sp>
        <p:nvSpPr>
          <p:cNvPr id="1007" name="Shape 7"/>
          <p:cNvSpPr/>
          <p:nvPr/>
        </p:nvSpPr>
        <p:spPr>
          <a:xfrm>
            <a:off x="1164336" y="6012180"/>
            <a:ext cx="2205532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8" name="Shape 8"/>
          <p:cNvSpPr/>
          <p:nvPr/>
        </p:nvSpPr>
        <p:spPr>
          <a:xfrm>
            <a:off x="1639824" y="6542532"/>
            <a:ext cx="950976" cy="950976"/>
          </a:xfrm>
          <a:prstGeom prst="ellipse">
            <a:avLst/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9" name="Text 9"/>
          <p:cNvSpPr/>
          <p:nvPr/>
        </p:nvSpPr>
        <p:spPr>
          <a:xfrm>
            <a:off x="1639824" y="6542532"/>
            <a:ext cx="95097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200" dirty="0"/>
          </a:p>
        </p:txBody>
      </p:sp>
      <p:sp>
        <p:nvSpPr>
          <p:cNvPr id="1010" name="Text 10"/>
          <p:cNvSpPr/>
          <p:nvPr/>
        </p:nvSpPr>
        <p:spPr>
          <a:xfrm>
            <a:off x="2993136" y="6359652"/>
            <a:ext cx="7315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Manuel ve dağınık süreç</a:t>
            </a:r>
            <a:endParaRPr lang="en-US" sz="3100" dirty="0"/>
          </a:p>
        </p:txBody>
      </p:sp>
      <p:sp>
        <p:nvSpPr>
          <p:cNvPr id="1011" name="Text 11"/>
          <p:cNvSpPr/>
          <p:nvPr/>
        </p:nvSpPr>
        <p:spPr>
          <a:xfrm>
            <a:off x="2993136" y="6999732"/>
            <a:ext cx="195681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Keşif araçları ayrı ayrı terminalden çalıştırılıyor, çıktılar dosyalarda kalıyor, kimse düzenli bakmıyor.</a:t>
            </a:r>
            <a:endParaRPr lang="en-US" sz="2400" dirty="0"/>
          </a:p>
        </p:txBody>
      </p:sp>
      <p:sp>
        <p:nvSpPr>
          <p:cNvPr id="1012" name="Shape 12"/>
          <p:cNvSpPr/>
          <p:nvPr/>
        </p:nvSpPr>
        <p:spPr>
          <a:xfrm>
            <a:off x="1164336" y="8353044"/>
            <a:ext cx="2205532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3" name="Shape 13"/>
          <p:cNvSpPr/>
          <p:nvPr/>
        </p:nvSpPr>
        <p:spPr>
          <a:xfrm>
            <a:off x="1639824" y="8883396"/>
            <a:ext cx="950976" cy="950976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4"/>
          <p:cNvSpPr/>
          <p:nvPr/>
        </p:nvSpPr>
        <p:spPr>
          <a:xfrm>
            <a:off x="1639824" y="8883396"/>
            <a:ext cx="95097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200" dirty="0"/>
          </a:p>
        </p:txBody>
      </p:sp>
      <p:sp>
        <p:nvSpPr>
          <p:cNvPr id="1015" name="Text 15"/>
          <p:cNvSpPr/>
          <p:nvPr/>
        </p:nvSpPr>
        <p:spPr>
          <a:xfrm>
            <a:off x="2993136" y="8700516"/>
            <a:ext cx="7315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Tekrar </a:t>
            </a:r>
            <a:r>
              <a:rPr lang="en-US" sz="3100" b="1" dirty="0" err="1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eden</a:t>
            </a:r>
            <a:r>
              <a:rPr lang="en-US" sz="31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3100" b="1" dirty="0" err="1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veriler</a:t>
            </a:r>
            <a:endParaRPr lang="en-US" sz="3100" dirty="0"/>
          </a:p>
        </p:txBody>
      </p:sp>
      <p:sp>
        <p:nvSpPr>
          <p:cNvPr id="1016" name="Text 16"/>
          <p:cNvSpPr/>
          <p:nvPr/>
        </p:nvSpPr>
        <p:spPr>
          <a:xfrm>
            <a:off x="2993136" y="9340596"/>
            <a:ext cx="195681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tarama aynı yüzlerce kaydı yeniden listeliyor; gerçekten yeni olan tespit gözden kaçıyor.</a:t>
            </a:r>
            <a:endParaRPr lang="en-US" sz="2400" dirty="0"/>
          </a:p>
        </p:txBody>
      </p:sp>
      <p:sp>
        <p:nvSpPr>
          <p:cNvPr id="1017" name="Shape 17"/>
          <p:cNvSpPr/>
          <p:nvPr/>
        </p:nvSpPr>
        <p:spPr>
          <a:xfrm>
            <a:off x="1164336" y="10693908"/>
            <a:ext cx="2205532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8" name="Shape 18"/>
          <p:cNvSpPr/>
          <p:nvPr/>
        </p:nvSpPr>
        <p:spPr>
          <a:xfrm>
            <a:off x="1639824" y="11224260"/>
            <a:ext cx="950976" cy="950976"/>
          </a:xfrm>
          <a:prstGeom prst="ellipse">
            <a:avLst/>
          </a:prstGeom>
          <a:solidFill>
            <a:srgbClr val="1B2B54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9" name="Text 19"/>
          <p:cNvSpPr/>
          <p:nvPr/>
        </p:nvSpPr>
        <p:spPr>
          <a:xfrm>
            <a:off x="1639824" y="11224260"/>
            <a:ext cx="95097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200" dirty="0"/>
          </a:p>
        </p:txBody>
      </p:sp>
      <p:sp>
        <p:nvSpPr>
          <p:cNvPr id="1020" name="Text 20"/>
          <p:cNvSpPr/>
          <p:nvPr/>
        </p:nvSpPr>
        <p:spPr>
          <a:xfrm>
            <a:off x="2993136" y="11041380"/>
            <a:ext cx="7315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Zamanında haber alamama</a:t>
            </a:r>
            <a:endParaRPr lang="en-US" sz="3100" dirty="0"/>
          </a:p>
        </p:txBody>
      </p:sp>
      <p:sp>
        <p:nvSpPr>
          <p:cNvPr id="1021" name="Text 21"/>
          <p:cNvSpPr/>
          <p:nvPr/>
        </p:nvSpPr>
        <p:spPr>
          <a:xfrm>
            <a:off x="2993136" y="11681460"/>
            <a:ext cx="195681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açılan bir giriş paneli veya test sistemi, fark edilene kadar günlerce açıkta kalıyor.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BFD71-4BF0-C151-30A8-218CF69CA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AdobeStock_292166695.jpeg" descr="AdobeStock_292166695.jpeg">
            <a:extLst>
              <a:ext uri="{FF2B5EF4-FFF2-40B4-BE49-F238E27FC236}">
                <a16:creationId xmlns:a16="http://schemas.microsoft.com/office/drawing/2014/main" id="{F26D011D-EDED-834F-382D-5F9763CC03B8}"/>
              </a:ext>
            </a:extLst>
          </p:cNvPr>
          <p:cNvPicPr>
            <a:picLocks/>
          </p:cNvPicPr>
          <p:nvPr/>
        </p:nvPicPr>
        <p:blipFill>
          <a:blip r:embed="rId3">
            <a:alphaModFix amt="34510"/>
          </a:blip>
          <a:srcRect l="5857" r="5857"/>
          <a:stretch>
            <a:fillRect/>
          </a:stretch>
        </p:blipFill>
        <p:spPr>
          <a:xfrm>
            <a:off x="-226369" y="1794587"/>
            <a:ext cx="24459379" cy="12160528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Yüksek performanslı, ölçeklenebilir, güvenli ve geliştirici dostu bir altyapı sağlayarak; sürdürülebilir geliştirme ve verimlilik hedefiyle kaliteyi SBM'de yaygınlaştırmak.">
            <a:extLst>
              <a:ext uri="{FF2B5EF4-FFF2-40B4-BE49-F238E27FC236}">
                <a16:creationId xmlns:a16="http://schemas.microsoft.com/office/drawing/2014/main" id="{696FB9A0-D83D-6A26-A5C7-89D40ADA4334}"/>
              </a:ext>
            </a:extLst>
          </p:cNvPr>
          <p:cNvSpPr txBox="1"/>
          <p:nvPr/>
        </p:nvSpPr>
        <p:spPr>
          <a:xfrm>
            <a:off x="1093304" y="2870390"/>
            <a:ext cx="22597483" cy="610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 defTabSz="457200">
              <a:defRPr sz="3300"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lang="en-US" dirty="0"/>
          </a:p>
        </p:txBody>
      </p:sp>
      <p:sp>
        <p:nvSpPr>
          <p:cNvPr id="25" name="CODABASE GUARDIANS">
            <a:extLst>
              <a:ext uri="{FF2B5EF4-FFF2-40B4-BE49-F238E27FC236}">
                <a16:creationId xmlns:a16="http://schemas.microsoft.com/office/drawing/2014/main" id="{E80DA76D-C3A3-C1AE-4BA0-937237DBB1AA}"/>
              </a:ext>
            </a:extLst>
          </p:cNvPr>
          <p:cNvSpPr/>
          <p:nvPr/>
        </p:nvSpPr>
        <p:spPr>
          <a:xfrm>
            <a:off x="0" y="79654"/>
            <a:ext cx="24423422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00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err="1"/>
              <a:t>Kaşif</a:t>
            </a:r>
            <a:r>
              <a:rPr lang="en-US" dirty="0"/>
              <a:t> Kapsam </a:t>
            </a:r>
            <a:endParaRPr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DEDFC75-4997-5867-7DEF-6B417640D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103628"/>
            <a:ext cx="2242205" cy="1976234"/>
          </a:xfrm>
          <a:prstGeom prst="rect">
            <a:avLst/>
          </a:prstGeom>
        </p:spPr>
      </p:pic>
      <p:pic>
        <p:nvPicPr>
          <p:cNvPr id="14" name="Görüntü" descr="Görüntü">
            <a:extLst>
              <a:ext uri="{FF2B5EF4-FFF2-40B4-BE49-F238E27FC236}">
                <a16:creationId xmlns:a16="http://schemas.microsoft.com/office/drawing/2014/main" id="{E3863FD6-03AA-8342-7AE4-3C78AA98AC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2550607" y="59348"/>
            <a:ext cx="1413734" cy="123613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D1CCB7-4A21-EE63-4F7D-ED5E5C57B2FD}"/>
              </a:ext>
            </a:extLst>
          </p:cNvPr>
          <p:cNvSpPr txBox="1"/>
          <p:nvPr/>
        </p:nvSpPr>
        <p:spPr>
          <a:xfrm>
            <a:off x="297269" y="2643120"/>
            <a:ext cx="4862624" cy="109106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5664.com.tr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alacaksigortasi.com.tr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aloktt.com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aloktt.com.tr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aloktt.net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aloktt.org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dask.gov.tr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guvencehesabi.org.tr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hatmer.org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haymer.org.tr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kadrajimdasigorta.com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orym.com.tr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otokontrol5664.com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otokontrol5664.org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sagmer.com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sagmer.org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sbm.org.tr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sbmdagitim.org.tr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sbmtalks.com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scloud.com.tr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seddk.gov.tr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sigortabilgimerkezi.com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sigortabilgimerkezi.org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sigortabilgimerkezi.org.tr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sigortam360.com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sigortam360.com.tr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sigortatahkim.org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tcip.gov.tr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tramer.org.tr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tsb.org.tr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tsev.org.tr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tsrsb.org.tr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turkkatilimre.com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turkre.com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turkreasurans.com.tr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TR" sz="1900" dirty="0">
                <a:ea typeface="+mj-ea"/>
              </a:rPr>
              <a:t>tramer.org.tr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01B98A-AC35-ACD8-71C1-A425E06EC517}"/>
              </a:ext>
            </a:extLst>
          </p:cNvPr>
          <p:cNvSpPr txBox="1"/>
          <p:nvPr/>
        </p:nvSpPr>
        <p:spPr>
          <a:xfrm>
            <a:off x="6195476" y="1988021"/>
            <a:ext cx="3856858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TR" b="1" dirty="0"/>
              <a:t>Name Server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TR" dirty="0"/>
              <a:t>ns1.sbm.org.tr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TR" dirty="0"/>
              <a:t>ns2.sbm.org.tr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TR" dirty="0"/>
              <a:t>ns3.sbm.org.tr</a:t>
            </a: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tr-TR" dirty="0"/>
              <a:t>ns01.tramer.org.tr</a:t>
            </a:r>
            <a:endParaRPr lang="en-T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FF46BA-3276-B805-0777-D4D7530B23C2}"/>
              </a:ext>
            </a:extLst>
          </p:cNvPr>
          <p:cNvSpPr txBox="1"/>
          <p:nvPr/>
        </p:nvSpPr>
        <p:spPr>
          <a:xfrm>
            <a:off x="322884" y="1988021"/>
            <a:ext cx="240827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TR" b="1" dirty="0"/>
              <a:t>Root Domain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99BD8E-F6A1-F9F5-632B-9E63955958C6}"/>
              </a:ext>
            </a:extLst>
          </p:cNvPr>
          <p:cNvSpPr txBox="1"/>
          <p:nvPr/>
        </p:nvSpPr>
        <p:spPr>
          <a:xfrm>
            <a:off x="11773169" y="2221390"/>
            <a:ext cx="6882148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TR" b="1" dirty="0"/>
              <a:t>SBM Subnet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TR" dirty="0"/>
              <a:t>194.126.230.0/24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TR" dirty="0"/>
              <a:t>213.14.237.0/24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68B4BF-2228-D3F9-1C63-9A0144866E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3531" y="5493416"/>
            <a:ext cx="17391901" cy="412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77865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8B486-9C3B-C3AB-CC50-CCADBAEE9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BED34B6A-8FCF-4861-A765-0671F4D01734}"/>
              </a:ext>
            </a:extLst>
          </p:cNvPr>
          <p:cNvPicPr>
            <a:picLocks/>
          </p:cNvPicPr>
          <p:nvPr/>
        </p:nvPicPr>
        <p:blipFill>
          <a:blip r:embed="rId3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94657497-F7C7-F0BE-FA81-0E56D7E86522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5B7BEB84-CC9B-E577-DB9E-74AB80AEB7A6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CE7F5101-3285-0CF0-DA55-EEC90C4D2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73922D3B-7D64-2939-1D6C-FDAE1B805091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00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tr-TR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Kaşif </a:t>
            </a:r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Dashboard</a:t>
            </a:r>
            <a:endParaRPr lang="tr-TR" dirty="0">
              <a:solidFill>
                <a:srgbClr val="00A2FF">
                  <a:hueOff val="114395"/>
                  <a:lumOff val="-24975"/>
                </a:srgb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798FAD-4D39-2268-4E5B-C00E6C22B2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46AA65-67FE-7F30-DE99-F21C5F3707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733" y="1814539"/>
            <a:ext cx="21861962" cy="1190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3516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8B486-9C3B-C3AB-CC50-CCADBAEE9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BED34B6A-8FCF-4861-A765-0671F4D01734}"/>
              </a:ext>
            </a:extLst>
          </p:cNvPr>
          <p:cNvPicPr>
            <a:picLocks/>
          </p:cNvPicPr>
          <p:nvPr/>
        </p:nvPicPr>
        <p:blipFill>
          <a:blip r:embed="rId3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94657497-F7C7-F0BE-FA81-0E56D7E86522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5B7BEB84-CC9B-E577-DB9E-74AB80AEB7A6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CE7F5101-3285-0CF0-DA55-EEC90C4D2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73922D3B-7D64-2939-1D6C-FDAE1B805091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00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tr-TR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Kaşif </a:t>
            </a:r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Dashboard</a:t>
            </a:r>
            <a:endParaRPr lang="tr-TR" dirty="0">
              <a:solidFill>
                <a:srgbClr val="00A2FF">
                  <a:hueOff val="114395"/>
                  <a:lumOff val="-24975"/>
                </a:srgb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798FAD-4D39-2268-4E5B-C00E6C22B2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2A3741-B3C0-E04D-2E3C-4D26B326D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1" y="2073971"/>
            <a:ext cx="23093337" cy="1122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50385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Kaşif ne yapar?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2" name="Text 2"/>
          <p:cNvSpPr/>
          <p:nvPr/>
        </p:nvSpPr>
        <p:spPr>
          <a:xfrm>
            <a:off x="1164336" y="3845052"/>
            <a:ext cx="22055328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Verilen root domain ve IP blokları üzerinden dışa açık asset'leri bulur, gerçekten çalıştığını doğrular, kategorilere ayırır ve önceki taramayla karşılaştırıp yalnızca yeni olanı bildirir.</a:t>
            </a:r>
            <a:endParaRPr lang="en-US" sz="3000" dirty="0"/>
          </a:p>
        </p:txBody>
      </p:sp>
      <p:sp>
        <p:nvSpPr>
          <p:cNvPr id="1003" name="Shape 3"/>
          <p:cNvSpPr/>
          <p:nvPr/>
        </p:nvSpPr>
        <p:spPr>
          <a:xfrm>
            <a:off x="1164336" y="5582412"/>
            <a:ext cx="6986016" cy="3255264"/>
          </a:xfrm>
          <a:prstGeom prst="roundRect">
            <a:avLst>
              <a:gd name="adj" fmla="val 3371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4" name="Shape 4"/>
          <p:cNvSpPr/>
          <p:nvPr/>
        </p:nvSpPr>
        <p:spPr>
          <a:xfrm>
            <a:off x="1676400" y="6094476"/>
            <a:ext cx="1024128" cy="102412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5" name="Text 5"/>
          <p:cNvSpPr/>
          <p:nvPr/>
        </p:nvSpPr>
        <p:spPr>
          <a:xfrm>
            <a:off x="1676400" y="6094476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200" dirty="0"/>
          </a:p>
        </p:txBody>
      </p:sp>
      <p:sp>
        <p:nvSpPr>
          <p:cNvPr id="1006" name="Text 6"/>
          <p:cNvSpPr/>
          <p:nvPr/>
        </p:nvSpPr>
        <p:spPr>
          <a:xfrm>
            <a:off x="3029712" y="6204204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Keşfeder</a:t>
            </a:r>
            <a:endParaRPr lang="en-US" sz="3400" dirty="0"/>
          </a:p>
        </p:txBody>
      </p:sp>
      <p:sp>
        <p:nvSpPr>
          <p:cNvPr id="1007" name="Text 7"/>
          <p:cNvSpPr/>
          <p:nvPr/>
        </p:nvSpPr>
        <p:spPr>
          <a:xfrm>
            <a:off x="1676400" y="7411212"/>
            <a:ext cx="603504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3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 alan adı, reverse-IP, wordlist brute-force</a:t>
            </a:r>
            <a:endParaRPr lang="en-US" sz="2300" dirty="0"/>
          </a:p>
        </p:txBody>
      </p:sp>
      <p:sp>
        <p:nvSpPr>
          <p:cNvPr id="1008" name="Shape 8"/>
          <p:cNvSpPr/>
          <p:nvPr/>
        </p:nvSpPr>
        <p:spPr>
          <a:xfrm>
            <a:off x="8589264" y="5582412"/>
            <a:ext cx="6986016" cy="3255264"/>
          </a:xfrm>
          <a:prstGeom prst="roundRect">
            <a:avLst>
              <a:gd name="adj" fmla="val 3371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9" name="Shape 9"/>
          <p:cNvSpPr/>
          <p:nvPr/>
        </p:nvSpPr>
        <p:spPr>
          <a:xfrm>
            <a:off x="9101328" y="6094476"/>
            <a:ext cx="1024128" cy="102412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0" name="Text 10"/>
          <p:cNvSpPr/>
          <p:nvPr/>
        </p:nvSpPr>
        <p:spPr>
          <a:xfrm>
            <a:off x="9101328" y="6094476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200" dirty="0"/>
          </a:p>
        </p:txBody>
      </p:sp>
      <p:sp>
        <p:nvSpPr>
          <p:cNvPr id="1011" name="Text 11"/>
          <p:cNvSpPr/>
          <p:nvPr/>
        </p:nvSpPr>
        <p:spPr>
          <a:xfrm>
            <a:off x="10454640" y="6204204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Doğrular</a:t>
            </a:r>
            <a:endParaRPr lang="en-US" sz="3400" dirty="0"/>
          </a:p>
        </p:txBody>
      </p:sp>
      <p:sp>
        <p:nvSpPr>
          <p:cNvPr id="1012" name="Text 12"/>
          <p:cNvSpPr/>
          <p:nvPr/>
        </p:nvSpPr>
        <p:spPr>
          <a:xfrm>
            <a:off x="9101328" y="7411212"/>
            <a:ext cx="603504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3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 çözümleme, port taraması, HTTP kontrolü</a:t>
            </a:r>
            <a:endParaRPr lang="en-US" sz="2300" dirty="0"/>
          </a:p>
        </p:txBody>
      </p:sp>
      <p:sp>
        <p:nvSpPr>
          <p:cNvPr id="1013" name="Shape 13"/>
          <p:cNvSpPr/>
          <p:nvPr/>
        </p:nvSpPr>
        <p:spPr>
          <a:xfrm>
            <a:off x="16014192" y="5582412"/>
            <a:ext cx="6986016" cy="3255264"/>
          </a:xfrm>
          <a:prstGeom prst="roundRect">
            <a:avLst>
              <a:gd name="adj" fmla="val 3371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4" name="Shape 14"/>
          <p:cNvSpPr/>
          <p:nvPr/>
        </p:nvSpPr>
        <p:spPr>
          <a:xfrm>
            <a:off x="16526256" y="6094476"/>
            <a:ext cx="1024128" cy="1024128"/>
          </a:xfrm>
          <a:prstGeom prst="ellipse">
            <a:avLst/>
          </a:prstGeom>
          <a:solidFill>
            <a:srgbClr val="1B2B54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5" name="Text 15"/>
          <p:cNvSpPr/>
          <p:nvPr/>
        </p:nvSpPr>
        <p:spPr>
          <a:xfrm>
            <a:off x="16526256" y="6094476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200" dirty="0"/>
          </a:p>
        </p:txBody>
      </p:sp>
      <p:sp>
        <p:nvSpPr>
          <p:cNvPr id="1016" name="Text 16"/>
          <p:cNvSpPr/>
          <p:nvPr/>
        </p:nvSpPr>
        <p:spPr>
          <a:xfrm>
            <a:off x="17879568" y="6204204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Sınıflandırır</a:t>
            </a:r>
            <a:endParaRPr lang="en-US" sz="3400" dirty="0"/>
          </a:p>
        </p:txBody>
      </p:sp>
      <p:sp>
        <p:nvSpPr>
          <p:cNvPr id="1017" name="Text 17"/>
          <p:cNvSpPr/>
          <p:nvPr/>
        </p:nvSpPr>
        <p:spPr>
          <a:xfrm>
            <a:off x="16526256" y="7411212"/>
            <a:ext cx="603504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3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Giriş sayfası, geçerli yol, test sistemi</a:t>
            </a:r>
            <a:endParaRPr lang="en-US" sz="2300" dirty="0"/>
          </a:p>
        </p:txBody>
      </p:sp>
      <p:sp>
        <p:nvSpPr>
          <p:cNvPr id="1018" name="Shape 18"/>
          <p:cNvSpPr/>
          <p:nvPr/>
        </p:nvSpPr>
        <p:spPr>
          <a:xfrm>
            <a:off x="1164336" y="9276588"/>
            <a:ext cx="6986016" cy="3255264"/>
          </a:xfrm>
          <a:prstGeom prst="roundRect">
            <a:avLst>
              <a:gd name="adj" fmla="val 3371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9" name="Shape 19"/>
          <p:cNvSpPr/>
          <p:nvPr/>
        </p:nvSpPr>
        <p:spPr>
          <a:xfrm>
            <a:off x="1676400" y="9788652"/>
            <a:ext cx="1024128" cy="1024128"/>
          </a:xfrm>
          <a:prstGeom prst="ellipse">
            <a:avLst/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20"/>
          <p:cNvSpPr/>
          <p:nvPr/>
        </p:nvSpPr>
        <p:spPr>
          <a:xfrm>
            <a:off x="1676400" y="97886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200" dirty="0"/>
          </a:p>
        </p:txBody>
      </p:sp>
      <p:sp>
        <p:nvSpPr>
          <p:cNvPr id="1021" name="Text 21"/>
          <p:cNvSpPr/>
          <p:nvPr/>
        </p:nvSpPr>
        <p:spPr>
          <a:xfrm>
            <a:off x="3029712" y="989838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Kanıtlar</a:t>
            </a:r>
            <a:endParaRPr lang="en-US" sz="3400" dirty="0"/>
          </a:p>
        </p:txBody>
      </p:sp>
      <p:sp>
        <p:nvSpPr>
          <p:cNvPr id="1022" name="Text 22"/>
          <p:cNvSpPr/>
          <p:nvPr/>
        </p:nvSpPr>
        <p:spPr>
          <a:xfrm>
            <a:off x="1676400" y="11105388"/>
            <a:ext cx="603504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3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bulgunun ekran görüntüsü ve teknoloji bilgisi</a:t>
            </a:r>
            <a:endParaRPr lang="en-US" sz="2300" dirty="0"/>
          </a:p>
        </p:txBody>
      </p:sp>
      <p:sp>
        <p:nvSpPr>
          <p:cNvPr id="1023" name="Shape 23"/>
          <p:cNvSpPr/>
          <p:nvPr/>
        </p:nvSpPr>
        <p:spPr>
          <a:xfrm>
            <a:off x="8589264" y="9276588"/>
            <a:ext cx="6986016" cy="3255264"/>
          </a:xfrm>
          <a:prstGeom prst="roundRect">
            <a:avLst>
              <a:gd name="adj" fmla="val 3371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24" name="Shape 24"/>
          <p:cNvSpPr/>
          <p:nvPr/>
        </p:nvSpPr>
        <p:spPr>
          <a:xfrm>
            <a:off x="9101328" y="9788652"/>
            <a:ext cx="1024128" cy="1024128"/>
          </a:xfrm>
          <a:prstGeom prst="ellipse">
            <a:avLst/>
          </a:prstGeom>
          <a:solidFill>
            <a:srgbClr val="E4572E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5" name="Text 25"/>
          <p:cNvSpPr/>
          <p:nvPr/>
        </p:nvSpPr>
        <p:spPr>
          <a:xfrm>
            <a:off x="9101328" y="97886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200" dirty="0"/>
          </a:p>
        </p:txBody>
      </p:sp>
      <p:sp>
        <p:nvSpPr>
          <p:cNvPr id="1026" name="Text 26"/>
          <p:cNvSpPr/>
          <p:nvPr/>
        </p:nvSpPr>
        <p:spPr>
          <a:xfrm>
            <a:off x="10454640" y="989838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Karşılaştırır</a:t>
            </a:r>
            <a:endParaRPr lang="en-US" sz="3400" dirty="0"/>
          </a:p>
        </p:txBody>
      </p:sp>
      <p:sp>
        <p:nvSpPr>
          <p:cNvPr id="1027" name="Text 27"/>
          <p:cNvSpPr/>
          <p:nvPr/>
        </p:nvSpPr>
        <p:spPr>
          <a:xfrm>
            <a:off x="9101328" y="11105388"/>
            <a:ext cx="603504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3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Bilinen veriyle kıyaslar, yeni olanı ayırır</a:t>
            </a:r>
            <a:endParaRPr lang="en-US" sz="2300" dirty="0"/>
          </a:p>
        </p:txBody>
      </p:sp>
      <p:sp>
        <p:nvSpPr>
          <p:cNvPr id="1028" name="Shape 28"/>
          <p:cNvSpPr/>
          <p:nvPr/>
        </p:nvSpPr>
        <p:spPr>
          <a:xfrm>
            <a:off x="16014192" y="9276588"/>
            <a:ext cx="6986016" cy="3255264"/>
          </a:xfrm>
          <a:prstGeom prst="roundRect">
            <a:avLst>
              <a:gd name="adj" fmla="val 3371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29" name="Shape 29"/>
          <p:cNvSpPr/>
          <p:nvPr/>
        </p:nvSpPr>
        <p:spPr>
          <a:xfrm>
            <a:off x="16526256" y="9788652"/>
            <a:ext cx="1024128" cy="102412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30" name="Text 30"/>
          <p:cNvSpPr/>
          <p:nvPr/>
        </p:nvSpPr>
        <p:spPr>
          <a:xfrm>
            <a:off x="16526256" y="97886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200" dirty="0"/>
          </a:p>
        </p:txBody>
      </p:sp>
      <p:sp>
        <p:nvSpPr>
          <p:cNvPr id="1031" name="Text 31"/>
          <p:cNvSpPr/>
          <p:nvPr/>
        </p:nvSpPr>
        <p:spPr>
          <a:xfrm>
            <a:off x="17879568" y="989838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Bildirir</a:t>
            </a:r>
            <a:endParaRPr lang="en-US" sz="3400" dirty="0"/>
          </a:p>
        </p:txBody>
      </p:sp>
      <p:sp>
        <p:nvSpPr>
          <p:cNvPr id="1032" name="Text 32"/>
          <p:cNvSpPr/>
          <p:nvPr/>
        </p:nvSpPr>
        <p:spPr>
          <a:xfrm>
            <a:off x="16526256" y="11105388"/>
            <a:ext cx="603504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3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Panelde gösterir, e-posta ile iletir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Panel gerçekte ne buldu?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2" name="Text 2"/>
          <p:cNvSpPr/>
          <p:nvPr/>
        </p:nvSpPr>
        <p:spPr>
          <a:xfrm>
            <a:off x="1164336" y="3378708"/>
            <a:ext cx="220553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26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Aşağıdaki bulgular bu panelin gerçek taramalarından alınmıştır. Hiçbiri elle girilmedi; root domain verildi, gerisini panel buldu ve doğruladı.</a:t>
            </a:r>
            <a:endParaRPr lang="en-US" sz="2600" dirty="0"/>
          </a:p>
        </p:txBody>
      </p:sp>
      <p:sp>
        <p:nvSpPr>
          <p:cNvPr id="1003" name="Shape 3"/>
          <p:cNvSpPr/>
          <p:nvPr/>
        </p:nvSpPr>
        <p:spPr>
          <a:xfrm>
            <a:off x="1164336" y="4402836"/>
            <a:ext cx="10789920" cy="36576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4" name="Shape 4"/>
          <p:cNvSpPr/>
          <p:nvPr/>
        </p:nvSpPr>
        <p:spPr>
          <a:xfrm>
            <a:off x="1639824" y="4805172"/>
            <a:ext cx="3401568" cy="731520"/>
          </a:xfrm>
          <a:prstGeom prst="roundRect">
            <a:avLst>
              <a:gd name="adj" fmla="val 12500"/>
            </a:avLst>
          </a:prstGeom>
          <a:solidFill>
            <a:srgbClr val="E4572E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5" name="Text 5"/>
          <p:cNvSpPr/>
          <p:nvPr/>
        </p:nvSpPr>
        <p:spPr>
          <a:xfrm>
            <a:off x="1639824" y="4805172"/>
            <a:ext cx="34015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 Page</a:t>
            </a:r>
            <a:endParaRPr lang="en-US" sz="2400" dirty="0"/>
          </a:p>
        </p:txBody>
      </p:sp>
      <p:sp>
        <p:nvSpPr>
          <p:cNvPr id="1006" name="Text 6"/>
          <p:cNvSpPr/>
          <p:nvPr/>
        </p:nvSpPr>
        <p:spPr>
          <a:xfrm>
            <a:off x="5260848" y="4841748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Dışa açık giriş paneli</a:t>
            </a:r>
            <a:endParaRPr lang="en-US" sz="2200" dirty="0"/>
          </a:p>
        </p:txBody>
      </p:sp>
      <p:sp>
        <p:nvSpPr>
          <p:cNvPr id="1007" name="Text 7"/>
          <p:cNvSpPr/>
          <p:nvPr/>
        </p:nvSpPr>
        <p:spPr>
          <a:xfrm>
            <a:off x="9576816" y="4805172"/>
            <a:ext cx="19385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700" b="1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 adet</a:t>
            </a:r>
            <a:endParaRPr lang="en-US" sz="2700" dirty="0"/>
          </a:p>
        </p:txBody>
      </p:sp>
      <p:sp>
        <p:nvSpPr>
          <p:cNvPr id="1008" name="Text 8"/>
          <p:cNvSpPr/>
          <p:nvPr/>
        </p:nvSpPr>
        <p:spPr>
          <a:xfrm>
            <a:off x="1676400" y="5756148"/>
            <a:ext cx="9802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620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https://birlikteyiz.tsb.org.tr/giris-yap</a:t>
            </a:r>
            <a:endParaRPr lang="en-US" sz="1900" dirty="0"/>
          </a:p>
        </p:txBody>
      </p:sp>
      <p:sp>
        <p:nvSpPr>
          <p:cNvPr id="1009" name="Text 9"/>
          <p:cNvSpPr/>
          <p:nvPr/>
        </p:nvSpPr>
        <p:spPr>
          <a:xfrm>
            <a:off x="1676400" y="6451092"/>
            <a:ext cx="9802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620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https://www.seddk.gov.tr/Panel/Secure/Login</a:t>
            </a:r>
            <a:endParaRPr lang="en-US" sz="1900" dirty="0"/>
          </a:p>
        </p:txBody>
      </p:sp>
      <p:sp>
        <p:nvSpPr>
          <p:cNvPr id="1010" name="Text 10"/>
          <p:cNvSpPr/>
          <p:nvPr/>
        </p:nvSpPr>
        <p:spPr>
          <a:xfrm>
            <a:off x="1676400" y="7146036"/>
            <a:ext cx="9802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620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https://www.tsev.org.tr/Account/Login</a:t>
            </a:r>
            <a:endParaRPr lang="en-US" sz="1900" dirty="0"/>
          </a:p>
        </p:txBody>
      </p:sp>
      <p:sp>
        <p:nvSpPr>
          <p:cNvPr id="1011" name="Shape 11"/>
          <p:cNvSpPr/>
          <p:nvPr/>
        </p:nvSpPr>
        <p:spPr>
          <a:xfrm>
            <a:off x="12429744" y="4402836"/>
            <a:ext cx="10789920" cy="36576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2" name="Shape 12"/>
          <p:cNvSpPr/>
          <p:nvPr/>
        </p:nvSpPr>
        <p:spPr>
          <a:xfrm>
            <a:off x="12905232" y="4805172"/>
            <a:ext cx="3401568" cy="731520"/>
          </a:xfrm>
          <a:prstGeom prst="roundRect">
            <a:avLst>
              <a:gd name="adj" fmla="val 12500"/>
            </a:avLst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3" name="Text 13"/>
          <p:cNvSpPr/>
          <p:nvPr/>
        </p:nvSpPr>
        <p:spPr>
          <a:xfrm>
            <a:off x="12905232" y="4805172"/>
            <a:ext cx="34015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Page</a:t>
            </a:r>
            <a:endParaRPr lang="en-US" sz="2400" dirty="0"/>
          </a:p>
        </p:txBody>
      </p:sp>
      <p:sp>
        <p:nvSpPr>
          <p:cNvPr id="1014" name="Text 14"/>
          <p:cNvSpPr/>
          <p:nvPr/>
        </p:nvSpPr>
        <p:spPr>
          <a:xfrm>
            <a:off x="16526256" y="4841748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/ demo ortamı</a:t>
            </a:r>
            <a:endParaRPr lang="en-US" sz="2200" dirty="0"/>
          </a:p>
        </p:txBody>
      </p:sp>
      <p:sp>
        <p:nvSpPr>
          <p:cNvPr id="1015" name="Text 15"/>
          <p:cNvSpPr/>
          <p:nvPr/>
        </p:nvSpPr>
        <p:spPr>
          <a:xfrm>
            <a:off x="20842224" y="4805172"/>
            <a:ext cx="19385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7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adet</a:t>
            </a:r>
            <a:endParaRPr lang="en-US" sz="2700" dirty="0"/>
          </a:p>
        </p:txBody>
      </p:sp>
      <p:sp>
        <p:nvSpPr>
          <p:cNvPr id="1016" name="Text 16"/>
          <p:cNvSpPr/>
          <p:nvPr/>
        </p:nvSpPr>
        <p:spPr>
          <a:xfrm>
            <a:off x="12941808" y="5756148"/>
            <a:ext cx="9802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620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https://test.tsb.org.tr/</a:t>
            </a:r>
            <a:endParaRPr lang="en-US" sz="1900" dirty="0"/>
          </a:p>
        </p:txBody>
      </p:sp>
      <p:sp>
        <p:nvSpPr>
          <p:cNvPr id="1017" name="Text 17"/>
          <p:cNvSpPr/>
          <p:nvPr/>
        </p:nvSpPr>
        <p:spPr>
          <a:xfrm>
            <a:off x="12941808" y="6451092"/>
            <a:ext cx="9802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620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https://testonline.dask.gov.tr/e-services/base/LoginInput</a:t>
            </a:r>
            <a:endParaRPr lang="en-US" sz="1900" dirty="0"/>
          </a:p>
        </p:txBody>
      </p:sp>
      <p:sp>
        <p:nvSpPr>
          <p:cNvPr id="1018" name="Text 18"/>
          <p:cNvSpPr/>
          <p:nvPr/>
        </p:nvSpPr>
        <p:spPr>
          <a:xfrm>
            <a:off x="12941808" y="7146036"/>
            <a:ext cx="9802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620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https://preonline.dask.gov.tr/e-services/base/LoginInput</a:t>
            </a:r>
            <a:endParaRPr lang="en-US" sz="1900" dirty="0"/>
          </a:p>
        </p:txBody>
      </p:sp>
      <p:sp>
        <p:nvSpPr>
          <p:cNvPr id="1019" name="Shape 19"/>
          <p:cNvSpPr/>
          <p:nvPr/>
        </p:nvSpPr>
        <p:spPr>
          <a:xfrm>
            <a:off x="1164336" y="8389620"/>
            <a:ext cx="10789920" cy="36576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20" name="Shape 20"/>
          <p:cNvSpPr/>
          <p:nvPr/>
        </p:nvSpPr>
        <p:spPr>
          <a:xfrm>
            <a:off x="1639824" y="8791956"/>
            <a:ext cx="3401568" cy="731520"/>
          </a:xfrm>
          <a:prstGeom prst="roundRect">
            <a:avLst>
              <a:gd name="adj" fmla="val 12500"/>
            </a:avLst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1" name="Text 21"/>
          <p:cNvSpPr/>
          <p:nvPr/>
        </p:nvSpPr>
        <p:spPr>
          <a:xfrm>
            <a:off x="1639824" y="8791956"/>
            <a:ext cx="34015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Path</a:t>
            </a:r>
            <a:endParaRPr lang="en-US" sz="2400" dirty="0"/>
          </a:p>
        </p:txBody>
      </p:sp>
      <p:sp>
        <p:nvSpPr>
          <p:cNvPr id="1022" name="Text 22"/>
          <p:cNvSpPr/>
          <p:nvPr/>
        </p:nvSpPr>
        <p:spPr>
          <a:xfrm>
            <a:off x="5260848" y="8828532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Erişilebilir dizin</a:t>
            </a:r>
            <a:endParaRPr lang="en-US" sz="2200" dirty="0"/>
          </a:p>
        </p:txBody>
      </p:sp>
      <p:sp>
        <p:nvSpPr>
          <p:cNvPr id="1023" name="Text 23"/>
          <p:cNvSpPr/>
          <p:nvPr/>
        </p:nvSpPr>
        <p:spPr>
          <a:xfrm>
            <a:off x="9576816" y="8791956"/>
            <a:ext cx="19385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7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289 adet</a:t>
            </a:r>
            <a:endParaRPr lang="en-US" sz="2700" dirty="0"/>
          </a:p>
        </p:txBody>
      </p:sp>
      <p:sp>
        <p:nvSpPr>
          <p:cNvPr id="1024" name="Text 24"/>
          <p:cNvSpPr/>
          <p:nvPr/>
        </p:nvSpPr>
        <p:spPr>
          <a:xfrm>
            <a:off x="1676400" y="9742932"/>
            <a:ext cx="9802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620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https://form.tsb.org.tr/About</a:t>
            </a:r>
            <a:endParaRPr lang="en-US" sz="1900" dirty="0"/>
          </a:p>
        </p:txBody>
      </p:sp>
      <p:sp>
        <p:nvSpPr>
          <p:cNvPr id="1025" name="Text 25"/>
          <p:cNvSpPr/>
          <p:nvPr/>
        </p:nvSpPr>
        <p:spPr>
          <a:xfrm>
            <a:off x="1676400" y="10437876"/>
            <a:ext cx="9802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620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https://form.tsb.org.tr/Index</a:t>
            </a:r>
            <a:endParaRPr lang="en-US" sz="1900" dirty="0"/>
          </a:p>
        </p:txBody>
      </p:sp>
      <p:sp>
        <p:nvSpPr>
          <p:cNvPr id="1026" name="Text 26"/>
          <p:cNvSpPr/>
          <p:nvPr/>
        </p:nvSpPr>
        <p:spPr>
          <a:xfrm>
            <a:off x="1676400" y="11132820"/>
            <a:ext cx="9802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620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https://form.tsb.org.tr/error</a:t>
            </a:r>
            <a:endParaRPr lang="en-US" sz="1900" dirty="0"/>
          </a:p>
        </p:txBody>
      </p:sp>
      <p:sp>
        <p:nvSpPr>
          <p:cNvPr id="1027" name="Shape 27"/>
          <p:cNvSpPr/>
          <p:nvPr/>
        </p:nvSpPr>
        <p:spPr>
          <a:xfrm>
            <a:off x="12429744" y="8389620"/>
            <a:ext cx="10789920" cy="36576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28" name="Shape 28"/>
          <p:cNvSpPr/>
          <p:nvPr/>
        </p:nvSpPr>
        <p:spPr>
          <a:xfrm>
            <a:off x="12905232" y="8791956"/>
            <a:ext cx="3401568" cy="731520"/>
          </a:xfrm>
          <a:prstGeom prst="roundRect">
            <a:avLst>
              <a:gd name="adj" fmla="val 12500"/>
            </a:avLst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9" name="Text 29"/>
          <p:cNvSpPr/>
          <p:nvPr/>
        </p:nvSpPr>
        <p:spPr>
          <a:xfrm>
            <a:off x="12905232" y="8791956"/>
            <a:ext cx="34015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Subdomain</a:t>
            </a:r>
            <a:endParaRPr lang="en-US" sz="2400" dirty="0"/>
          </a:p>
        </p:txBody>
      </p:sp>
      <p:sp>
        <p:nvSpPr>
          <p:cNvPr id="1030" name="Text 30"/>
          <p:cNvSpPr/>
          <p:nvPr/>
        </p:nvSpPr>
        <p:spPr>
          <a:xfrm>
            <a:off x="16526256" y="8828532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Canlı HTTP servisi + IP</a:t>
            </a:r>
            <a:endParaRPr lang="en-US" sz="2200" dirty="0"/>
          </a:p>
        </p:txBody>
      </p:sp>
      <p:sp>
        <p:nvSpPr>
          <p:cNvPr id="1031" name="Text 31"/>
          <p:cNvSpPr/>
          <p:nvPr/>
        </p:nvSpPr>
        <p:spPr>
          <a:xfrm>
            <a:off x="20842224" y="8791956"/>
            <a:ext cx="19385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70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260 adet</a:t>
            </a:r>
            <a:endParaRPr lang="en-US" sz="2700" dirty="0"/>
          </a:p>
        </p:txBody>
      </p:sp>
      <p:sp>
        <p:nvSpPr>
          <p:cNvPr id="1032" name="Text 32"/>
          <p:cNvSpPr/>
          <p:nvPr/>
        </p:nvSpPr>
        <p:spPr>
          <a:xfrm>
            <a:off x="12941808" y="9742932"/>
            <a:ext cx="9802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620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https://birlikteyiz.tsb.org.tr/  →  52.30.158.103</a:t>
            </a:r>
            <a:endParaRPr lang="en-US" sz="1900" dirty="0"/>
          </a:p>
        </p:txBody>
      </p:sp>
      <p:sp>
        <p:nvSpPr>
          <p:cNvPr id="1033" name="Text 33"/>
          <p:cNvSpPr/>
          <p:nvPr/>
        </p:nvSpPr>
        <p:spPr>
          <a:xfrm>
            <a:off x="12941808" y="10437876"/>
            <a:ext cx="9802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620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https://form.tsb.org.tr/  →  213.14.47.93</a:t>
            </a:r>
            <a:endParaRPr lang="en-US" sz="1900" dirty="0"/>
          </a:p>
        </p:txBody>
      </p:sp>
      <p:sp>
        <p:nvSpPr>
          <p:cNvPr id="1034" name="Text 34"/>
          <p:cNvSpPr/>
          <p:nvPr/>
        </p:nvSpPr>
        <p:spPr>
          <a:xfrm>
            <a:off x="12941808" y="11132820"/>
            <a:ext cx="98023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1620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https://turkreasurans.com.tr/  →  213.74.92.37</a:t>
            </a:r>
            <a:endParaRPr lang="en-US" sz="1900" dirty="0"/>
          </a:p>
        </p:txBody>
      </p:sp>
      <p:sp>
        <p:nvSpPr>
          <p:cNvPr id="1035" name="Text 35"/>
          <p:cNvSpPr/>
          <p:nvPr/>
        </p:nvSpPr>
        <p:spPr>
          <a:xfrm>
            <a:off x="1164336" y="12412980"/>
            <a:ext cx="2205532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i="1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varlıkların çoğu kurum envanterinde kayıtlı değildi. Panel olmadan hiçbiri sistematik olarak görülemezdi.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Nasıl çalışır? — Basit görünüm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780288" y="2976372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AKIŞ ŞEMASI 1/4</a:t>
            </a:r>
            <a:endParaRPr lang="en-US" sz="2200" dirty="0"/>
          </a:p>
        </p:txBody>
      </p:sp>
      <p:sp>
        <p:nvSpPr>
          <p:cNvPr id="1002" name="Text 2"/>
          <p:cNvSpPr/>
          <p:nvPr/>
        </p:nvSpPr>
        <p:spPr>
          <a:xfrm>
            <a:off x="780288" y="3854196"/>
            <a:ext cx="2194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Beş adım. Kullanıcı yalnızca ilk ve son adıma dokunur.</a:t>
            </a:r>
            <a:endParaRPr lang="en-US" sz="2700" dirty="0"/>
          </a:p>
        </p:txBody>
      </p:sp>
      <p:sp>
        <p:nvSpPr>
          <p:cNvPr id="1003" name="Shape 3"/>
          <p:cNvSpPr/>
          <p:nvPr/>
        </p:nvSpPr>
        <p:spPr>
          <a:xfrm>
            <a:off x="780288" y="5408676"/>
            <a:ext cx="3950208" cy="3145536"/>
          </a:xfrm>
          <a:prstGeom prst="roundRect">
            <a:avLst>
              <a:gd name="adj" fmla="val 5814"/>
            </a:avLst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  <a:effectLst>
            <a:outerShdw blurRad="254000" dist="50800" dir="5400000" algn="bl" rotWithShape="0">
              <a:srgbClr val="8493B0">
                <a:alpha val="30000"/>
              </a:srgbClr>
            </a:outerShdw>
          </a:effectLst>
        </p:spPr>
      </p:sp>
      <p:sp>
        <p:nvSpPr>
          <p:cNvPr id="1004" name="Text 4"/>
          <p:cNvSpPr/>
          <p:nvPr/>
        </p:nvSpPr>
        <p:spPr>
          <a:xfrm>
            <a:off x="780288" y="6176772"/>
            <a:ext cx="395020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Hedef ver</a:t>
            </a:r>
            <a:endParaRPr lang="en-US" sz="3100" dirty="0"/>
          </a:p>
        </p:txBody>
      </p:sp>
      <p:sp>
        <p:nvSpPr>
          <p:cNvPr id="1005" name="Text 5"/>
          <p:cNvSpPr/>
          <p:nvPr/>
        </p:nvSpPr>
        <p:spPr>
          <a:xfrm>
            <a:off x="780288" y="7091172"/>
            <a:ext cx="3950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dirty="0">
                <a:solidFill>
                  <a:srgbClr val="E8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Alan adı / IP</a:t>
            </a:r>
            <a:endParaRPr lang="en-US" sz="2100" dirty="0"/>
          </a:p>
        </p:txBody>
      </p:sp>
      <p:sp>
        <p:nvSpPr>
          <p:cNvPr id="1006" name="Shape 6"/>
          <p:cNvSpPr/>
          <p:nvPr/>
        </p:nvSpPr>
        <p:spPr>
          <a:xfrm>
            <a:off x="2371344" y="5024628"/>
            <a:ext cx="768096" cy="768096"/>
          </a:xfrm>
          <a:prstGeom prst="ellipse">
            <a:avLst/>
          </a:prstGeom>
          <a:solidFill>
            <a:srgbClr val="FFFFFF"/>
          </a:solidFill>
          <a:ln w="50800">
            <a:solidFill>
              <a:srgbClr val="00C2A8"/>
            </a:solidFill>
            <a:prstDash val="solid"/>
          </a:ln>
        </p:spPr>
      </p:sp>
      <p:sp>
        <p:nvSpPr>
          <p:cNvPr id="1007" name="Text 7"/>
          <p:cNvSpPr/>
          <p:nvPr/>
        </p:nvSpPr>
        <p:spPr>
          <a:xfrm>
            <a:off x="2371344" y="5024628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00" dirty="0"/>
          </a:p>
        </p:txBody>
      </p:sp>
      <p:sp>
        <p:nvSpPr>
          <p:cNvPr id="1008" name="Shape 8"/>
          <p:cNvSpPr/>
          <p:nvPr/>
        </p:nvSpPr>
        <p:spPr>
          <a:xfrm>
            <a:off x="4876800" y="6725412"/>
            <a:ext cx="475488" cy="512064"/>
          </a:xfrm>
          <a:prstGeom prst="rightArrow">
            <a:avLst/>
          </a:prstGeom>
          <a:solidFill>
            <a:srgbClr val="9DB0CC"/>
          </a:solidFill>
          <a:ln w="25400">
            <a:solidFill>
              <a:srgbClr val="9DB0CC"/>
            </a:solidFill>
            <a:prstDash val="solid"/>
          </a:ln>
        </p:spPr>
      </p:sp>
      <p:sp>
        <p:nvSpPr>
          <p:cNvPr id="1009" name="Shape 9"/>
          <p:cNvSpPr/>
          <p:nvPr/>
        </p:nvSpPr>
        <p:spPr>
          <a:xfrm>
            <a:off x="5498592" y="5408676"/>
            <a:ext cx="3950208" cy="3145536"/>
          </a:xfrm>
          <a:prstGeom prst="roundRect">
            <a:avLst>
              <a:gd name="adj" fmla="val 5814"/>
            </a:avLst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  <a:effectLst>
            <a:outerShdw blurRad="254000" dist="50800" dir="5400000" algn="bl" rotWithShape="0">
              <a:srgbClr val="8493B0">
                <a:alpha val="30000"/>
              </a:srgbClr>
            </a:outerShdw>
          </a:effectLst>
        </p:spPr>
      </p:sp>
      <p:sp>
        <p:nvSpPr>
          <p:cNvPr id="1010" name="Text 10"/>
          <p:cNvSpPr/>
          <p:nvPr/>
        </p:nvSpPr>
        <p:spPr>
          <a:xfrm>
            <a:off x="5498592" y="6176772"/>
            <a:ext cx="395020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Keşfet</a:t>
            </a:r>
            <a:endParaRPr lang="en-US" sz="3100" dirty="0"/>
          </a:p>
        </p:txBody>
      </p:sp>
      <p:sp>
        <p:nvSpPr>
          <p:cNvPr id="1011" name="Text 11"/>
          <p:cNvSpPr/>
          <p:nvPr/>
        </p:nvSpPr>
        <p:spPr>
          <a:xfrm>
            <a:off x="5498592" y="7091172"/>
            <a:ext cx="3950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dirty="0">
                <a:solidFill>
                  <a:srgbClr val="E8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Varlıkları bul</a:t>
            </a:r>
            <a:endParaRPr lang="en-US" sz="2100" dirty="0"/>
          </a:p>
        </p:txBody>
      </p:sp>
      <p:sp>
        <p:nvSpPr>
          <p:cNvPr id="1012" name="Shape 12"/>
          <p:cNvSpPr/>
          <p:nvPr/>
        </p:nvSpPr>
        <p:spPr>
          <a:xfrm>
            <a:off x="7089648" y="5024628"/>
            <a:ext cx="768096" cy="768096"/>
          </a:xfrm>
          <a:prstGeom prst="ellipse">
            <a:avLst/>
          </a:prstGeom>
          <a:solidFill>
            <a:srgbClr val="FFFFFF"/>
          </a:solidFill>
          <a:ln w="50800">
            <a:solidFill>
              <a:srgbClr val="1C7293"/>
            </a:solidFill>
            <a:prstDash val="solid"/>
          </a:ln>
        </p:spPr>
      </p:sp>
      <p:sp>
        <p:nvSpPr>
          <p:cNvPr id="1013" name="Text 13"/>
          <p:cNvSpPr/>
          <p:nvPr/>
        </p:nvSpPr>
        <p:spPr>
          <a:xfrm>
            <a:off x="7089648" y="5024628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600" dirty="0"/>
          </a:p>
        </p:txBody>
      </p:sp>
      <p:sp>
        <p:nvSpPr>
          <p:cNvPr id="1014" name="Shape 14"/>
          <p:cNvSpPr/>
          <p:nvPr/>
        </p:nvSpPr>
        <p:spPr>
          <a:xfrm>
            <a:off x="9595104" y="6725412"/>
            <a:ext cx="475488" cy="512064"/>
          </a:xfrm>
          <a:prstGeom prst="rightArrow">
            <a:avLst/>
          </a:prstGeom>
          <a:solidFill>
            <a:srgbClr val="9DB0CC"/>
          </a:solidFill>
          <a:ln w="25400">
            <a:solidFill>
              <a:srgbClr val="9DB0CC"/>
            </a:solidFill>
            <a:prstDash val="solid"/>
          </a:ln>
        </p:spPr>
      </p:sp>
      <p:sp>
        <p:nvSpPr>
          <p:cNvPr id="1015" name="Shape 15"/>
          <p:cNvSpPr/>
          <p:nvPr/>
        </p:nvSpPr>
        <p:spPr>
          <a:xfrm>
            <a:off x="10216896" y="5408676"/>
            <a:ext cx="3950208" cy="3145536"/>
          </a:xfrm>
          <a:prstGeom prst="roundRect">
            <a:avLst>
              <a:gd name="adj" fmla="val 5814"/>
            </a:avLst>
          </a:prstGeom>
          <a:solidFill>
            <a:srgbClr val="1B2B54"/>
          </a:solidFill>
          <a:ln w="25400">
            <a:solidFill>
              <a:srgbClr val="333333"/>
            </a:solidFill>
            <a:prstDash val="solid"/>
          </a:ln>
          <a:effectLst>
            <a:outerShdw blurRad="254000" dist="50800" dir="5400000" algn="bl" rotWithShape="0">
              <a:srgbClr val="8493B0">
                <a:alpha val="30000"/>
              </a:srgbClr>
            </a:outerShdw>
          </a:effectLst>
        </p:spPr>
      </p:sp>
      <p:sp>
        <p:nvSpPr>
          <p:cNvPr id="1016" name="Text 16"/>
          <p:cNvSpPr/>
          <p:nvPr/>
        </p:nvSpPr>
        <p:spPr>
          <a:xfrm>
            <a:off x="10216896" y="6176772"/>
            <a:ext cx="395020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Doğrula</a:t>
            </a:r>
            <a:endParaRPr lang="en-US" sz="3100" dirty="0"/>
          </a:p>
        </p:txBody>
      </p:sp>
      <p:sp>
        <p:nvSpPr>
          <p:cNvPr id="1017" name="Text 17"/>
          <p:cNvSpPr/>
          <p:nvPr/>
        </p:nvSpPr>
        <p:spPr>
          <a:xfrm>
            <a:off x="10216896" y="7091172"/>
            <a:ext cx="3950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dirty="0">
                <a:solidFill>
                  <a:srgbClr val="E8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Canlı mı?</a:t>
            </a:r>
            <a:endParaRPr lang="en-US" sz="2100" dirty="0"/>
          </a:p>
        </p:txBody>
      </p:sp>
      <p:sp>
        <p:nvSpPr>
          <p:cNvPr id="1018" name="Shape 18"/>
          <p:cNvSpPr/>
          <p:nvPr/>
        </p:nvSpPr>
        <p:spPr>
          <a:xfrm>
            <a:off x="11807952" y="5024628"/>
            <a:ext cx="768096" cy="768096"/>
          </a:xfrm>
          <a:prstGeom prst="ellipse">
            <a:avLst/>
          </a:prstGeom>
          <a:solidFill>
            <a:srgbClr val="FFFFFF"/>
          </a:solidFill>
          <a:ln w="50800">
            <a:solidFill>
              <a:srgbClr val="1B2B54"/>
            </a:solidFill>
            <a:prstDash val="solid"/>
          </a:ln>
        </p:spPr>
      </p:sp>
      <p:sp>
        <p:nvSpPr>
          <p:cNvPr id="1019" name="Text 19"/>
          <p:cNvSpPr/>
          <p:nvPr/>
        </p:nvSpPr>
        <p:spPr>
          <a:xfrm>
            <a:off x="11807952" y="5024628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B2B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600" dirty="0"/>
          </a:p>
        </p:txBody>
      </p:sp>
      <p:sp>
        <p:nvSpPr>
          <p:cNvPr id="1020" name="Shape 20"/>
          <p:cNvSpPr/>
          <p:nvPr/>
        </p:nvSpPr>
        <p:spPr>
          <a:xfrm>
            <a:off x="14313408" y="6725412"/>
            <a:ext cx="475488" cy="512064"/>
          </a:xfrm>
          <a:prstGeom prst="rightArrow">
            <a:avLst/>
          </a:prstGeom>
          <a:solidFill>
            <a:srgbClr val="9DB0CC"/>
          </a:solidFill>
          <a:ln w="25400">
            <a:solidFill>
              <a:srgbClr val="9DB0CC"/>
            </a:solidFill>
            <a:prstDash val="solid"/>
          </a:ln>
        </p:spPr>
      </p:sp>
      <p:sp>
        <p:nvSpPr>
          <p:cNvPr id="1021" name="Shape 21"/>
          <p:cNvSpPr/>
          <p:nvPr/>
        </p:nvSpPr>
        <p:spPr>
          <a:xfrm>
            <a:off x="14935200" y="5408676"/>
            <a:ext cx="3950208" cy="3145536"/>
          </a:xfrm>
          <a:prstGeom prst="roundRect">
            <a:avLst>
              <a:gd name="adj" fmla="val 5814"/>
            </a:avLst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  <a:effectLst>
            <a:outerShdw blurRad="254000" dist="50800" dir="5400000" algn="bl" rotWithShape="0">
              <a:srgbClr val="8493B0">
                <a:alpha val="30000"/>
              </a:srgbClr>
            </a:outerShdw>
          </a:effectLst>
        </p:spPr>
      </p:sp>
      <p:sp>
        <p:nvSpPr>
          <p:cNvPr id="1022" name="Text 22"/>
          <p:cNvSpPr/>
          <p:nvPr/>
        </p:nvSpPr>
        <p:spPr>
          <a:xfrm>
            <a:off x="14935200" y="6176772"/>
            <a:ext cx="395020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Sınıflandır</a:t>
            </a:r>
            <a:endParaRPr lang="en-US" sz="3100" dirty="0"/>
          </a:p>
        </p:txBody>
      </p:sp>
      <p:sp>
        <p:nvSpPr>
          <p:cNvPr id="1023" name="Text 23"/>
          <p:cNvSpPr/>
          <p:nvPr/>
        </p:nvSpPr>
        <p:spPr>
          <a:xfrm>
            <a:off x="14935200" y="7091172"/>
            <a:ext cx="3950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dirty="0">
                <a:solidFill>
                  <a:srgbClr val="E8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Kategorilere ayır</a:t>
            </a:r>
            <a:endParaRPr lang="en-US" sz="2100" dirty="0"/>
          </a:p>
        </p:txBody>
      </p:sp>
      <p:sp>
        <p:nvSpPr>
          <p:cNvPr id="1024" name="Shape 24"/>
          <p:cNvSpPr/>
          <p:nvPr/>
        </p:nvSpPr>
        <p:spPr>
          <a:xfrm>
            <a:off x="16526256" y="5024628"/>
            <a:ext cx="768096" cy="768096"/>
          </a:xfrm>
          <a:prstGeom prst="ellipse">
            <a:avLst/>
          </a:prstGeom>
          <a:solidFill>
            <a:srgbClr val="FFFFFF"/>
          </a:solidFill>
          <a:ln w="50800">
            <a:solidFill>
              <a:srgbClr val="F2A65A"/>
            </a:solidFill>
            <a:prstDash val="solid"/>
          </a:ln>
        </p:spPr>
      </p:sp>
      <p:sp>
        <p:nvSpPr>
          <p:cNvPr id="1025" name="Text 25"/>
          <p:cNvSpPr/>
          <p:nvPr/>
        </p:nvSpPr>
        <p:spPr>
          <a:xfrm>
            <a:off x="16526256" y="5024628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600" dirty="0"/>
          </a:p>
        </p:txBody>
      </p:sp>
      <p:sp>
        <p:nvSpPr>
          <p:cNvPr id="1026" name="Shape 26"/>
          <p:cNvSpPr/>
          <p:nvPr/>
        </p:nvSpPr>
        <p:spPr>
          <a:xfrm>
            <a:off x="19031712" y="6725412"/>
            <a:ext cx="475488" cy="512064"/>
          </a:xfrm>
          <a:prstGeom prst="rightArrow">
            <a:avLst/>
          </a:prstGeom>
          <a:solidFill>
            <a:srgbClr val="9DB0CC"/>
          </a:solidFill>
          <a:ln w="25400">
            <a:solidFill>
              <a:srgbClr val="9DB0CC"/>
            </a:solidFill>
            <a:prstDash val="solid"/>
          </a:ln>
        </p:spPr>
      </p:sp>
      <p:sp>
        <p:nvSpPr>
          <p:cNvPr id="1027" name="Shape 27"/>
          <p:cNvSpPr/>
          <p:nvPr/>
        </p:nvSpPr>
        <p:spPr>
          <a:xfrm>
            <a:off x="19653504" y="5408676"/>
            <a:ext cx="3950208" cy="3145536"/>
          </a:xfrm>
          <a:prstGeom prst="roundRect">
            <a:avLst>
              <a:gd name="adj" fmla="val 5814"/>
            </a:avLst>
          </a:prstGeom>
          <a:solidFill>
            <a:srgbClr val="E4572E"/>
          </a:solidFill>
          <a:ln w="25400">
            <a:solidFill>
              <a:srgbClr val="333333"/>
            </a:solidFill>
            <a:prstDash val="solid"/>
          </a:ln>
          <a:effectLst>
            <a:outerShdw blurRad="254000" dist="50800" dir="5400000" algn="bl" rotWithShape="0">
              <a:srgbClr val="8493B0">
                <a:alpha val="30000"/>
              </a:srgbClr>
            </a:outerShdw>
          </a:effectLst>
        </p:spPr>
      </p:sp>
      <p:sp>
        <p:nvSpPr>
          <p:cNvPr id="1028" name="Text 28"/>
          <p:cNvSpPr/>
          <p:nvPr/>
        </p:nvSpPr>
        <p:spPr>
          <a:xfrm>
            <a:off x="19653504" y="6176772"/>
            <a:ext cx="395020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Bildir</a:t>
            </a:r>
            <a:endParaRPr lang="en-US" sz="3100" dirty="0"/>
          </a:p>
        </p:txBody>
      </p:sp>
      <p:sp>
        <p:nvSpPr>
          <p:cNvPr id="1029" name="Text 29"/>
          <p:cNvSpPr/>
          <p:nvPr/>
        </p:nvSpPr>
        <p:spPr>
          <a:xfrm>
            <a:off x="19653504" y="7091172"/>
            <a:ext cx="3950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dirty="0">
                <a:solidFill>
                  <a:srgbClr val="E8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olanı ilet</a:t>
            </a:r>
            <a:endParaRPr lang="en-US" sz="2100" dirty="0"/>
          </a:p>
        </p:txBody>
      </p:sp>
      <p:sp>
        <p:nvSpPr>
          <p:cNvPr id="1030" name="Shape 30"/>
          <p:cNvSpPr/>
          <p:nvPr/>
        </p:nvSpPr>
        <p:spPr>
          <a:xfrm>
            <a:off x="21244560" y="5024628"/>
            <a:ext cx="768096" cy="768096"/>
          </a:xfrm>
          <a:prstGeom prst="ellipse">
            <a:avLst/>
          </a:prstGeom>
          <a:solidFill>
            <a:srgbClr val="FFFFFF"/>
          </a:solidFill>
          <a:ln w="50800">
            <a:solidFill>
              <a:srgbClr val="E4572E"/>
            </a:solidFill>
            <a:prstDash val="solid"/>
          </a:ln>
        </p:spPr>
      </p:sp>
      <p:sp>
        <p:nvSpPr>
          <p:cNvPr id="1031" name="Text 31"/>
          <p:cNvSpPr/>
          <p:nvPr/>
        </p:nvSpPr>
        <p:spPr>
          <a:xfrm>
            <a:off x="21244560" y="5024628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600" dirty="0"/>
          </a:p>
        </p:txBody>
      </p:sp>
      <p:sp>
        <p:nvSpPr>
          <p:cNvPr id="1032" name="Shape 32"/>
          <p:cNvSpPr/>
          <p:nvPr/>
        </p:nvSpPr>
        <p:spPr>
          <a:xfrm>
            <a:off x="780288" y="9560052"/>
            <a:ext cx="10789920" cy="2962656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33" name="Text 33"/>
          <p:cNvSpPr/>
          <p:nvPr/>
        </p:nvSpPr>
        <p:spPr>
          <a:xfrm>
            <a:off x="1328928" y="9925812"/>
            <a:ext cx="9692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Kullanıcı ne yapar?</a:t>
            </a:r>
            <a:endParaRPr lang="en-US" sz="2900" dirty="0"/>
          </a:p>
        </p:txBody>
      </p:sp>
      <p:sp>
        <p:nvSpPr>
          <p:cNvPr id="1034" name="Text 34"/>
          <p:cNvSpPr/>
          <p:nvPr/>
        </p:nvSpPr>
        <p:spPr>
          <a:xfrm>
            <a:off x="1328928" y="10620756"/>
            <a:ext cx="9692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408"/>
              </a:lnSpc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Menüden tarama türünü seçer</a:t>
            </a:r>
            <a:endParaRPr lang="en-US" sz="2400" dirty="0"/>
          </a:p>
          <a:p>
            <a:pPr marL="342900" indent="-342900" algn="l">
              <a:lnSpc>
                <a:spcPts val="3408"/>
              </a:lnSpc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Hedefleri yazar veya dosyadan yükler</a:t>
            </a:r>
            <a:endParaRPr lang="en-US" sz="2400" dirty="0"/>
          </a:p>
          <a:p>
            <a:pPr marL="342900" indent="-342900" algn="l">
              <a:lnSpc>
                <a:spcPts val="3408"/>
              </a:lnSpc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Başlat'a basar — gerisi otomatik</a:t>
            </a:r>
            <a:endParaRPr lang="en-US" sz="2400" dirty="0"/>
          </a:p>
        </p:txBody>
      </p:sp>
      <p:sp>
        <p:nvSpPr>
          <p:cNvPr id="1035" name="Shape 35"/>
          <p:cNvSpPr/>
          <p:nvPr/>
        </p:nvSpPr>
        <p:spPr>
          <a:xfrm>
            <a:off x="12045696" y="9560052"/>
            <a:ext cx="10789920" cy="2962656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36" name="Text 36"/>
          <p:cNvSpPr/>
          <p:nvPr/>
        </p:nvSpPr>
        <p:spPr>
          <a:xfrm>
            <a:off x="12594336" y="9925812"/>
            <a:ext cx="9692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Kullanıcı ne yapmaz?</a:t>
            </a:r>
            <a:endParaRPr lang="en-US" sz="2900" dirty="0"/>
          </a:p>
        </p:txBody>
      </p:sp>
      <p:sp>
        <p:nvSpPr>
          <p:cNvPr id="1037" name="Text 37"/>
          <p:cNvSpPr/>
          <p:nvPr/>
        </p:nvSpPr>
        <p:spPr>
          <a:xfrm>
            <a:off x="12594336" y="10620756"/>
            <a:ext cx="9692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408"/>
              </a:lnSpc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 veya komut satırı kullanmaz</a:t>
            </a:r>
            <a:endParaRPr lang="en-US" sz="2400" dirty="0"/>
          </a:p>
          <a:p>
            <a:pPr marL="342900" indent="-342900" algn="l">
              <a:lnSpc>
                <a:spcPts val="3408"/>
              </a:lnSpc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Araçları tek tek çalıştırmaz</a:t>
            </a:r>
            <a:endParaRPr lang="en-US" sz="2400" dirty="0"/>
          </a:p>
          <a:p>
            <a:pPr marL="342900" indent="-342900" algn="l">
              <a:lnSpc>
                <a:spcPts val="3408"/>
              </a:lnSpc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Çıktı dosyalarını elle ayıklamaz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1985"/>
              </a:lnSpc>
              <a:defRPr sz="47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Tarama motorunun ayrıntılı işleyişi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579229" y="2011680"/>
            <a:ext cx="14618752" cy="4751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98" b="1" kern="0" spc="20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AKIŞ ŞEMASI 2/4</a:t>
            </a:r>
            <a:endParaRPr lang="en-US" sz="2198" dirty="0"/>
          </a:p>
        </p:txBody>
      </p:sp>
      <p:sp>
        <p:nvSpPr>
          <p:cNvPr id="1002" name="Text 2"/>
          <p:cNvSpPr/>
          <p:nvPr/>
        </p:nvSpPr>
        <p:spPr>
          <a:xfrm>
            <a:off x="579229" y="2888805"/>
            <a:ext cx="4751094" cy="438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98" b="1" kern="0" spc="10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GİRDİ</a:t>
            </a:r>
            <a:endParaRPr lang="en-US" sz="1898" dirty="0"/>
          </a:p>
        </p:txBody>
      </p:sp>
      <p:sp>
        <p:nvSpPr>
          <p:cNvPr id="1003" name="Shape 3"/>
          <p:cNvSpPr/>
          <p:nvPr/>
        </p:nvSpPr>
        <p:spPr>
          <a:xfrm>
            <a:off x="579229" y="3363915"/>
            <a:ext cx="3143032" cy="1132953"/>
          </a:xfrm>
          <a:prstGeom prst="roundRect">
            <a:avLst>
              <a:gd name="adj" fmla="val 12903"/>
            </a:avLst>
          </a:prstGeom>
          <a:solidFill>
            <a:srgbClr val="1C7293"/>
          </a:solidFill>
          <a:ln w="25380">
            <a:solidFill>
              <a:srgbClr val="1C7293"/>
            </a:solidFill>
            <a:prstDash val="solid"/>
          </a:ln>
        </p:spPr>
      </p:sp>
      <p:sp>
        <p:nvSpPr>
          <p:cNvPr id="1004" name="Text 4"/>
          <p:cNvSpPr/>
          <p:nvPr/>
        </p:nvSpPr>
        <p:spPr>
          <a:xfrm>
            <a:off x="579229" y="3363915"/>
            <a:ext cx="3143032" cy="589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98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Domain</a:t>
            </a:r>
            <a:endParaRPr lang="en-US" sz="2298" dirty="0"/>
          </a:p>
        </p:txBody>
      </p:sp>
      <p:sp>
        <p:nvSpPr>
          <p:cNvPr id="1005" name="Text 5"/>
          <p:cNvSpPr/>
          <p:nvPr/>
        </p:nvSpPr>
        <p:spPr>
          <a:xfrm>
            <a:off x="579229" y="3953051"/>
            <a:ext cx="3143032" cy="498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99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sbm.org.tr</a:t>
            </a:r>
            <a:endParaRPr lang="en-US" sz="1699" dirty="0"/>
          </a:p>
        </p:txBody>
      </p:sp>
      <p:sp>
        <p:nvSpPr>
          <p:cNvPr id="1006" name="Shape 6"/>
          <p:cNvSpPr/>
          <p:nvPr/>
        </p:nvSpPr>
        <p:spPr>
          <a:xfrm>
            <a:off x="579229" y="4643055"/>
            <a:ext cx="3143032" cy="1132953"/>
          </a:xfrm>
          <a:prstGeom prst="roundRect">
            <a:avLst>
              <a:gd name="adj" fmla="val 12903"/>
            </a:avLst>
          </a:prstGeom>
          <a:solidFill>
            <a:srgbClr val="1C7293"/>
          </a:solidFill>
          <a:ln w="25380">
            <a:solidFill>
              <a:srgbClr val="1C7293"/>
            </a:solidFill>
            <a:prstDash val="solid"/>
          </a:ln>
        </p:spPr>
      </p:sp>
      <p:sp>
        <p:nvSpPr>
          <p:cNvPr id="1007" name="Text 7"/>
          <p:cNvSpPr/>
          <p:nvPr/>
        </p:nvSpPr>
        <p:spPr>
          <a:xfrm>
            <a:off x="579229" y="4643055"/>
            <a:ext cx="3143032" cy="589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98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/ Subnet</a:t>
            </a:r>
            <a:endParaRPr lang="en-US" sz="2298" dirty="0"/>
          </a:p>
        </p:txBody>
      </p:sp>
      <p:sp>
        <p:nvSpPr>
          <p:cNvPr id="1008" name="Text 8"/>
          <p:cNvSpPr/>
          <p:nvPr/>
        </p:nvSpPr>
        <p:spPr>
          <a:xfrm>
            <a:off x="579229" y="5232192"/>
            <a:ext cx="3143032" cy="498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99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194.126.230.0/24</a:t>
            </a:r>
            <a:endParaRPr lang="en-US" sz="1699" dirty="0"/>
          </a:p>
        </p:txBody>
      </p:sp>
      <p:sp>
        <p:nvSpPr>
          <p:cNvPr id="1009" name="Shape 9"/>
          <p:cNvSpPr/>
          <p:nvPr/>
        </p:nvSpPr>
        <p:spPr>
          <a:xfrm>
            <a:off x="579229" y="5922196"/>
            <a:ext cx="3143032" cy="1132953"/>
          </a:xfrm>
          <a:prstGeom prst="roundRect">
            <a:avLst>
              <a:gd name="adj" fmla="val 12903"/>
            </a:avLst>
          </a:prstGeom>
          <a:solidFill>
            <a:srgbClr val="1C7293"/>
          </a:solidFill>
          <a:ln w="25380">
            <a:solidFill>
              <a:srgbClr val="1C7293"/>
            </a:solidFill>
            <a:prstDash val="solid"/>
          </a:ln>
        </p:spPr>
      </p:sp>
      <p:sp>
        <p:nvSpPr>
          <p:cNvPr id="1010" name="Text 10"/>
          <p:cNvSpPr/>
          <p:nvPr/>
        </p:nvSpPr>
        <p:spPr>
          <a:xfrm>
            <a:off x="579229" y="5922196"/>
            <a:ext cx="3143032" cy="589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98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Wordlist</a:t>
            </a:r>
            <a:endParaRPr lang="en-US" sz="2298" dirty="0"/>
          </a:p>
        </p:txBody>
      </p:sp>
      <p:sp>
        <p:nvSpPr>
          <p:cNvPr id="1011" name="Text 11"/>
          <p:cNvSpPr/>
          <p:nvPr/>
        </p:nvSpPr>
        <p:spPr>
          <a:xfrm>
            <a:off x="579229" y="6511333"/>
            <a:ext cx="3143032" cy="498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99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brute-force</a:t>
            </a:r>
            <a:endParaRPr lang="en-US" sz="1699" dirty="0"/>
          </a:p>
        </p:txBody>
      </p:sp>
      <p:sp>
        <p:nvSpPr>
          <p:cNvPr id="1012" name="Shape 12"/>
          <p:cNvSpPr/>
          <p:nvPr/>
        </p:nvSpPr>
        <p:spPr>
          <a:xfrm>
            <a:off x="579229" y="7201337"/>
            <a:ext cx="3143032" cy="1132953"/>
          </a:xfrm>
          <a:prstGeom prst="roundRect">
            <a:avLst>
              <a:gd name="adj" fmla="val 12903"/>
            </a:avLst>
          </a:prstGeom>
          <a:solidFill>
            <a:srgbClr val="1B2B54"/>
          </a:solidFill>
          <a:ln w="25380">
            <a:solidFill>
              <a:srgbClr val="1B2B54"/>
            </a:solidFill>
            <a:prstDash val="solid"/>
          </a:ln>
        </p:spPr>
      </p:sp>
      <p:sp>
        <p:nvSpPr>
          <p:cNvPr id="1013" name="Text 13"/>
          <p:cNvSpPr/>
          <p:nvPr/>
        </p:nvSpPr>
        <p:spPr>
          <a:xfrm>
            <a:off x="579229" y="7201337"/>
            <a:ext cx="3143032" cy="589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98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Data</a:t>
            </a:r>
            <a:endParaRPr lang="en-US" sz="2298" dirty="0"/>
          </a:p>
        </p:txBody>
      </p:sp>
      <p:sp>
        <p:nvSpPr>
          <p:cNvPr id="1014" name="Text 14"/>
          <p:cNvSpPr/>
          <p:nvPr/>
        </p:nvSpPr>
        <p:spPr>
          <a:xfrm>
            <a:off x="579229" y="7790473"/>
            <a:ext cx="3143032" cy="498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99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data.txt</a:t>
            </a:r>
            <a:endParaRPr lang="en-US" sz="1699" dirty="0"/>
          </a:p>
        </p:txBody>
      </p:sp>
      <p:sp>
        <p:nvSpPr>
          <p:cNvPr id="1015" name="Shape 15"/>
          <p:cNvSpPr/>
          <p:nvPr/>
        </p:nvSpPr>
        <p:spPr>
          <a:xfrm>
            <a:off x="3923269" y="5118165"/>
            <a:ext cx="548203" cy="548203"/>
          </a:xfrm>
          <a:prstGeom prst="rightArrow">
            <a:avLst/>
          </a:prstGeom>
          <a:solidFill>
            <a:srgbClr val="00C2A8"/>
          </a:solidFill>
          <a:ln w="25380">
            <a:solidFill>
              <a:srgbClr val="00C2A8"/>
            </a:solidFill>
            <a:prstDash val="solid"/>
          </a:ln>
        </p:spPr>
      </p:sp>
      <p:sp>
        <p:nvSpPr>
          <p:cNvPr id="1016" name="Shape 16"/>
          <p:cNvSpPr/>
          <p:nvPr/>
        </p:nvSpPr>
        <p:spPr>
          <a:xfrm>
            <a:off x="4654206" y="2888805"/>
            <a:ext cx="4568360" cy="5664766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25380">
            <a:solidFill>
              <a:srgbClr val="1C7293"/>
            </a:solidFill>
            <a:prstDash val="solid"/>
          </a:ln>
        </p:spPr>
      </p:sp>
      <p:sp>
        <p:nvSpPr>
          <p:cNvPr id="1017" name="Text 17"/>
          <p:cNvSpPr/>
          <p:nvPr/>
        </p:nvSpPr>
        <p:spPr>
          <a:xfrm>
            <a:off x="4836941" y="3071539"/>
            <a:ext cx="4202891" cy="438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98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KEŞİF</a:t>
            </a:r>
            <a:endParaRPr lang="en-US" sz="1898" dirty="0"/>
          </a:p>
        </p:txBody>
      </p:sp>
      <p:sp>
        <p:nvSpPr>
          <p:cNvPr id="1018" name="Text 18"/>
          <p:cNvSpPr/>
          <p:nvPr/>
        </p:nvSpPr>
        <p:spPr>
          <a:xfrm>
            <a:off x="4910034" y="3656290"/>
            <a:ext cx="4056704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98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Subfinder</a:t>
            </a:r>
            <a:endParaRPr lang="en-US" sz="2098" dirty="0"/>
          </a:p>
        </p:txBody>
      </p:sp>
      <p:sp>
        <p:nvSpPr>
          <p:cNvPr id="1019" name="Shape 19"/>
          <p:cNvSpPr/>
          <p:nvPr/>
        </p:nvSpPr>
        <p:spPr>
          <a:xfrm>
            <a:off x="8528175" y="3857297"/>
            <a:ext cx="219281" cy="219281"/>
          </a:xfrm>
          <a:prstGeom prst="ellipse">
            <a:avLst/>
          </a:prstGeom>
          <a:solidFill>
            <a:srgbClr val="00C2A8"/>
          </a:solidFill>
          <a:ln w="25380">
            <a:solidFill>
              <a:srgbClr val="333333"/>
            </a:solidFill>
            <a:prstDash val="solid"/>
          </a:ln>
        </p:spPr>
      </p:sp>
      <p:sp>
        <p:nvSpPr>
          <p:cNvPr id="1020" name="Text 20"/>
          <p:cNvSpPr/>
          <p:nvPr/>
        </p:nvSpPr>
        <p:spPr>
          <a:xfrm>
            <a:off x="4910034" y="4423774"/>
            <a:ext cx="4056704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98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Findomain</a:t>
            </a:r>
            <a:endParaRPr lang="en-US" sz="2098" dirty="0"/>
          </a:p>
        </p:txBody>
      </p:sp>
      <p:sp>
        <p:nvSpPr>
          <p:cNvPr id="1021" name="Shape 21"/>
          <p:cNvSpPr/>
          <p:nvPr/>
        </p:nvSpPr>
        <p:spPr>
          <a:xfrm>
            <a:off x="8528175" y="4624782"/>
            <a:ext cx="219281" cy="219281"/>
          </a:xfrm>
          <a:prstGeom prst="ellipse">
            <a:avLst/>
          </a:prstGeom>
          <a:solidFill>
            <a:srgbClr val="00C2A8"/>
          </a:solidFill>
          <a:ln w="25380">
            <a:solidFill>
              <a:srgbClr val="333333"/>
            </a:solidFill>
            <a:prstDash val="solid"/>
          </a:ln>
        </p:spPr>
      </p:sp>
      <p:sp>
        <p:nvSpPr>
          <p:cNvPr id="1022" name="Text 22"/>
          <p:cNvSpPr/>
          <p:nvPr/>
        </p:nvSpPr>
        <p:spPr>
          <a:xfrm>
            <a:off x="4910034" y="5191258"/>
            <a:ext cx="4056704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98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Assetfinder</a:t>
            </a:r>
            <a:endParaRPr lang="en-US" sz="2098" dirty="0"/>
          </a:p>
        </p:txBody>
      </p:sp>
      <p:sp>
        <p:nvSpPr>
          <p:cNvPr id="1023" name="Shape 23"/>
          <p:cNvSpPr/>
          <p:nvPr/>
        </p:nvSpPr>
        <p:spPr>
          <a:xfrm>
            <a:off x="8528175" y="5392266"/>
            <a:ext cx="219281" cy="219281"/>
          </a:xfrm>
          <a:prstGeom prst="ellipse">
            <a:avLst/>
          </a:prstGeom>
          <a:solidFill>
            <a:srgbClr val="00C2A8"/>
          </a:solidFill>
          <a:ln w="25380">
            <a:solidFill>
              <a:srgbClr val="333333"/>
            </a:solidFill>
            <a:prstDash val="solid"/>
          </a:ln>
        </p:spPr>
      </p:sp>
      <p:sp>
        <p:nvSpPr>
          <p:cNvPr id="1024" name="Text 24"/>
          <p:cNvSpPr/>
          <p:nvPr/>
        </p:nvSpPr>
        <p:spPr>
          <a:xfrm>
            <a:off x="4910034" y="5958743"/>
            <a:ext cx="4056704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98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Revipgo</a:t>
            </a:r>
            <a:endParaRPr lang="en-US" sz="2098" dirty="0"/>
          </a:p>
        </p:txBody>
      </p:sp>
      <p:sp>
        <p:nvSpPr>
          <p:cNvPr id="1025" name="Shape 25"/>
          <p:cNvSpPr/>
          <p:nvPr/>
        </p:nvSpPr>
        <p:spPr>
          <a:xfrm>
            <a:off x="8528175" y="6159751"/>
            <a:ext cx="219281" cy="219281"/>
          </a:xfrm>
          <a:prstGeom prst="ellipse">
            <a:avLst/>
          </a:prstGeom>
          <a:solidFill>
            <a:srgbClr val="00C2A8"/>
          </a:solidFill>
          <a:ln w="25380">
            <a:solidFill>
              <a:srgbClr val="333333"/>
            </a:solidFill>
            <a:prstDash val="solid"/>
          </a:ln>
        </p:spPr>
      </p:sp>
      <p:sp>
        <p:nvSpPr>
          <p:cNvPr id="1026" name="Text 26"/>
          <p:cNvSpPr/>
          <p:nvPr/>
        </p:nvSpPr>
        <p:spPr>
          <a:xfrm>
            <a:off x="4910034" y="6726227"/>
            <a:ext cx="4056704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98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TLSX</a:t>
            </a:r>
            <a:endParaRPr lang="en-US" sz="2098" dirty="0"/>
          </a:p>
        </p:txBody>
      </p:sp>
      <p:sp>
        <p:nvSpPr>
          <p:cNvPr id="1027" name="Shape 27"/>
          <p:cNvSpPr/>
          <p:nvPr/>
        </p:nvSpPr>
        <p:spPr>
          <a:xfrm>
            <a:off x="8528175" y="6927235"/>
            <a:ext cx="219281" cy="219281"/>
          </a:xfrm>
          <a:prstGeom prst="ellipse">
            <a:avLst/>
          </a:prstGeom>
          <a:solidFill>
            <a:srgbClr val="00C2A8"/>
          </a:solidFill>
          <a:ln w="25380">
            <a:solidFill>
              <a:srgbClr val="333333"/>
            </a:solidFill>
            <a:prstDash val="solid"/>
          </a:ln>
        </p:spPr>
      </p:sp>
      <p:sp>
        <p:nvSpPr>
          <p:cNvPr id="1028" name="Text 28"/>
          <p:cNvSpPr/>
          <p:nvPr/>
        </p:nvSpPr>
        <p:spPr>
          <a:xfrm>
            <a:off x="4910034" y="7493712"/>
            <a:ext cx="4056704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98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DNSX brute</a:t>
            </a:r>
            <a:endParaRPr lang="en-US" sz="2098" dirty="0"/>
          </a:p>
        </p:txBody>
      </p:sp>
      <p:sp>
        <p:nvSpPr>
          <p:cNvPr id="1029" name="Shape 29"/>
          <p:cNvSpPr/>
          <p:nvPr/>
        </p:nvSpPr>
        <p:spPr>
          <a:xfrm>
            <a:off x="8528175" y="7694720"/>
            <a:ext cx="219281" cy="219281"/>
          </a:xfrm>
          <a:prstGeom prst="ellipse">
            <a:avLst/>
          </a:prstGeom>
          <a:solidFill>
            <a:srgbClr val="00C2A8"/>
          </a:solidFill>
          <a:ln w="25380">
            <a:solidFill>
              <a:srgbClr val="333333"/>
            </a:solidFill>
            <a:prstDash val="solid"/>
          </a:ln>
        </p:spPr>
      </p:sp>
      <p:sp>
        <p:nvSpPr>
          <p:cNvPr id="1030" name="Shape 30"/>
          <p:cNvSpPr/>
          <p:nvPr/>
        </p:nvSpPr>
        <p:spPr>
          <a:xfrm>
            <a:off x="9441847" y="5118165"/>
            <a:ext cx="548203" cy="548203"/>
          </a:xfrm>
          <a:prstGeom prst="rightArrow">
            <a:avLst/>
          </a:prstGeom>
          <a:solidFill>
            <a:srgbClr val="00C2A8"/>
          </a:solidFill>
          <a:ln w="25380">
            <a:solidFill>
              <a:srgbClr val="00C2A8"/>
            </a:solidFill>
            <a:prstDash val="solid"/>
          </a:ln>
        </p:spPr>
      </p:sp>
      <p:sp>
        <p:nvSpPr>
          <p:cNvPr id="1031" name="Shape 31"/>
          <p:cNvSpPr/>
          <p:nvPr/>
        </p:nvSpPr>
        <p:spPr>
          <a:xfrm>
            <a:off x="10172785" y="2888805"/>
            <a:ext cx="4568360" cy="5664766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25380">
            <a:solidFill>
              <a:srgbClr val="F2A65A"/>
            </a:solidFill>
            <a:prstDash val="solid"/>
          </a:ln>
        </p:spPr>
      </p:sp>
      <p:sp>
        <p:nvSpPr>
          <p:cNvPr id="1032" name="Text 32"/>
          <p:cNvSpPr/>
          <p:nvPr/>
        </p:nvSpPr>
        <p:spPr>
          <a:xfrm>
            <a:off x="10355519" y="3071539"/>
            <a:ext cx="4202891" cy="438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98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DOĞRULAMA</a:t>
            </a:r>
            <a:endParaRPr lang="en-US" sz="1898" dirty="0"/>
          </a:p>
        </p:txBody>
      </p:sp>
      <p:sp>
        <p:nvSpPr>
          <p:cNvPr id="1033" name="Shape 33"/>
          <p:cNvSpPr/>
          <p:nvPr/>
        </p:nvSpPr>
        <p:spPr>
          <a:xfrm>
            <a:off x="10428613" y="3619743"/>
            <a:ext cx="4056704" cy="986766"/>
          </a:xfrm>
          <a:prstGeom prst="roundRect">
            <a:avLst>
              <a:gd name="adj" fmla="val 9259"/>
            </a:avLst>
          </a:prstGeom>
          <a:solidFill>
            <a:srgbClr val="F3F6FB"/>
          </a:solidFill>
          <a:ln w="25380">
            <a:solidFill>
              <a:srgbClr val="333333"/>
            </a:solidFill>
            <a:prstDash val="solid"/>
          </a:ln>
        </p:spPr>
      </p:sp>
      <p:sp>
        <p:nvSpPr>
          <p:cNvPr id="1034" name="Text 34"/>
          <p:cNvSpPr/>
          <p:nvPr/>
        </p:nvSpPr>
        <p:spPr>
          <a:xfrm>
            <a:off x="10428613" y="3674563"/>
            <a:ext cx="4056704" cy="511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8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DNSX</a:t>
            </a:r>
            <a:endParaRPr lang="en-US" sz="2098" dirty="0"/>
          </a:p>
        </p:txBody>
      </p:sp>
      <p:sp>
        <p:nvSpPr>
          <p:cNvPr id="1035" name="Text 35"/>
          <p:cNvSpPr/>
          <p:nvPr/>
        </p:nvSpPr>
        <p:spPr>
          <a:xfrm>
            <a:off x="10428613" y="4149672"/>
            <a:ext cx="4056704" cy="402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99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çözümleme</a:t>
            </a:r>
            <a:endParaRPr lang="en-US" sz="1599" dirty="0"/>
          </a:p>
        </p:txBody>
      </p:sp>
      <p:sp>
        <p:nvSpPr>
          <p:cNvPr id="1036" name="Shape 36"/>
          <p:cNvSpPr/>
          <p:nvPr/>
        </p:nvSpPr>
        <p:spPr>
          <a:xfrm>
            <a:off x="12219410" y="4624782"/>
            <a:ext cx="475109" cy="201008"/>
          </a:xfrm>
          <a:prstGeom prst="downArrow">
            <a:avLst/>
          </a:prstGeom>
          <a:solidFill>
            <a:srgbClr val="6B7FA8"/>
          </a:solidFill>
          <a:ln w="25380">
            <a:solidFill>
              <a:srgbClr val="6B7FA8"/>
            </a:solidFill>
            <a:prstDash val="solid"/>
          </a:ln>
        </p:spPr>
      </p:sp>
      <p:sp>
        <p:nvSpPr>
          <p:cNvPr id="1037" name="Shape 37"/>
          <p:cNvSpPr/>
          <p:nvPr/>
        </p:nvSpPr>
        <p:spPr>
          <a:xfrm>
            <a:off x="10428613" y="4825790"/>
            <a:ext cx="4056704" cy="986766"/>
          </a:xfrm>
          <a:prstGeom prst="roundRect">
            <a:avLst>
              <a:gd name="adj" fmla="val 9259"/>
            </a:avLst>
          </a:prstGeom>
          <a:solidFill>
            <a:srgbClr val="F2A65A"/>
          </a:solidFill>
          <a:ln w="25380">
            <a:solidFill>
              <a:srgbClr val="333333"/>
            </a:solidFill>
            <a:prstDash val="solid"/>
          </a:ln>
        </p:spPr>
      </p:sp>
      <p:sp>
        <p:nvSpPr>
          <p:cNvPr id="1038" name="Text 38"/>
          <p:cNvSpPr/>
          <p:nvPr/>
        </p:nvSpPr>
        <p:spPr>
          <a:xfrm>
            <a:off x="10428613" y="4880610"/>
            <a:ext cx="4056704" cy="511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8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KAPSAM</a:t>
            </a:r>
            <a:endParaRPr lang="en-US" sz="2098" dirty="0"/>
          </a:p>
        </p:txBody>
      </p:sp>
      <p:sp>
        <p:nvSpPr>
          <p:cNvPr id="1039" name="Text 39"/>
          <p:cNvSpPr/>
          <p:nvPr/>
        </p:nvSpPr>
        <p:spPr>
          <a:xfrm>
            <a:off x="10428613" y="5355719"/>
            <a:ext cx="4056704" cy="402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99" dirty="0">
                <a:solidFill>
                  <a:srgbClr val="3A2A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filtresi</a:t>
            </a:r>
            <a:endParaRPr lang="en-US" sz="1599" dirty="0"/>
          </a:p>
        </p:txBody>
      </p:sp>
      <p:sp>
        <p:nvSpPr>
          <p:cNvPr id="1040" name="Shape 40"/>
          <p:cNvSpPr/>
          <p:nvPr/>
        </p:nvSpPr>
        <p:spPr>
          <a:xfrm>
            <a:off x="12219410" y="5830829"/>
            <a:ext cx="475109" cy="201008"/>
          </a:xfrm>
          <a:prstGeom prst="downArrow">
            <a:avLst/>
          </a:prstGeom>
          <a:solidFill>
            <a:srgbClr val="6B7FA8"/>
          </a:solidFill>
          <a:ln w="25380">
            <a:solidFill>
              <a:srgbClr val="6B7FA8"/>
            </a:solidFill>
            <a:prstDash val="solid"/>
          </a:ln>
        </p:spPr>
      </p:sp>
      <p:sp>
        <p:nvSpPr>
          <p:cNvPr id="1041" name="Shape 41"/>
          <p:cNvSpPr/>
          <p:nvPr/>
        </p:nvSpPr>
        <p:spPr>
          <a:xfrm>
            <a:off x="10428613" y="6031837"/>
            <a:ext cx="4056704" cy="986766"/>
          </a:xfrm>
          <a:prstGeom prst="roundRect">
            <a:avLst>
              <a:gd name="adj" fmla="val 9259"/>
            </a:avLst>
          </a:prstGeom>
          <a:solidFill>
            <a:srgbClr val="F3F6FB"/>
          </a:solidFill>
          <a:ln w="25380">
            <a:solidFill>
              <a:srgbClr val="333333"/>
            </a:solidFill>
            <a:prstDash val="solid"/>
          </a:ln>
        </p:spPr>
      </p:sp>
      <p:sp>
        <p:nvSpPr>
          <p:cNvPr id="1042" name="Text 42"/>
          <p:cNvSpPr/>
          <p:nvPr/>
        </p:nvSpPr>
        <p:spPr>
          <a:xfrm>
            <a:off x="10428613" y="6086657"/>
            <a:ext cx="4056704" cy="511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8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Naabu</a:t>
            </a:r>
            <a:endParaRPr lang="en-US" sz="2098" dirty="0"/>
          </a:p>
        </p:txBody>
      </p:sp>
      <p:sp>
        <p:nvSpPr>
          <p:cNvPr id="1043" name="Text 43"/>
          <p:cNvSpPr/>
          <p:nvPr/>
        </p:nvSpPr>
        <p:spPr>
          <a:xfrm>
            <a:off x="10428613" y="6561766"/>
            <a:ext cx="4056704" cy="402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99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 taraması</a:t>
            </a:r>
            <a:endParaRPr lang="en-US" sz="1599" dirty="0"/>
          </a:p>
        </p:txBody>
      </p:sp>
      <p:sp>
        <p:nvSpPr>
          <p:cNvPr id="1044" name="Shape 44"/>
          <p:cNvSpPr/>
          <p:nvPr/>
        </p:nvSpPr>
        <p:spPr>
          <a:xfrm>
            <a:off x="12219410" y="7036876"/>
            <a:ext cx="475109" cy="201008"/>
          </a:xfrm>
          <a:prstGeom prst="downArrow">
            <a:avLst/>
          </a:prstGeom>
          <a:solidFill>
            <a:srgbClr val="6B7FA8"/>
          </a:solidFill>
          <a:ln w="25380">
            <a:solidFill>
              <a:srgbClr val="6B7FA8"/>
            </a:solidFill>
            <a:prstDash val="solid"/>
          </a:ln>
        </p:spPr>
      </p:sp>
      <p:sp>
        <p:nvSpPr>
          <p:cNvPr id="1045" name="Shape 45"/>
          <p:cNvSpPr/>
          <p:nvPr/>
        </p:nvSpPr>
        <p:spPr>
          <a:xfrm>
            <a:off x="10428613" y="7237884"/>
            <a:ext cx="4056704" cy="986766"/>
          </a:xfrm>
          <a:prstGeom prst="roundRect">
            <a:avLst>
              <a:gd name="adj" fmla="val 9259"/>
            </a:avLst>
          </a:prstGeom>
          <a:solidFill>
            <a:srgbClr val="F3F6FB"/>
          </a:solidFill>
          <a:ln w="25380">
            <a:solidFill>
              <a:srgbClr val="333333"/>
            </a:solidFill>
            <a:prstDash val="solid"/>
          </a:ln>
        </p:spPr>
      </p:sp>
      <p:sp>
        <p:nvSpPr>
          <p:cNvPr id="1046" name="Text 46"/>
          <p:cNvSpPr/>
          <p:nvPr/>
        </p:nvSpPr>
        <p:spPr>
          <a:xfrm>
            <a:off x="10428613" y="7292704"/>
            <a:ext cx="4056704" cy="511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8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HTTPX</a:t>
            </a:r>
            <a:endParaRPr lang="en-US" sz="2098" dirty="0"/>
          </a:p>
        </p:txBody>
      </p:sp>
      <p:sp>
        <p:nvSpPr>
          <p:cNvPr id="1047" name="Text 47"/>
          <p:cNvSpPr/>
          <p:nvPr/>
        </p:nvSpPr>
        <p:spPr>
          <a:xfrm>
            <a:off x="10428613" y="7767813"/>
            <a:ext cx="4056704" cy="402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99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canlı servis</a:t>
            </a:r>
            <a:endParaRPr lang="en-US" sz="1599" dirty="0"/>
          </a:p>
        </p:txBody>
      </p:sp>
      <p:sp>
        <p:nvSpPr>
          <p:cNvPr id="1048" name="Shape 48"/>
          <p:cNvSpPr/>
          <p:nvPr/>
        </p:nvSpPr>
        <p:spPr>
          <a:xfrm>
            <a:off x="14960426" y="5118165"/>
            <a:ext cx="548203" cy="548203"/>
          </a:xfrm>
          <a:prstGeom prst="rightArrow">
            <a:avLst/>
          </a:prstGeom>
          <a:solidFill>
            <a:srgbClr val="00C2A8"/>
          </a:solidFill>
          <a:ln w="25380">
            <a:solidFill>
              <a:srgbClr val="00C2A8"/>
            </a:solidFill>
            <a:prstDash val="solid"/>
          </a:ln>
        </p:spPr>
      </p:sp>
      <p:sp>
        <p:nvSpPr>
          <p:cNvPr id="1049" name="Shape 49"/>
          <p:cNvSpPr/>
          <p:nvPr/>
        </p:nvSpPr>
        <p:spPr>
          <a:xfrm>
            <a:off x="15691364" y="2888805"/>
            <a:ext cx="4385625" cy="5664766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25380">
            <a:solidFill>
              <a:srgbClr val="00C2A8"/>
            </a:solidFill>
            <a:prstDash val="solid"/>
          </a:ln>
        </p:spPr>
      </p:sp>
      <p:sp>
        <p:nvSpPr>
          <p:cNvPr id="1050" name="Text 50"/>
          <p:cNvSpPr/>
          <p:nvPr/>
        </p:nvSpPr>
        <p:spPr>
          <a:xfrm>
            <a:off x="15874098" y="3071539"/>
            <a:ext cx="4020157" cy="438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98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④ SINIFLANDIRMA</a:t>
            </a:r>
            <a:endParaRPr lang="en-US" sz="1898" dirty="0"/>
          </a:p>
        </p:txBody>
      </p:sp>
      <p:sp>
        <p:nvSpPr>
          <p:cNvPr id="1051" name="Shape 51"/>
          <p:cNvSpPr/>
          <p:nvPr/>
        </p:nvSpPr>
        <p:spPr>
          <a:xfrm>
            <a:off x="15910645" y="3619743"/>
            <a:ext cx="3947063" cy="986766"/>
          </a:xfrm>
          <a:prstGeom prst="roundRect">
            <a:avLst>
              <a:gd name="adj" fmla="val 9259"/>
            </a:avLst>
          </a:prstGeom>
          <a:solidFill>
            <a:srgbClr val="F3F6FB"/>
          </a:solidFill>
          <a:ln w="25380">
            <a:solidFill>
              <a:srgbClr val="333333"/>
            </a:solidFill>
            <a:prstDash val="solid"/>
          </a:ln>
        </p:spPr>
      </p:sp>
      <p:sp>
        <p:nvSpPr>
          <p:cNvPr id="1052" name="Text 52"/>
          <p:cNvSpPr/>
          <p:nvPr/>
        </p:nvSpPr>
        <p:spPr>
          <a:xfrm>
            <a:off x="15910645" y="3674563"/>
            <a:ext cx="3947063" cy="511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98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 Page</a:t>
            </a:r>
            <a:endParaRPr lang="en-US" sz="1998" dirty="0"/>
          </a:p>
        </p:txBody>
      </p:sp>
      <p:sp>
        <p:nvSpPr>
          <p:cNvPr id="1053" name="Text 53"/>
          <p:cNvSpPr/>
          <p:nvPr/>
        </p:nvSpPr>
        <p:spPr>
          <a:xfrm>
            <a:off x="15910645" y="4149672"/>
            <a:ext cx="3947063" cy="402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99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browser-check</a:t>
            </a:r>
            <a:endParaRPr lang="en-US" sz="1599" dirty="0"/>
          </a:p>
        </p:txBody>
      </p:sp>
      <p:sp>
        <p:nvSpPr>
          <p:cNvPr id="1054" name="Shape 54"/>
          <p:cNvSpPr/>
          <p:nvPr/>
        </p:nvSpPr>
        <p:spPr>
          <a:xfrm>
            <a:off x="15910645" y="4825790"/>
            <a:ext cx="3947063" cy="986766"/>
          </a:xfrm>
          <a:prstGeom prst="roundRect">
            <a:avLst>
              <a:gd name="adj" fmla="val 9259"/>
            </a:avLst>
          </a:prstGeom>
          <a:solidFill>
            <a:srgbClr val="F3F6FB"/>
          </a:solidFill>
          <a:ln w="25380">
            <a:solidFill>
              <a:srgbClr val="333333"/>
            </a:solidFill>
            <a:prstDash val="solid"/>
          </a:ln>
        </p:spPr>
      </p:sp>
      <p:sp>
        <p:nvSpPr>
          <p:cNvPr id="1055" name="Text 55"/>
          <p:cNvSpPr/>
          <p:nvPr/>
        </p:nvSpPr>
        <p:spPr>
          <a:xfrm>
            <a:off x="15910645" y="4880610"/>
            <a:ext cx="3947063" cy="511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98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Path</a:t>
            </a:r>
            <a:endParaRPr lang="en-US" sz="1998" dirty="0"/>
          </a:p>
        </p:txBody>
      </p:sp>
      <p:sp>
        <p:nvSpPr>
          <p:cNvPr id="1056" name="Text 56"/>
          <p:cNvSpPr/>
          <p:nvPr/>
        </p:nvSpPr>
        <p:spPr>
          <a:xfrm>
            <a:off x="15910645" y="5355719"/>
            <a:ext cx="3947063" cy="402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99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ffuf</a:t>
            </a:r>
            <a:endParaRPr lang="en-US" sz="1599" dirty="0"/>
          </a:p>
        </p:txBody>
      </p:sp>
      <p:sp>
        <p:nvSpPr>
          <p:cNvPr id="1057" name="Shape 57"/>
          <p:cNvSpPr/>
          <p:nvPr/>
        </p:nvSpPr>
        <p:spPr>
          <a:xfrm>
            <a:off x="15910645" y="6031837"/>
            <a:ext cx="3947063" cy="986766"/>
          </a:xfrm>
          <a:prstGeom prst="roundRect">
            <a:avLst>
              <a:gd name="adj" fmla="val 9259"/>
            </a:avLst>
          </a:prstGeom>
          <a:solidFill>
            <a:srgbClr val="F3F6FB"/>
          </a:solidFill>
          <a:ln w="25380">
            <a:solidFill>
              <a:srgbClr val="333333"/>
            </a:solidFill>
            <a:prstDash val="solid"/>
          </a:ln>
        </p:spPr>
      </p:sp>
      <p:sp>
        <p:nvSpPr>
          <p:cNvPr id="1058" name="Text 58"/>
          <p:cNvSpPr/>
          <p:nvPr/>
        </p:nvSpPr>
        <p:spPr>
          <a:xfrm>
            <a:off x="15910645" y="6086657"/>
            <a:ext cx="3947063" cy="511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98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Page</a:t>
            </a:r>
            <a:endParaRPr lang="en-US" sz="1998" dirty="0"/>
          </a:p>
        </p:txBody>
      </p:sp>
      <p:sp>
        <p:nvSpPr>
          <p:cNvPr id="1059" name="Text 59"/>
          <p:cNvSpPr/>
          <p:nvPr/>
        </p:nvSpPr>
        <p:spPr>
          <a:xfrm>
            <a:off x="15910645" y="6561766"/>
            <a:ext cx="3947063" cy="402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99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dev/uat/stage</a:t>
            </a:r>
            <a:endParaRPr lang="en-US" sz="1599" dirty="0"/>
          </a:p>
        </p:txBody>
      </p:sp>
      <p:sp>
        <p:nvSpPr>
          <p:cNvPr id="1060" name="Shape 60"/>
          <p:cNvSpPr/>
          <p:nvPr/>
        </p:nvSpPr>
        <p:spPr>
          <a:xfrm>
            <a:off x="15910645" y="7237884"/>
            <a:ext cx="3947063" cy="986766"/>
          </a:xfrm>
          <a:prstGeom prst="roundRect">
            <a:avLst>
              <a:gd name="adj" fmla="val 9259"/>
            </a:avLst>
          </a:prstGeom>
          <a:solidFill>
            <a:srgbClr val="F3F6FB"/>
          </a:solidFill>
          <a:ln w="25380">
            <a:solidFill>
              <a:srgbClr val="333333"/>
            </a:solidFill>
            <a:prstDash val="solid"/>
          </a:ln>
        </p:spPr>
      </p:sp>
      <p:sp>
        <p:nvSpPr>
          <p:cNvPr id="1061" name="Text 61"/>
          <p:cNvSpPr/>
          <p:nvPr/>
        </p:nvSpPr>
        <p:spPr>
          <a:xfrm>
            <a:off x="15910645" y="7292704"/>
            <a:ext cx="3947063" cy="511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98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 Görüntüsü</a:t>
            </a:r>
            <a:endParaRPr lang="en-US" sz="1998" dirty="0"/>
          </a:p>
        </p:txBody>
      </p:sp>
      <p:sp>
        <p:nvSpPr>
          <p:cNvPr id="1062" name="Text 62"/>
          <p:cNvSpPr/>
          <p:nvPr/>
        </p:nvSpPr>
        <p:spPr>
          <a:xfrm>
            <a:off x="15910645" y="7767813"/>
            <a:ext cx="3947063" cy="402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99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Playwright</a:t>
            </a:r>
            <a:endParaRPr lang="en-US" sz="1599" dirty="0"/>
          </a:p>
        </p:txBody>
      </p:sp>
      <p:sp>
        <p:nvSpPr>
          <p:cNvPr id="1063" name="Shape 63"/>
          <p:cNvSpPr/>
          <p:nvPr/>
        </p:nvSpPr>
        <p:spPr>
          <a:xfrm>
            <a:off x="20296270" y="5118165"/>
            <a:ext cx="548203" cy="548203"/>
          </a:xfrm>
          <a:prstGeom prst="rightArrow">
            <a:avLst/>
          </a:prstGeom>
          <a:solidFill>
            <a:srgbClr val="00C2A8"/>
          </a:solidFill>
          <a:ln w="25380">
            <a:solidFill>
              <a:srgbClr val="00C2A8"/>
            </a:solidFill>
            <a:prstDash val="solid"/>
          </a:ln>
        </p:spPr>
      </p:sp>
      <p:sp>
        <p:nvSpPr>
          <p:cNvPr id="1064" name="Text 64"/>
          <p:cNvSpPr/>
          <p:nvPr/>
        </p:nvSpPr>
        <p:spPr>
          <a:xfrm>
            <a:off x="21063755" y="2888805"/>
            <a:ext cx="2741016" cy="438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98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⑤ ÇIKTI</a:t>
            </a:r>
            <a:endParaRPr lang="en-US" sz="1898" dirty="0"/>
          </a:p>
        </p:txBody>
      </p:sp>
      <p:sp>
        <p:nvSpPr>
          <p:cNvPr id="1065" name="Shape 65"/>
          <p:cNvSpPr/>
          <p:nvPr/>
        </p:nvSpPr>
        <p:spPr>
          <a:xfrm>
            <a:off x="21027208" y="3363915"/>
            <a:ext cx="2594828" cy="1096406"/>
          </a:xfrm>
          <a:prstGeom prst="roundRect">
            <a:avLst>
              <a:gd name="adj" fmla="val 13333"/>
            </a:avLst>
          </a:prstGeom>
          <a:solidFill>
            <a:srgbClr val="1C7293"/>
          </a:solidFill>
          <a:ln w="25380">
            <a:solidFill>
              <a:srgbClr val="1C7293"/>
            </a:solidFill>
            <a:prstDash val="solid"/>
          </a:ln>
        </p:spPr>
      </p:sp>
      <p:sp>
        <p:nvSpPr>
          <p:cNvPr id="1066" name="Text 66"/>
          <p:cNvSpPr/>
          <p:nvPr/>
        </p:nvSpPr>
        <p:spPr>
          <a:xfrm>
            <a:off x="21027208" y="3363915"/>
            <a:ext cx="2594828" cy="57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98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</a:t>
            </a:r>
            <a:endParaRPr lang="en-US" sz="2298" dirty="0"/>
          </a:p>
        </p:txBody>
      </p:sp>
      <p:sp>
        <p:nvSpPr>
          <p:cNvPr id="1067" name="Text 67"/>
          <p:cNvSpPr/>
          <p:nvPr/>
        </p:nvSpPr>
        <p:spPr>
          <a:xfrm>
            <a:off x="21027208" y="3934046"/>
            <a:ext cx="2594828" cy="4824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99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 sayfası</a:t>
            </a:r>
            <a:endParaRPr lang="en-US" sz="1699" dirty="0"/>
          </a:p>
        </p:txBody>
      </p:sp>
      <p:sp>
        <p:nvSpPr>
          <p:cNvPr id="1068" name="Shape 68"/>
          <p:cNvSpPr/>
          <p:nvPr/>
        </p:nvSpPr>
        <p:spPr>
          <a:xfrm>
            <a:off x="21027208" y="4606508"/>
            <a:ext cx="2594828" cy="1096406"/>
          </a:xfrm>
          <a:prstGeom prst="roundRect">
            <a:avLst>
              <a:gd name="adj" fmla="val 13333"/>
            </a:avLst>
          </a:prstGeom>
          <a:solidFill>
            <a:srgbClr val="1C7293"/>
          </a:solidFill>
          <a:ln w="25380">
            <a:solidFill>
              <a:srgbClr val="1C7293"/>
            </a:solidFill>
            <a:prstDash val="solid"/>
          </a:ln>
        </p:spPr>
      </p:sp>
      <p:sp>
        <p:nvSpPr>
          <p:cNvPr id="1069" name="Text 69"/>
          <p:cNvSpPr/>
          <p:nvPr/>
        </p:nvSpPr>
        <p:spPr>
          <a:xfrm>
            <a:off x="21027208" y="4606508"/>
            <a:ext cx="2594828" cy="57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98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HTML</a:t>
            </a:r>
            <a:endParaRPr lang="en-US" sz="2298" dirty="0"/>
          </a:p>
        </p:txBody>
      </p:sp>
      <p:sp>
        <p:nvSpPr>
          <p:cNvPr id="1070" name="Text 70"/>
          <p:cNvSpPr/>
          <p:nvPr/>
        </p:nvSpPr>
        <p:spPr>
          <a:xfrm>
            <a:off x="21027208" y="5176640"/>
            <a:ext cx="2594828" cy="4824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99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rapor</a:t>
            </a:r>
            <a:endParaRPr lang="en-US" sz="1699" dirty="0"/>
          </a:p>
        </p:txBody>
      </p:sp>
      <p:sp>
        <p:nvSpPr>
          <p:cNvPr id="1071" name="Shape 71"/>
          <p:cNvSpPr/>
          <p:nvPr/>
        </p:nvSpPr>
        <p:spPr>
          <a:xfrm>
            <a:off x="21027208" y="5849102"/>
            <a:ext cx="2594828" cy="1096406"/>
          </a:xfrm>
          <a:prstGeom prst="roundRect">
            <a:avLst>
              <a:gd name="adj" fmla="val 13333"/>
            </a:avLst>
          </a:prstGeom>
          <a:solidFill>
            <a:srgbClr val="E4572E"/>
          </a:solidFill>
          <a:ln w="25380">
            <a:solidFill>
              <a:srgbClr val="E4572E"/>
            </a:solidFill>
            <a:prstDash val="solid"/>
          </a:ln>
        </p:spPr>
      </p:sp>
      <p:sp>
        <p:nvSpPr>
          <p:cNvPr id="1072" name="Text 72"/>
          <p:cNvSpPr/>
          <p:nvPr/>
        </p:nvSpPr>
        <p:spPr>
          <a:xfrm>
            <a:off x="21027208" y="5849102"/>
            <a:ext cx="2594828" cy="57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98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E-posta</a:t>
            </a:r>
            <a:endParaRPr lang="en-US" sz="2298" dirty="0"/>
          </a:p>
        </p:txBody>
      </p:sp>
      <p:sp>
        <p:nvSpPr>
          <p:cNvPr id="1073" name="Text 73"/>
          <p:cNvSpPr/>
          <p:nvPr/>
        </p:nvSpPr>
        <p:spPr>
          <a:xfrm>
            <a:off x="21027208" y="6419234"/>
            <a:ext cx="2594828" cy="4824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99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bildirim</a:t>
            </a:r>
            <a:endParaRPr lang="en-US" sz="1699" dirty="0"/>
          </a:p>
        </p:txBody>
      </p:sp>
      <p:sp>
        <p:nvSpPr>
          <p:cNvPr id="1074" name="Shape 74"/>
          <p:cNvSpPr/>
          <p:nvPr/>
        </p:nvSpPr>
        <p:spPr>
          <a:xfrm>
            <a:off x="21027208" y="7091696"/>
            <a:ext cx="2594828" cy="1096406"/>
          </a:xfrm>
          <a:prstGeom prst="roundRect">
            <a:avLst>
              <a:gd name="adj" fmla="val 13333"/>
            </a:avLst>
          </a:prstGeom>
          <a:solidFill>
            <a:srgbClr val="00C2A8"/>
          </a:solidFill>
          <a:ln w="25380">
            <a:solidFill>
              <a:srgbClr val="00C2A8"/>
            </a:solidFill>
            <a:prstDash val="solid"/>
          </a:ln>
        </p:spPr>
      </p:sp>
      <p:sp>
        <p:nvSpPr>
          <p:cNvPr id="1075" name="Text 75"/>
          <p:cNvSpPr/>
          <p:nvPr/>
        </p:nvSpPr>
        <p:spPr>
          <a:xfrm>
            <a:off x="21027208" y="7091696"/>
            <a:ext cx="2594828" cy="57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98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Data</a:t>
            </a:r>
            <a:endParaRPr lang="en-US" sz="2298" dirty="0"/>
          </a:p>
        </p:txBody>
      </p:sp>
      <p:sp>
        <p:nvSpPr>
          <p:cNvPr id="1076" name="Text 76"/>
          <p:cNvSpPr/>
          <p:nvPr/>
        </p:nvSpPr>
        <p:spPr>
          <a:xfrm>
            <a:off x="21027208" y="7661828"/>
            <a:ext cx="2594828" cy="4824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99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güncelleme</a:t>
            </a:r>
            <a:endParaRPr lang="en-US" sz="1699" dirty="0"/>
          </a:p>
        </p:txBody>
      </p:sp>
      <p:sp>
        <p:nvSpPr>
          <p:cNvPr id="1077" name="Shape 77"/>
          <p:cNvSpPr/>
          <p:nvPr/>
        </p:nvSpPr>
        <p:spPr>
          <a:xfrm>
            <a:off x="579229" y="9138321"/>
            <a:ext cx="23024534" cy="1681156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380">
            <a:solidFill>
              <a:srgbClr val="00C2A8"/>
            </a:solidFill>
            <a:prstDash val="solid"/>
          </a:ln>
        </p:spPr>
      </p:sp>
      <p:sp>
        <p:nvSpPr>
          <p:cNvPr id="1078" name="Text 78"/>
          <p:cNvSpPr/>
          <p:nvPr/>
        </p:nvSpPr>
        <p:spPr>
          <a:xfrm>
            <a:off x="999518" y="9357603"/>
            <a:ext cx="6212969" cy="5482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98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↺  GERİ BESLEME DÖNGÜSÜ</a:t>
            </a:r>
            <a:endParaRPr lang="en-US" sz="2398" dirty="0"/>
          </a:p>
        </p:txBody>
      </p:sp>
      <p:sp>
        <p:nvSpPr>
          <p:cNvPr id="1079" name="Text 79"/>
          <p:cNvSpPr/>
          <p:nvPr/>
        </p:nvSpPr>
        <p:spPr>
          <a:xfrm>
            <a:off x="999518" y="9905806"/>
            <a:ext cx="22110862" cy="7674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98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tarama sonucu proje havuzuna eklenir. Bir sonraki tarama bu havuzla karşılaştırılır — böylece yalnızca gerçekten yeni olan varlık raporlanır ve e-posta gönderilir.</a:t>
            </a:r>
            <a:endParaRPr lang="en-US" sz="2298" dirty="0"/>
          </a:p>
        </p:txBody>
      </p:sp>
      <p:sp>
        <p:nvSpPr>
          <p:cNvPr id="1080" name="Shape 80"/>
          <p:cNvSpPr/>
          <p:nvPr/>
        </p:nvSpPr>
        <p:spPr>
          <a:xfrm>
            <a:off x="579229" y="11148400"/>
            <a:ext cx="23024534" cy="1425328"/>
          </a:xfrm>
          <a:prstGeom prst="roundRect">
            <a:avLst>
              <a:gd name="adj" fmla="val 10256"/>
            </a:avLst>
          </a:prstGeom>
          <a:solidFill>
            <a:srgbClr val="FFF4EC"/>
          </a:solidFill>
          <a:ln w="25380">
            <a:solidFill>
              <a:srgbClr val="F2A65A"/>
            </a:solidFill>
            <a:prstDash val="solid"/>
          </a:ln>
        </p:spPr>
      </p:sp>
      <p:sp>
        <p:nvSpPr>
          <p:cNvPr id="1081" name="Text 81"/>
          <p:cNvSpPr/>
          <p:nvPr/>
        </p:nvSpPr>
        <p:spPr>
          <a:xfrm>
            <a:off x="999518" y="11331134"/>
            <a:ext cx="6578438" cy="4751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98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SCOPE KONTROLÜ</a:t>
            </a:r>
            <a:endParaRPr lang="en-US" sz="2198" dirty="0"/>
          </a:p>
        </p:txBody>
      </p:sp>
      <p:sp>
        <p:nvSpPr>
          <p:cNvPr id="1082" name="Text 82"/>
          <p:cNvSpPr/>
          <p:nvPr/>
        </p:nvSpPr>
        <p:spPr>
          <a:xfrm>
            <a:off x="999518" y="11806244"/>
            <a:ext cx="22110862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98" dirty="0">
                <a:solidFill>
                  <a:srgbClr val="6B3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adımda uygulanır: kapsam dışı varlık listeden çıkarılır ve sonraki hiçbir adıma girmez. Gereksiz tarama yapılmaz.</a:t>
            </a:r>
            <a:endParaRPr lang="en-US" sz="2198" dirty="0"/>
          </a:p>
        </p:txBody>
      </p:sp>
      <p:sp>
        <p:nvSpPr>
          <p:cNvPr id="1083" name="Text 83"/>
          <p:cNvSpPr/>
          <p:nvPr/>
        </p:nvSpPr>
        <p:spPr>
          <a:xfrm>
            <a:off x="579229" y="12939197"/>
            <a:ext cx="22476331" cy="5482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98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araçlar ayrı süreçlerde, paralel ve birbirinden bağımsız çalışır.</a:t>
            </a:r>
            <a:endParaRPr lang="en-US" sz="2098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Beş tarama modu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164336" y="2308860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MENÜSÜ</a:t>
            </a:r>
            <a:endParaRPr lang="en-US" sz="2200" dirty="0"/>
          </a:p>
        </p:txBody>
      </p:sp>
      <p:sp>
        <p:nvSpPr>
          <p:cNvPr id="1002" name="Text 2"/>
          <p:cNvSpPr/>
          <p:nvPr/>
        </p:nvSpPr>
        <p:spPr>
          <a:xfrm>
            <a:off x="1164336" y="3186684"/>
            <a:ext cx="2194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tür, ihtiyaca göre farklı derinlikte çalışır. Kullanıcı menüden seçer.</a:t>
            </a:r>
            <a:endParaRPr lang="en-US" sz="2700" dirty="0"/>
          </a:p>
        </p:txBody>
      </p:sp>
      <p:sp>
        <p:nvSpPr>
          <p:cNvPr id="1003" name="Shape 3"/>
          <p:cNvSpPr/>
          <p:nvPr/>
        </p:nvSpPr>
        <p:spPr>
          <a:xfrm>
            <a:off x="1164336" y="4009644"/>
            <a:ext cx="22055328" cy="16459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4" name="Shape 4"/>
          <p:cNvSpPr/>
          <p:nvPr/>
        </p:nvSpPr>
        <p:spPr>
          <a:xfrm>
            <a:off x="1164336" y="4009644"/>
            <a:ext cx="256032" cy="1645920"/>
          </a:xfrm>
          <a:prstGeom prst="roundRect">
            <a:avLst>
              <a:gd name="adj" fmla="val 14286"/>
            </a:avLst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5" name="Text 5"/>
          <p:cNvSpPr/>
          <p:nvPr/>
        </p:nvSpPr>
        <p:spPr>
          <a:xfrm>
            <a:off x="1859280" y="4247388"/>
            <a:ext cx="53035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Subdomain Finder</a:t>
            </a:r>
            <a:endParaRPr lang="en-US" sz="2900" dirty="0"/>
          </a:p>
        </p:txBody>
      </p:sp>
      <p:sp>
        <p:nvSpPr>
          <p:cNvPr id="1006" name="Text 6"/>
          <p:cNvSpPr/>
          <p:nvPr/>
        </p:nvSpPr>
        <p:spPr>
          <a:xfrm>
            <a:off x="1859280" y="4869180"/>
            <a:ext cx="5303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varlık keşfi</a:t>
            </a:r>
            <a:endParaRPr lang="en-US" sz="2100" dirty="0"/>
          </a:p>
        </p:txBody>
      </p:sp>
      <p:sp>
        <p:nvSpPr>
          <p:cNvPr id="1007" name="Text 7"/>
          <p:cNvSpPr/>
          <p:nvPr/>
        </p:nvSpPr>
        <p:spPr>
          <a:xfrm>
            <a:off x="7437120" y="4411980"/>
            <a:ext cx="1536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Subdomain'leri bulur ve canlı olanları doğrular. Diğer adımları çalıştırmaz — en hızlı türdür.</a:t>
            </a:r>
            <a:endParaRPr lang="en-US" sz="2400" dirty="0"/>
          </a:p>
        </p:txBody>
      </p:sp>
      <p:sp>
        <p:nvSpPr>
          <p:cNvPr id="1008" name="Shape 8"/>
          <p:cNvSpPr/>
          <p:nvPr/>
        </p:nvSpPr>
        <p:spPr>
          <a:xfrm>
            <a:off x="1164336" y="5893308"/>
            <a:ext cx="22055328" cy="16459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9" name="Shape 9"/>
          <p:cNvSpPr/>
          <p:nvPr/>
        </p:nvSpPr>
        <p:spPr>
          <a:xfrm>
            <a:off x="1164336" y="5893308"/>
            <a:ext cx="256032" cy="1645920"/>
          </a:xfrm>
          <a:prstGeom prst="roundRect">
            <a:avLst>
              <a:gd name="adj" fmla="val 14286"/>
            </a:avLst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0" name="Text 10"/>
          <p:cNvSpPr/>
          <p:nvPr/>
        </p:nvSpPr>
        <p:spPr>
          <a:xfrm>
            <a:off x="1859280" y="6131052"/>
            <a:ext cx="53035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 Page</a:t>
            </a:r>
            <a:endParaRPr lang="en-US" sz="2900" dirty="0"/>
          </a:p>
        </p:txBody>
      </p:sp>
      <p:sp>
        <p:nvSpPr>
          <p:cNvPr id="1011" name="Text 11"/>
          <p:cNvSpPr/>
          <p:nvPr/>
        </p:nvSpPr>
        <p:spPr>
          <a:xfrm>
            <a:off x="1859280" y="6752844"/>
            <a:ext cx="5303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Giriş paneli tespiti</a:t>
            </a:r>
            <a:endParaRPr lang="en-US" sz="2100" dirty="0"/>
          </a:p>
        </p:txBody>
      </p:sp>
      <p:sp>
        <p:nvSpPr>
          <p:cNvPr id="1012" name="Text 12"/>
          <p:cNvSpPr/>
          <p:nvPr/>
        </p:nvSpPr>
        <p:spPr>
          <a:xfrm>
            <a:off x="7437120" y="6295644"/>
            <a:ext cx="1536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Dışa açık yönetim ve giriş sayfalarını bulur, tarayıcı ile doğrular, ekran görüntüsünü alır.</a:t>
            </a:r>
            <a:endParaRPr lang="en-US" sz="2400" dirty="0"/>
          </a:p>
        </p:txBody>
      </p:sp>
      <p:sp>
        <p:nvSpPr>
          <p:cNvPr id="1013" name="Shape 13"/>
          <p:cNvSpPr/>
          <p:nvPr/>
        </p:nvSpPr>
        <p:spPr>
          <a:xfrm>
            <a:off x="1164336" y="7776972"/>
            <a:ext cx="22055328" cy="16459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4" name="Shape 14"/>
          <p:cNvSpPr/>
          <p:nvPr/>
        </p:nvSpPr>
        <p:spPr>
          <a:xfrm>
            <a:off x="1164336" y="7776972"/>
            <a:ext cx="256032" cy="1645920"/>
          </a:xfrm>
          <a:prstGeom prst="roundRect">
            <a:avLst>
              <a:gd name="adj" fmla="val 14286"/>
            </a:avLst>
          </a:prstGeom>
          <a:solidFill>
            <a:srgbClr val="1B2B54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5" name="Text 15"/>
          <p:cNvSpPr/>
          <p:nvPr/>
        </p:nvSpPr>
        <p:spPr>
          <a:xfrm>
            <a:off x="1859280" y="8014716"/>
            <a:ext cx="53035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Path</a:t>
            </a:r>
            <a:endParaRPr lang="en-US" sz="2900" dirty="0"/>
          </a:p>
        </p:txBody>
      </p:sp>
      <p:sp>
        <p:nvSpPr>
          <p:cNvPr id="1016" name="Text 16"/>
          <p:cNvSpPr/>
          <p:nvPr/>
        </p:nvSpPr>
        <p:spPr>
          <a:xfrm>
            <a:off x="1859280" y="8636508"/>
            <a:ext cx="5303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1B2B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Gizli dizin keşfi</a:t>
            </a:r>
            <a:endParaRPr lang="en-US" sz="2100" dirty="0"/>
          </a:p>
        </p:txBody>
      </p:sp>
      <p:sp>
        <p:nvSpPr>
          <p:cNvPr id="1017" name="Text 17"/>
          <p:cNvSpPr/>
          <p:nvPr/>
        </p:nvSpPr>
        <p:spPr>
          <a:xfrm>
            <a:off x="7437120" y="8179308"/>
            <a:ext cx="1536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Canlı servislerde wordlist ile erişilebilir dizinleri arar; yanlış pozitifleri eler.</a:t>
            </a:r>
            <a:endParaRPr lang="en-US" sz="2400" dirty="0"/>
          </a:p>
        </p:txBody>
      </p:sp>
      <p:sp>
        <p:nvSpPr>
          <p:cNvPr id="1018" name="Shape 18"/>
          <p:cNvSpPr/>
          <p:nvPr/>
        </p:nvSpPr>
        <p:spPr>
          <a:xfrm>
            <a:off x="1164336" y="9660636"/>
            <a:ext cx="22055328" cy="16459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9" name="Shape 19"/>
          <p:cNvSpPr/>
          <p:nvPr/>
        </p:nvSpPr>
        <p:spPr>
          <a:xfrm>
            <a:off x="1164336" y="9660636"/>
            <a:ext cx="256032" cy="1645920"/>
          </a:xfrm>
          <a:prstGeom prst="roundRect">
            <a:avLst>
              <a:gd name="adj" fmla="val 14286"/>
            </a:avLst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20"/>
          <p:cNvSpPr/>
          <p:nvPr/>
        </p:nvSpPr>
        <p:spPr>
          <a:xfrm>
            <a:off x="1859280" y="9898380"/>
            <a:ext cx="53035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Page</a:t>
            </a:r>
            <a:endParaRPr lang="en-US" sz="2900" dirty="0"/>
          </a:p>
        </p:txBody>
      </p:sp>
      <p:sp>
        <p:nvSpPr>
          <p:cNvPr id="1021" name="Text 21"/>
          <p:cNvSpPr/>
          <p:nvPr/>
        </p:nvSpPr>
        <p:spPr>
          <a:xfrm>
            <a:off x="1859280" y="10520172"/>
            <a:ext cx="5303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sistemi tespiti</a:t>
            </a:r>
            <a:endParaRPr lang="en-US" sz="2100" dirty="0"/>
          </a:p>
        </p:txBody>
      </p:sp>
      <p:sp>
        <p:nvSpPr>
          <p:cNvPr id="1022" name="Text 22"/>
          <p:cNvSpPr/>
          <p:nvPr/>
        </p:nvSpPr>
        <p:spPr>
          <a:xfrm>
            <a:off x="7437120" y="10062972"/>
            <a:ext cx="1536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dev, test, stage, uat, preprod gibi ortamları alt alan adından tanır ve raporlar.</a:t>
            </a:r>
            <a:endParaRPr lang="en-US" sz="2400" dirty="0"/>
          </a:p>
        </p:txBody>
      </p:sp>
      <p:sp>
        <p:nvSpPr>
          <p:cNvPr id="1023" name="Shape 23"/>
          <p:cNvSpPr/>
          <p:nvPr/>
        </p:nvSpPr>
        <p:spPr>
          <a:xfrm>
            <a:off x="1164336" y="11544300"/>
            <a:ext cx="22055328" cy="16459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24" name="Shape 24"/>
          <p:cNvSpPr/>
          <p:nvPr/>
        </p:nvSpPr>
        <p:spPr>
          <a:xfrm>
            <a:off x="1164336" y="11544300"/>
            <a:ext cx="256032" cy="1645920"/>
          </a:xfrm>
          <a:prstGeom prst="roundRect">
            <a:avLst>
              <a:gd name="adj" fmla="val 14286"/>
            </a:avLst>
          </a:prstGeom>
          <a:solidFill>
            <a:srgbClr val="E4572E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5" name="Text 25"/>
          <p:cNvSpPr/>
          <p:nvPr/>
        </p:nvSpPr>
        <p:spPr>
          <a:xfrm>
            <a:off x="1859280" y="11782044"/>
            <a:ext cx="53035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Scan</a:t>
            </a:r>
            <a:endParaRPr lang="en-US" sz="2900" dirty="0"/>
          </a:p>
        </p:txBody>
      </p:sp>
      <p:sp>
        <p:nvSpPr>
          <p:cNvPr id="1026" name="Text 26"/>
          <p:cNvSpPr/>
          <p:nvPr/>
        </p:nvSpPr>
        <p:spPr>
          <a:xfrm>
            <a:off x="1859280" y="12403836"/>
            <a:ext cx="5303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Tümü bir arada</a:t>
            </a:r>
            <a:endParaRPr lang="en-US" sz="2100" dirty="0"/>
          </a:p>
        </p:txBody>
      </p:sp>
      <p:sp>
        <p:nvSpPr>
          <p:cNvPr id="1027" name="Text 27"/>
          <p:cNvSpPr/>
          <p:nvPr/>
        </p:nvSpPr>
        <p:spPr>
          <a:xfrm>
            <a:off x="7437120" y="11946636"/>
            <a:ext cx="1536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Yukarıdaki dört adımın hepsini sırayla çalıştırır. En kapsamlı ve en uzun süren türdür.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Tarama başlatma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210056" y="2516886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 GÖRÜNTÜSÜ · SUBDOMAİN FİNDER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118616" y="3394710"/>
            <a:ext cx="14264640" cy="8983980"/>
          </a:xfrm>
          <a:prstGeom prst="roundRect">
            <a:avLst>
              <a:gd name="adj" fmla="val 611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 descr="/Users/s0694/Desktop/kasif_v1/kasif_v3/go/admin_panel_v2/sunum/gorseller/02-subdomain-find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056" y="3486150"/>
            <a:ext cx="14081760" cy="880110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1210056" y="12506706"/>
            <a:ext cx="1408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Hedef girişi, kapsam seçimi ve motor ayarları tek ekranda</a:t>
            </a:r>
            <a:endParaRPr lang="en-US" sz="2100" dirty="0"/>
          </a:p>
        </p:txBody>
      </p:sp>
      <p:sp>
        <p:nvSpPr>
          <p:cNvPr id="1005" name="Shape 4"/>
          <p:cNvSpPr/>
          <p:nvPr/>
        </p:nvSpPr>
        <p:spPr>
          <a:xfrm>
            <a:off x="15840456" y="3486150"/>
            <a:ext cx="7424928" cy="8229600"/>
          </a:xfrm>
          <a:prstGeom prst="roundRect">
            <a:avLst>
              <a:gd name="adj" fmla="val 147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6" name="Text 5"/>
          <p:cNvSpPr/>
          <p:nvPr/>
        </p:nvSpPr>
        <p:spPr>
          <a:xfrm>
            <a:off x="16389096" y="3906774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Ekranda neler var?</a:t>
            </a:r>
            <a:endParaRPr lang="en-US" sz="3000" dirty="0"/>
          </a:p>
        </p:txBody>
      </p:sp>
      <p:sp>
        <p:nvSpPr>
          <p:cNvPr id="1007" name="Text 6"/>
          <p:cNvSpPr/>
          <p:nvPr/>
        </p:nvSpPr>
        <p:spPr>
          <a:xfrm>
            <a:off x="16389096" y="4693158"/>
            <a:ext cx="6400800" cy="64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550"/>
              </a:lnSpc>
              <a:spcAft>
                <a:spcPts val="1400"/>
              </a:spcAft>
              <a:buSzPct val="100000"/>
              <a:buChar char="•"/>
            </a:pPr>
            <a:r>
              <a:rPr lang="en-US" sz="25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Alan adı ve IP/subnet girişi</a:t>
            </a:r>
            <a:endParaRPr lang="en-US" sz="2500" dirty="0"/>
          </a:p>
          <a:p>
            <a:pPr marL="342900" indent="-342900" algn="l">
              <a:lnSpc>
                <a:spcPts val="3550"/>
              </a:lnSpc>
              <a:spcAft>
                <a:spcPts val="1400"/>
              </a:spcAft>
              <a:buSzPct val="100000"/>
              <a:buChar char="•"/>
            </a:pPr>
            <a:r>
              <a:rPr lang="en-US" sz="25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Dosyadan içe aktarma ve dışa aktarma</a:t>
            </a:r>
            <a:endParaRPr lang="en-US" sz="2500" dirty="0"/>
          </a:p>
          <a:p>
            <a:pPr marL="342900" indent="-342900" algn="l">
              <a:lnSpc>
                <a:spcPts val="3550"/>
              </a:lnSpc>
              <a:spcAft>
                <a:spcPts val="1400"/>
              </a:spcAft>
              <a:buSzPct val="100000"/>
              <a:buChar char="•"/>
            </a:pPr>
            <a:r>
              <a:rPr lang="en-US" sz="25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Kapsam (scope) seçimi</a:t>
            </a:r>
            <a:endParaRPr lang="en-US" sz="2500" dirty="0"/>
          </a:p>
          <a:p>
            <a:pPr marL="342900" indent="-342900" algn="l">
              <a:lnSpc>
                <a:spcPts val="3550"/>
              </a:lnSpc>
              <a:spcAft>
                <a:spcPts val="1400"/>
              </a:spcAft>
              <a:buSzPct val="100000"/>
              <a:buChar char="•"/>
            </a:pPr>
            <a:r>
              <a:rPr lang="en-US" sz="25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Wordlist seçimi</a:t>
            </a:r>
            <a:endParaRPr lang="en-US" sz="2500" dirty="0"/>
          </a:p>
          <a:p>
            <a:pPr marL="342900" indent="-342900" algn="l">
              <a:lnSpc>
                <a:spcPts val="3550"/>
              </a:lnSpc>
              <a:spcAft>
                <a:spcPts val="1400"/>
              </a:spcAft>
              <a:buSzPct val="100000"/>
              <a:buChar char="•"/>
            </a:pPr>
            <a:r>
              <a:rPr lang="en-US" sz="25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 görüntüsü ayarları</a:t>
            </a:r>
            <a:endParaRPr lang="en-US" sz="2500" dirty="0"/>
          </a:p>
          <a:p>
            <a:pPr marL="342900" indent="-342900" algn="l">
              <a:lnSpc>
                <a:spcPts val="3550"/>
              </a:lnSpc>
              <a:spcAft>
                <a:spcPts val="1400"/>
              </a:spcAft>
              <a:buSzPct val="100000"/>
              <a:buChar char="•"/>
            </a:pPr>
            <a:r>
              <a:rPr lang="en-US" sz="25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E-posta bildirimi seçeneği</a:t>
            </a:r>
            <a:endParaRPr lang="en-US" sz="2500" dirty="0"/>
          </a:p>
          <a:p>
            <a:pPr marL="342900" indent="-342900" algn="l">
              <a:lnSpc>
                <a:spcPts val="3550"/>
              </a:lnSpc>
              <a:spcAft>
                <a:spcPts val="1400"/>
              </a:spcAft>
              <a:buSzPct val="100000"/>
              <a:buChar char="•"/>
            </a:pPr>
            <a:r>
              <a:rPr lang="en-US" sz="25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Gelişmiş ayarlar bölümü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Target Scope kontrolü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164336" y="2884932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GEREKSİZ İŞ YAPILMAZ</a:t>
            </a:r>
            <a:endParaRPr lang="en-US" sz="2200" dirty="0"/>
          </a:p>
        </p:txBody>
      </p:sp>
      <p:sp>
        <p:nvSpPr>
          <p:cNvPr id="1002" name="Text 2"/>
          <p:cNvSpPr/>
          <p:nvPr/>
        </p:nvSpPr>
        <p:spPr>
          <a:xfrm>
            <a:off x="1164336" y="3762756"/>
            <a:ext cx="22055328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27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Scope, taramanın hangi varlıkla ilgileneceğini belirler. Scope dışı kalan bir varlık listeden tamamen çıkarılır; giriş sayfası, dizin ve test sistemi kontrollerinin hiçbirine girmez.</a:t>
            </a:r>
            <a:endParaRPr lang="en-US" sz="2700" dirty="0"/>
          </a:p>
        </p:txBody>
      </p:sp>
      <p:sp>
        <p:nvSpPr>
          <p:cNvPr id="1003" name="Shape 3"/>
          <p:cNvSpPr/>
          <p:nvPr/>
        </p:nvSpPr>
        <p:spPr>
          <a:xfrm>
            <a:off x="1164336" y="5317236"/>
            <a:ext cx="1078992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04" name="Shape 4"/>
          <p:cNvSpPr/>
          <p:nvPr/>
        </p:nvSpPr>
        <p:spPr>
          <a:xfrm>
            <a:off x="1603248" y="5701284"/>
            <a:ext cx="329184" cy="329184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5" name="Text 5"/>
          <p:cNvSpPr/>
          <p:nvPr/>
        </p:nvSpPr>
        <p:spPr>
          <a:xfrm>
            <a:off x="2225040" y="5426964"/>
            <a:ext cx="420624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Kapalı</a:t>
            </a:r>
            <a:endParaRPr lang="en-US" sz="2500" dirty="0"/>
          </a:p>
        </p:txBody>
      </p:sp>
      <p:sp>
        <p:nvSpPr>
          <p:cNvPr id="1006" name="Text 6"/>
          <p:cNvSpPr/>
          <p:nvPr/>
        </p:nvSpPr>
        <p:spPr>
          <a:xfrm>
            <a:off x="5827776" y="5426964"/>
            <a:ext cx="58521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denetimi uygulanmaz</a:t>
            </a:r>
            <a:endParaRPr lang="en-US" sz="2100" dirty="0"/>
          </a:p>
        </p:txBody>
      </p:sp>
      <p:sp>
        <p:nvSpPr>
          <p:cNvPr id="1007" name="Shape 7"/>
          <p:cNvSpPr/>
          <p:nvPr/>
        </p:nvSpPr>
        <p:spPr>
          <a:xfrm>
            <a:off x="12411456" y="5317236"/>
            <a:ext cx="1078992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08" name="Shape 8"/>
          <p:cNvSpPr/>
          <p:nvPr/>
        </p:nvSpPr>
        <p:spPr>
          <a:xfrm>
            <a:off x="12850368" y="5701284"/>
            <a:ext cx="329184" cy="329184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9" name="Text 9"/>
          <p:cNvSpPr/>
          <p:nvPr/>
        </p:nvSpPr>
        <p:spPr>
          <a:xfrm>
            <a:off x="13472160" y="5426964"/>
            <a:ext cx="420624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</a:t>
            </a:r>
            <a:endParaRPr lang="en-US" sz="2500" dirty="0"/>
          </a:p>
        </p:txBody>
      </p:sp>
      <p:sp>
        <p:nvSpPr>
          <p:cNvPr id="1010" name="Text 10"/>
          <p:cNvSpPr/>
          <p:nvPr/>
        </p:nvSpPr>
        <p:spPr>
          <a:xfrm>
            <a:off x="17074896" y="5426964"/>
            <a:ext cx="58521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belirtilen kök alan adı altındakiler</a:t>
            </a:r>
            <a:endParaRPr lang="en-US" sz="2100" dirty="0"/>
          </a:p>
        </p:txBody>
      </p:sp>
      <p:sp>
        <p:nvSpPr>
          <p:cNvPr id="1011" name="Shape 11"/>
          <p:cNvSpPr/>
          <p:nvPr/>
        </p:nvSpPr>
        <p:spPr>
          <a:xfrm>
            <a:off x="1164336" y="6633972"/>
            <a:ext cx="1078992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2" name="Shape 12"/>
          <p:cNvSpPr/>
          <p:nvPr/>
        </p:nvSpPr>
        <p:spPr>
          <a:xfrm>
            <a:off x="1603248" y="7018020"/>
            <a:ext cx="329184" cy="329184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3" name="Text 13"/>
          <p:cNvSpPr/>
          <p:nvPr/>
        </p:nvSpPr>
        <p:spPr>
          <a:xfrm>
            <a:off x="2225040" y="6743700"/>
            <a:ext cx="420624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</a:t>
            </a:r>
            <a:endParaRPr lang="en-US" sz="2500" dirty="0"/>
          </a:p>
        </p:txBody>
      </p:sp>
      <p:sp>
        <p:nvSpPr>
          <p:cNvPr id="1014" name="Text 14"/>
          <p:cNvSpPr/>
          <p:nvPr/>
        </p:nvSpPr>
        <p:spPr>
          <a:xfrm>
            <a:off x="5827776" y="6743700"/>
            <a:ext cx="58521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belirtilen IP blokları içindekiler</a:t>
            </a:r>
            <a:endParaRPr lang="en-US" sz="2100" dirty="0"/>
          </a:p>
        </p:txBody>
      </p:sp>
      <p:sp>
        <p:nvSpPr>
          <p:cNvPr id="1015" name="Shape 15"/>
          <p:cNvSpPr/>
          <p:nvPr/>
        </p:nvSpPr>
        <p:spPr>
          <a:xfrm>
            <a:off x="12411456" y="6633972"/>
            <a:ext cx="1078992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6" name="Shape 16"/>
          <p:cNvSpPr/>
          <p:nvPr/>
        </p:nvSpPr>
        <p:spPr>
          <a:xfrm>
            <a:off x="12850368" y="7018020"/>
            <a:ext cx="329184" cy="329184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7" name="Text 17"/>
          <p:cNvSpPr/>
          <p:nvPr/>
        </p:nvSpPr>
        <p:spPr>
          <a:xfrm>
            <a:off x="13472160" y="6743700"/>
            <a:ext cx="420624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Nameserver</a:t>
            </a:r>
            <a:endParaRPr lang="en-US" sz="2500" dirty="0"/>
          </a:p>
        </p:txBody>
      </p:sp>
      <p:sp>
        <p:nvSpPr>
          <p:cNvPr id="1018" name="Text 18"/>
          <p:cNvSpPr/>
          <p:nvPr/>
        </p:nvSpPr>
        <p:spPr>
          <a:xfrm>
            <a:off x="17074896" y="6743700"/>
            <a:ext cx="58521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belirtilen ad sunucusunu kullananlar</a:t>
            </a:r>
            <a:endParaRPr lang="en-US" sz="2100" dirty="0"/>
          </a:p>
        </p:txBody>
      </p:sp>
      <p:sp>
        <p:nvSpPr>
          <p:cNvPr id="1019" name="Shape 19"/>
          <p:cNvSpPr/>
          <p:nvPr/>
        </p:nvSpPr>
        <p:spPr>
          <a:xfrm>
            <a:off x="1164336" y="7950708"/>
            <a:ext cx="1078992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20" name="Shape 20"/>
          <p:cNvSpPr/>
          <p:nvPr/>
        </p:nvSpPr>
        <p:spPr>
          <a:xfrm>
            <a:off x="1603248" y="8334756"/>
            <a:ext cx="329184" cy="329184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1" name="Text 21"/>
          <p:cNvSpPr/>
          <p:nvPr/>
        </p:nvSpPr>
        <p:spPr>
          <a:xfrm>
            <a:off x="2225040" y="8060436"/>
            <a:ext cx="420624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+ IP</a:t>
            </a:r>
            <a:endParaRPr lang="en-US" sz="2500" dirty="0"/>
          </a:p>
        </p:txBody>
      </p:sp>
      <p:sp>
        <p:nvSpPr>
          <p:cNvPr id="1022" name="Text 22"/>
          <p:cNvSpPr/>
          <p:nvPr/>
        </p:nvSpPr>
        <p:spPr>
          <a:xfrm>
            <a:off x="5827776" y="8060436"/>
            <a:ext cx="58521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iki koşulu birlikte sağlayanlar</a:t>
            </a:r>
            <a:endParaRPr lang="en-US" sz="2100" dirty="0"/>
          </a:p>
        </p:txBody>
      </p:sp>
      <p:sp>
        <p:nvSpPr>
          <p:cNvPr id="1023" name="Shape 23"/>
          <p:cNvSpPr/>
          <p:nvPr/>
        </p:nvSpPr>
        <p:spPr>
          <a:xfrm>
            <a:off x="12411456" y="7950708"/>
            <a:ext cx="1078992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24" name="Shape 24"/>
          <p:cNvSpPr/>
          <p:nvPr/>
        </p:nvSpPr>
        <p:spPr>
          <a:xfrm>
            <a:off x="12850368" y="8334756"/>
            <a:ext cx="329184" cy="329184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5" name="Text 25"/>
          <p:cNvSpPr/>
          <p:nvPr/>
        </p:nvSpPr>
        <p:spPr>
          <a:xfrm>
            <a:off x="13472160" y="8060436"/>
            <a:ext cx="420624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Nameserver + Domain</a:t>
            </a:r>
            <a:endParaRPr lang="en-US" sz="2500" dirty="0"/>
          </a:p>
        </p:txBody>
      </p:sp>
      <p:sp>
        <p:nvSpPr>
          <p:cNvPr id="1026" name="Text 26"/>
          <p:cNvSpPr/>
          <p:nvPr/>
        </p:nvSpPr>
        <p:spPr>
          <a:xfrm>
            <a:off x="17074896" y="8060436"/>
            <a:ext cx="58521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iki koşulu birlikte sağlayanlar</a:t>
            </a:r>
            <a:endParaRPr lang="en-US" sz="2100" dirty="0"/>
          </a:p>
        </p:txBody>
      </p:sp>
      <p:sp>
        <p:nvSpPr>
          <p:cNvPr id="1027" name="Shape 27"/>
          <p:cNvSpPr/>
          <p:nvPr/>
        </p:nvSpPr>
        <p:spPr>
          <a:xfrm>
            <a:off x="1164336" y="9267444"/>
            <a:ext cx="1078992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28" name="Shape 28"/>
          <p:cNvSpPr/>
          <p:nvPr/>
        </p:nvSpPr>
        <p:spPr>
          <a:xfrm>
            <a:off x="1603248" y="9651492"/>
            <a:ext cx="329184" cy="329184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9" name="Text 29"/>
          <p:cNvSpPr/>
          <p:nvPr/>
        </p:nvSpPr>
        <p:spPr>
          <a:xfrm>
            <a:off x="2225040" y="9377172"/>
            <a:ext cx="420624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Tümü</a:t>
            </a:r>
            <a:endParaRPr lang="en-US" sz="2500" dirty="0"/>
          </a:p>
        </p:txBody>
      </p:sp>
      <p:sp>
        <p:nvSpPr>
          <p:cNvPr id="1030" name="Text 30"/>
          <p:cNvSpPr/>
          <p:nvPr/>
        </p:nvSpPr>
        <p:spPr>
          <a:xfrm>
            <a:off x="5827776" y="9377172"/>
            <a:ext cx="58521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Üç denetimin hepsi birlikte uygulanır</a:t>
            </a:r>
            <a:endParaRPr lang="en-US" sz="2100" dirty="0"/>
          </a:p>
        </p:txBody>
      </p:sp>
      <p:sp>
        <p:nvSpPr>
          <p:cNvPr id="1031" name="Shape 31"/>
          <p:cNvSpPr/>
          <p:nvPr/>
        </p:nvSpPr>
        <p:spPr>
          <a:xfrm>
            <a:off x="1164336" y="10748772"/>
            <a:ext cx="22055328" cy="1865376"/>
          </a:xfrm>
          <a:prstGeom prst="roundRect">
            <a:avLst>
              <a:gd name="adj" fmla="val 5882"/>
            </a:avLst>
          </a:prstGeom>
          <a:solidFill>
            <a:srgbClr val="E9F7F4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32" name="Text 32"/>
          <p:cNvSpPr/>
          <p:nvPr/>
        </p:nvSpPr>
        <p:spPr>
          <a:xfrm>
            <a:off x="1712976" y="11004804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B6B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Kazanç</a:t>
            </a:r>
            <a:endParaRPr lang="en-US" sz="2700" dirty="0"/>
          </a:p>
        </p:txBody>
      </p:sp>
      <p:sp>
        <p:nvSpPr>
          <p:cNvPr id="1033" name="Text 33"/>
          <p:cNvSpPr/>
          <p:nvPr/>
        </p:nvSpPr>
        <p:spPr>
          <a:xfrm>
            <a:off x="1712976" y="11553444"/>
            <a:ext cx="21031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1A4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dışı varlık için port taraması, dizin denemesi ve ekran görüntüsü yapılmaz. Tarama süresi kısalır, hedef sistemlere gereksiz istek gitmez ve rapor sadeleşir.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0200"/>
              </a:lnSpc>
              <a:defRPr sz="40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Taramaların karşılaştırılması — yeni tespit nasıl bulunur?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192964" y="2011680"/>
            <a:ext cx="14123963" cy="4590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24" b="1" kern="0" spc="20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AKIŞ ŞEMASI 3/4</a:t>
            </a:r>
            <a:endParaRPr lang="en-US" sz="2124" dirty="0"/>
          </a:p>
        </p:txBody>
      </p:sp>
      <p:sp>
        <p:nvSpPr>
          <p:cNvPr id="1002" name="Text 2"/>
          <p:cNvSpPr/>
          <p:nvPr/>
        </p:nvSpPr>
        <p:spPr>
          <a:xfrm>
            <a:off x="1192964" y="2859118"/>
            <a:ext cx="21539044" cy="5649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13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Panelin en kritik mantığı budur. Amaç, her taramada aynı yüzlerce kaydı değil, yalnızca gerçekten yeni olanı bildirmektir.</a:t>
            </a:r>
            <a:endParaRPr lang="en-US" sz="2413" dirty="0"/>
          </a:p>
        </p:txBody>
      </p:sp>
      <p:sp>
        <p:nvSpPr>
          <p:cNvPr id="1003" name="Shape 3"/>
          <p:cNvSpPr/>
          <p:nvPr/>
        </p:nvSpPr>
        <p:spPr>
          <a:xfrm>
            <a:off x="1192964" y="3706556"/>
            <a:ext cx="10592972" cy="4272499"/>
          </a:xfrm>
          <a:prstGeom prst="roundRect">
            <a:avLst>
              <a:gd name="adj" fmla="val 3306"/>
            </a:avLst>
          </a:prstGeom>
          <a:solidFill>
            <a:srgbClr val="FFFFFF"/>
          </a:solidFill>
          <a:ln w="36781">
            <a:solidFill>
              <a:srgbClr val="1C7293"/>
            </a:solidFill>
            <a:prstDash val="solid"/>
          </a:ln>
        </p:spPr>
      </p:sp>
      <p:sp>
        <p:nvSpPr>
          <p:cNvPr id="1004" name="Text 4"/>
          <p:cNvSpPr/>
          <p:nvPr/>
        </p:nvSpPr>
        <p:spPr>
          <a:xfrm>
            <a:off x="1546063" y="3918415"/>
            <a:ext cx="9886774" cy="494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17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TARAMA  —  havuz henüz boş</a:t>
            </a:r>
            <a:endParaRPr lang="en-US" sz="2317" dirty="0"/>
          </a:p>
        </p:txBody>
      </p:sp>
      <p:sp>
        <p:nvSpPr>
          <p:cNvPr id="1005" name="Shape 5"/>
          <p:cNvSpPr/>
          <p:nvPr/>
        </p:nvSpPr>
        <p:spPr>
          <a:xfrm>
            <a:off x="1546063" y="4553993"/>
            <a:ext cx="2966032" cy="1059297"/>
          </a:xfrm>
          <a:prstGeom prst="roundRect">
            <a:avLst>
              <a:gd name="adj" fmla="val 13333"/>
            </a:avLst>
          </a:prstGeom>
          <a:solidFill>
            <a:srgbClr val="1B2B54"/>
          </a:solidFill>
          <a:ln w="24521">
            <a:solidFill>
              <a:srgbClr val="1B2B54"/>
            </a:solidFill>
            <a:prstDash val="solid"/>
          </a:ln>
        </p:spPr>
      </p:sp>
      <p:sp>
        <p:nvSpPr>
          <p:cNvPr id="1006" name="Text 6"/>
          <p:cNvSpPr/>
          <p:nvPr/>
        </p:nvSpPr>
        <p:spPr>
          <a:xfrm>
            <a:off x="1546063" y="4553993"/>
            <a:ext cx="2966032" cy="550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data.txt</a:t>
            </a:r>
            <a:endParaRPr lang="en-US" sz="2220" dirty="0"/>
          </a:p>
        </p:txBody>
      </p:sp>
      <p:sp>
        <p:nvSpPr>
          <p:cNvPr id="1007" name="Text 7"/>
          <p:cNvSpPr/>
          <p:nvPr/>
        </p:nvSpPr>
        <p:spPr>
          <a:xfrm>
            <a:off x="1546063" y="5104828"/>
            <a:ext cx="2966032" cy="4660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4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kullanıcı dosyası</a:t>
            </a:r>
            <a:endParaRPr lang="en-US" sz="1641" dirty="0"/>
          </a:p>
        </p:txBody>
      </p:sp>
      <p:sp>
        <p:nvSpPr>
          <p:cNvPr id="1008" name="Text 8"/>
          <p:cNvSpPr/>
          <p:nvPr/>
        </p:nvSpPr>
        <p:spPr>
          <a:xfrm>
            <a:off x="4565060" y="4695233"/>
            <a:ext cx="529649" cy="7768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75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3475" dirty="0"/>
          </a:p>
        </p:txBody>
      </p:sp>
      <p:sp>
        <p:nvSpPr>
          <p:cNvPr id="1009" name="Shape 9"/>
          <p:cNvSpPr/>
          <p:nvPr/>
        </p:nvSpPr>
        <p:spPr>
          <a:xfrm>
            <a:off x="5165328" y="4553993"/>
            <a:ext cx="2966032" cy="1059297"/>
          </a:xfrm>
          <a:prstGeom prst="roundRect">
            <a:avLst>
              <a:gd name="adj" fmla="val 13333"/>
            </a:avLst>
          </a:prstGeom>
          <a:solidFill>
            <a:srgbClr val="1B2B54"/>
          </a:solidFill>
          <a:ln w="24521">
            <a:solidFill>
              <a:srgbClr val="1B2B54"/>
            </a:solidFill>
            <a:prstDash val="solid"/>
          </a:ln>
        </p:spPr>
      </p:sp>
      <p:sp>
        <p:nvSpPr>
          <p:cNvPr id="1010" name="Text 10"/>
          <p:cNvSpPr/>
          <p:nvPr/>
        </p:nvSpPr>
        <p:spPr>
          <a:xfrm>
            <a:off x="5165328" y="4553993"/>
            <a:ext cx="2966032" cy="550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Önceki artefakt</a:t>
            </a:r>
            <a:endParaRPr lang="en-US" sz="2220" dirty="0"/>
          </a:p>
        </p:txBody>
      </p:sp>
      <p:sp>
        <p:nvSpPr>
          <p:cNvPr id="1011" name="Text 11"/>
          <p:cNvSpPr/>
          <p:nvPr/>
        </p:nvSpPr>
        <p:spPr>
          <a:xfrm>
            <a:off x="5165328" y="5104828"/>
            <a:ext cx="2966032" cy="4660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4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varsa result/</a:t>
            </a:r>
            <a:endParaRPr lang="en-US" sz="1641" dirty="0"/>
          </a:p>
        </p:txBody>
      </p:sp>
      <p:sp>
        <p:nvSpPr>
          <p:cNvPr id="1012" name="Shape 12"/>
          <p:cNvSpPr/>
          <p:nvPr/>
        </p:nvSpPr>
        <p:spPr>
          <a:xfrm>
            <a:off x="8272600" y="4871783"/>
            <a:ext cx="494339" cy="459029"/>
          </a:xfrm>
          <a:prstGeom prst="rightArrow">
            <a:avLst/>
          </a:prstGeom>
          <a:solidFill>
            <a:srgbClr val="00C2A8"/>
          </a:solidFill>
          <a:ln w="24521">
            <a:solidFill>
              <a:srgbClr val="00C2A8"/>
            </a:solidFill>
            <a:prstDash val="solid"/>
          </a:ln>
        </p:spPr>
      </p:sp>
      <p:sp>
        <p:nvSpPr>
          <p:cNvPr id="1013" name="Shape 13"/>
          <p:cNvSpPr/>
          <p:nvPr/>
        </p:nvSpPr>
        <p:spPr>
          <a:xfrm>
            <a:off x="8872869" y="4553993"/>
            <a:ext cx="2648243" cy="1059297"/>
          </a:xfrm>
          <a:prstGeom prst="roundRect">
            <a:avLst>
              <a:gd name="adj" fmla="val 13333"/>
            </a:avLst>
          </a:prstGeom>
          <a:solidFill>
            <a:srgbClr val="F2A65A"/>
          </a:solidFill>
          <a:ln w="24521">
            <a:solidFill>
              <a:srgbClr val="F2A65A"/>
            </a:solidFill>
            <a:prstDash val="solid"/>
          </a:ln>
        </p:spPr>
      </p:sp>
      <p:sp>
        <p:nvSpPr>
          <p:cNvPr id="1014" name="Text 14"/>
          <p:cNvSpPr/>
          <p:nvPr/>
        </p:nvSpPr>
        <p:spPr>
          <a:xfrm>
            <a:off x="8872869" y="4553993"/>
            <a:ext cx="2648243" cy="550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2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</a:t>
            </a:r>
            <a:endParaRPr lang="en-US" sz="2220" dirty="0"/>
          </a:p>
        </p:txBody>
      </p:sp>
      <p:sp>
        <p:nvSpPr>
          <p:cNvPr id="1015" name="Text 15"/>
          <p:cNvSpPr/>
          <p:nvPr/>
        </p:nvSpPr>
        <p:spPr>
          <a:xfrm>
            <a:off x="8872869" y="5104828"/>
            <a:ext cx="2648243" cy="4660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4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 birleşim</a:t>
            </a:r>
            <a:endParaRPr lang="en-US" sz="1641" dirty="0"/>
          </a:p>
        </p:txBody>
      </p:sp>
      <p:sp>
        <p:nvSpPr>
          <p:cNvPr id="1016" name="Shape 16"/>
          <p:cNvSpPr/>
          <p:nvPr/>
        </p:nvSpPr>
        <p:spPr>
          <a:xfrm>
            <a:off x="6224626" y="5719220"/>
            <a:ext cx="459029" cy="353099"/>
          </a:xfrm>
          <a:prstGeom prst="downArrow">
            <a:avLst/>
          </a:prstGeom>
          <a:solidFill>
            <a:srgbClr val="00C2A8"/>
          </a:solidFill>
          <a:ln w="24521">
            <a:solidFill>
              <a:srgbClr val="00C2A8"/>
            </a:solidFill>
            <a:prstDash val="solid"/>
          </a:ln>
        </p:spPr>
      </p:sp>
      <p:sp>
        <p:nvSpPr>
          <p:cNvPr id="1017" name="Shape 17"/>
          <p:cNvSpPr/>
          <p:nvPr/>
        </p:nvSpPr>
        <p:spPr>
          <a:xfrm>
            <a:off x="1546063" y="6178249"/>
            <a:ext cx="4590288" cy="1518326"/>
          </a:xfrm>
          <a:prstGeom prst="roundRect">
            <a:avLst>
              <a:gd name="adj" fmla="val 9302"/>
            </a:avLst>
          </a:prstGeom>
          <a:solidFill>
            <a:srgbClr val="1C7293"/>
          </a:solidFill>
          <a:ln w="24521">
            <a:solidFill>
              <a:srgbClr val="1C7293"/>
            </a:solidFill>
            <a:prstDash val="solid"/>
          </a:ln>
        </p:spPr>
      </p:sp>
      <p:sp>
        <p:nvSpPr>
          <p:cNvPr id="1018" name="Text 18"/>
          <p:cNvSpPr/>
          <p:nvPr/>
        </p:nvSpPr>
        <p:spPr>
          <a:xfrm>
            <a:off x="1546063" y="6178249"/>
            <a:ext cx="4590288" cy="789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 sonucu</a:t>
            </a:r>
            <a:endParaRPr lang="en-US" sz="2220" dirty="0"/>
          </a:p>
        </p:txBody>
      </p:sp>
      <p:sp>
        <p:nvSpPr>
          <p:cNvPr id="1019" name="Text 19"/>
          <p:cNvSpPr/>
          <p:nvPr/>
        </p:nvSpPr>
        <p:spPr>
          <a:xfrm>
            <a:off x="1546063" y="6967779"/>
            <a:ext cx="4590288" cy="668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4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bulunan tüm asset'ler</a:t>
            </a:r>
            <a:endParaRPr lang="en-US" sz="1641" dirty="0"/>
          </a:p>
        </p:txBody>
      </p:sp>
      <p:sp>
        <p:nvSpPr>
          <p:cNvPr id="1020" name="Text 20"/>
          <p:cNvSpPr/>
          <p:nvPr/>
        </p:nvSpPr>
        <p:spPr>
          <a:xfrm>
            <a:off x="6224626" y="6566658"/>
            <a:ext cx="529649" cy="741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62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</a:t>
            </a:r>
            <a:endParaRPr lang="en-US" sz="3862" dirty="0"/>
          </a:p>
        </p:txBody>
      </p:sp>
      <p:sp>
        <p:nvSpPr>
          <p:cNvPr id="1021" name="Shape 21"/>
          <p:cNvSpPr/>
          <p:nvPr/>
        </p:nvSpPr>
        <p:spPr>
          <a:xfrm>
            <a:off x="6860204" y="6178249"/>
            <a:ext cx="4660908" cy="1518326"/>
          </a:xfrm>
          <a:prstGeom prst="roundRect">
            <a:avLst>
              <a:gd name="adj" fmla="val 9302"/>
            </a:avLst>
          </a:prstGeom>
          <a:solidFill>
            <a:srgbClr val="00C2A8"/>
          </a:solidFill>
          <a:ln w="24521">
            <a:solidFill>
              <a:srgbClr val="00C2A8"/>
            </a:solidFill>
            <a:prstDash val="solid"/>
          </a:ln>
        </p:spPr>
      </p:sp>
      <p:sp>
        <p:nvSpPr>
          <p:cNvPr id="1022" name="Text 22"/>
          <p:cNvSpPr/>
          <p:nvPr/>
        </p:nvSpPr>
        <p:spPr>
          <a:xfrm>
            <a:off x="6860204" y="6178249"/>
            <a:ext cx="4660908" cy="789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2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YENİ TESPİT</a:t>
            </a:r>
            <a:endParaRPr lang="en-US" sz="2220" dirty="0"/>
          </a:p>
        </p:txBody>
      </p:sp>
      <p:sp>
        <p:nvSpPr>
          <p:cNvPr id="1023" name="Text 23"/>
          <p:cNvSpPr/>
          <p:nvPr/>
        </p:nvSpPr>
        <p:spPr>
          <a:xfrm>
            <a:off x="6860204" y="6967779"/>
            <a:ext cx="4660908" cy="668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4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baseline'da olmayanlar</a:t>
            </a:r>
            <a:endParaRPr lang="en-US" sz="1641" dirty="0"/>
          </a:p>
        </p:txBody>
      </p:sp>
      <p:sp>
        <p:nvSpPr>
          <p:cNvPr id="1024" name="Shape 24"/>
          <p:cNvSpPr/>
          <p:nvPr/>
        </p:nvSpPr>
        <p:spPr>
          <a:xfrm>
            <a:off x="12139035" y="3706556"/>
            <a:ext cx="10592972" cy="4272499"/>
          </a:xfrm>
          <a:prstGeom prst="roundRect">
            <a:avLst>
              <a:gd name="adj" fmla="val 3306"/>
            </a:avLst>
          </a:prstGeom>
          <a:solidFill>
            <a:srgbClr val="FFFFFF"/>
          </a:solidFill>
          <a:ln w="36781">
            <a:solidFill>
              <a:srgbClr val="00C2A8"/>
            </a:solidFill>
            <a:prstDash val="solid"/>
          </a:ln>
        </p:spPr>
      </p:sp>
      <p:sp>
        <p:nvSpPr>
          <p:cNvPr id="1025" name="Text 25"/>
          <p:cNvSpPr/>
          <p:nvPr/>
        </p:nvSpPr>
        <p:spPr>
          <a:xfrm>
            <a:off x="12492134" y="3918415"/>
            <a:ext cx="9886774" cy="494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17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VE SONRAKİ TARAMALAR  —  havuz dolu</a:t>
            </a:r>
            <a:endParaRPr lang="en-US" sz="2317" dirty="0"/>
          </a:p>
        </p:txBody>
      </p:sp>
      <p:sp>
        <p:nvSpPr>
          <p:cNvPr id="1026" name="Shape 26"/>
          <p:cNvSpPr/>
          <p:nvPr/>
        </p:nvSpPr>
        <p:spPr>
          <a:xfrm>
            <a:off x="12492134" y="4553993"/>
            <a:ext cx="3354441" cy="1059297"/>
          </a:xfrm>
          <a:prstGeom prst="roundRect">
            <a:avLst>
              <a:gd name="adj" fmla="val 13333"/>
            </a:avLst>
          </a:prstGeom>
          <a:solidFill>
            <a:srgbClr val="00C2A8"/>
          </a:solidFill>
          <a:ln w="24521">
            <a:solidFill>
              <a:srgbClr val="00C2A8"/>
            </a:solidFill>
            <a:prstDash val="solid"/>
          </a:ln>
        </p:spPr>
      </p:sp>
      <p:sp>
        <p:nvSpPr>
          <p:cNvPr id="1027" name="Text 27"/>
          <p:cNvSpPr/>
          <p:nvPr/>
        </p:nvSpPr>
        <p:spPr>
          <a:xfrm>
            <a:off x="12492134" y="4553993"/>
            <a:ext cx="3354441" cy="550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2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Data</a:t>
            </a:r>
            <a:endParaRPr lang="en-US" sz="2220" dirty="0"/>
          </a:p>
        </p:txBody>
      </p:sp>
      <p:sp>
        <p:nvSpPr>
          <p:cNvPr id="1028" name="Text 28"/>
          <p:cNvSpPr/>
          <p:nvPr/>
        </p:nvSpPr>
        <p:spPr>
          <a:xfrm>
            <a:off x="12492134" y="5104828"/>
            <a:ext cx="3354441" cy="4660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4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 havuzu (DB)</a:t>
            </a:r>
            <a:endParaRPr lang="en-US" sz="1641" dirty="0"/>
          </a:p>
        </p:txBody>
      </p:sp>
      <p:sp>
        <p:nvSpPr>
          <p:cNvPr id="1029" name="Text 29"/>
          <p:cNvSpPr/>
          <p:nvPr/>
        </p:nvSpPr>
        <p:spPr>
          <a:xfrm>
            <a:off x="15899540" y="4695233"/>
            <a:ext cx="529649" cy="7768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75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3475" dirty="0"/>
          </a:p>
        </p:txBody>
      </p:sp>
      <p:sp>
        <p:nvSpPr>
          <p:cNvPr id="1030" name="Shape 30"/>
          <p:cNvSpPr/>
          <p:nvPr/>
        </p:nvSpPr>
        <p:spPr>
          <a:xfrm>
            <a:off x="16499809" y="4553993"/>
            <a:ext cx="2824793" cy="1059297"/>
          </a:xfrm>
          <a:prstGeom prst="roundRect">
            <a:avLst>
              <a:gd name="adj" fmla="val 13333"/>
            </a:avLst>
          </a:prstGeom>
          <a:solidFill>
            <a:srgbClr val="1B2B54"/>
          </a:solidFill>
          <a:ln w="24521">
            <a:solidFill>
              <a:srgbClr val="1B2B54"/>
            </a:solidFill>
            <a:prstDash val="solid"/>
          </a:ln>
        </p:spPr>
      </p:sp>
      <p:sp>
        <p:nvSpPr>
          <p:cNvPr id="1031" name="Text 31"/>
          <p:cNvSpPr/>
          <p:nvPr/>
        </p:nvSpPr>
        <p:spPr>
          <a:xfrm>
            <a:off x="16499809" y="4553993"/>
            <a:ext cx="2824793" cy="550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data.txt</a:t>
            </a:r>
            <a:endParaRPr lang="en-US" sz="2220" dirty="0"/>
          </a:p>
        </p:txBody>
      </p:sp>
      <p:sp>
        <p:nvSpPr>
          <p:cNvPr id="1032" name="Text 32"/>
          <p:cNvSpPr/>
          <p:nvPr/>
        </p:nvSpPr>
        <p:spPr>
          <a:xfrm>
            <a:off x="16499809" y="5104828"/>
            <a:ext cx="2824793" cy="4660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4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hâlâ verildiyse</a:t>
            </a:r>
            <a:endParaRPr lang="en-US" sz="1641" dirty="0"/>
          </a:p>
        </p:txBody>
      </p:sp>
      <p:sp>
        <p:nvSpPr>
          <p:cNvPr id="1033" name="Shape 33"/>
          <p:cNvSpPr/>
          <p:nvPr/>
        </p:nvSpPr>
        <p:spPr>
          <a:xfrm>
            <a:off x="19465841" y="4871783"/>
            <a:ext cx="494339" cy="459029"/>
          </a:xfrm>
          <a:prstGeom prst="rightArrow">
            <a:avLst/>
          </a:prstGeom>
          <a:solidFill>
            <a:srgbClr val="00C2A8"/>
          </a:solidFill>
          <a:ln w="24521">
            <a:solidFill>
              <a:srgbClr val="00C2A8"/>
            </a:solidFill>
            <a:prstDash val="solid"/>
          </a:ln>
        </p:spPr>
      </p:sp>
      <p:sp>
        <p:nvSpPr>
          <p:cNvPr id="1034" name="Shape 34"/>
          <p:cNvSpPr/>
          <p:nvPr/>
        </p:nvSpPr>
        <p:spPr>
          <a:xfrm>
            <a:off x="20030800" y="4553993"/>
            <a:ext cx="2471694" cy="1059297"/>
          </a:xfrm>
          <a:prstGeom prst="roundRect">
            <a:avLst>
              <a:gd name="adj" fmla="val 13333"/>
            </a:avLst>
          </a:prstGeom>
          <a:solidFill>
            <a:srgbClr val="F2A65A"/>
          </a:solidFill>
          <a:ln w="24521">
            <a:solidFill>
              <a:srgbClr val="F2A65A"/>
            </a:solidFill>
            <a:prstDash val="solid"/>
          </a:ln>
        </p:spPr>
      </p:sp>
      <p:sp>
        <p:nvSpPr>
          <p:cNvPr id="1035" name="Text 35"/>
          <p:cNvSpPr/>
          <p:nvPr/>
        </p:nvSpPr>
        <p:spPr>
          <a:xfrm>
            <a:off x="20030800" y="4553993"/>
            <a:ext cx="2471694" cy="550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2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</a:t>
            </a:r>
            <a:endParaRPr lang="en-US" sz="2220" dirty="0"/>
          </a:p>
        </p:txBody>
      </p:sp>
      <p:sp>
        <p:nvSpPr>
          <p:cNvPr id="1036" name="Text 36"/>
          <p:cNvSpPr/>
          <p:nvPr/>
        </p:nvSpPr>
        <p:spPr>
          <a:xfrm>
            <a:off x="20030800" y="5104828"/>
            <a:ext cx="2471694" cy="4660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4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</a:t>
            </a:r>
            <a:endParaRPr lang="en-US" sz="1641" dirty="0"/>
          </a:p>
        </p:txBody>
      </p:sp>
      <p:sp>
        <p:nvSpPr>
          <p:cNvPr id="1037" name="Shape 37"/>
          <p:cNvSpPr/>
          <p:nvPr/>
        </p:nvSpPr>
        <p:spPr>
          <a:xfrm>
            <a:off x="17170697" y="5719220"/>
            <a:ext cx="459029" cy="353099"/>
          </a:xfrm>
          <a:prstGeom prst="downArrow">
            <a:avLst/>
          </a:prstGeom>
          <a:solidFill>
            <a:srgbClr val="00C2A8"/>
          </a:solidFill>
          <a:ln w="24521">
            <a:solidFill>
              <a:srgbClr val="00C2A8"/>
            </a:solidFill>
            <a:prstDash val="solid"/>
          </a:ln>
        </p:spPr>
      </p:sp>
      <p:sp>
        <p:nvSpPr>
          <p:cNvPr id="1038" name="Shape 38"/>
          <p:cNvSpPr/>
          <p:nvPr/>
        </p:nvSpPr>
        <p:spPr>
          <a:xfrm>
            <a:off x="12492134" y="6178249"/>
            <a:ext cx="4590288" cy="1518326"/>
          </a:xfrm>
          <a:prstGeom prst="roundRect">
            <a:avLst>
              <a:gd name="adj" fmla="val 9302"/>
            </a:avLst>
          </a:prstGeom>
          <a:solidFill>
            <a:srgbClr val="1C7293"/>
          </a:solidFill>
          <a:ln w="24521">
            <a:solidFill>
              <a:srgbClr val="1C7293"/>
            </a:solidFill>
            <a:prstDash val="solid"/>
          </a:ln>
        </p:spPr>
      </p:sp>
      <p:sp>
        <p:nvSpPr>
          <p:cNvPr id="1039" name="Text 39"/>
          <p:cNvSpPr/>
          <p:nvPr/>
        </p:nvSpPr>
        <p:spPr>
          <a:xfrm>
            <a:off x="12492134" y="6178249"/>
            <a:ext cx="4590288" cy="789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tarama sonucu</a:t>
            </a:r>
            <a:endParaRPr lang="en-US" sz="2220" dirty="0"/>
          </a:p>
        </p:txBody>
      </p:sp>
      <p:sp>
        <p:nvSpPr>
          <p:cNvPr id="1040" name="Text 40"/>
          <p:cNvSpPr/>
          <p:nvPr/>
        </p:nvSpPr>
        <p:spPr>
          <a:xfrm>
            <a:off x="12492134" y="6967779"/>
            <a:ext cx="4590288" cy="668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4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bulunan tüm asset'ler</a:t>
            </a:r>
            <a:endParaRPr lang="en-US" sz="1641" dirty="0"/>
          </a:p>
        </p:txBody>
      </p:sp>
      <p:sp>
        <p:nvSpPr>
          <p:cNvPr id="1041" name="Text 41"/>
          <p:cNvSpPr/>
          <p:nvPr/>
        </p:nvSpPr>
        <p:spPr>
          <a:xfrm>
            <a:off x="17170697" y="6566658"/>
            <a:ext cx="529649" cy="741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62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</a:t>
            </a:r>
            <a:endParaRPr lang="en-US" sz="3862" dirty="0"/>
          </a:p>
        </p:txBody>
      </p:sp>
      <p:sp>
        <p:nvSpPr>
          <p:cNvPr id="1042" name="Shape 42"/>
          <p:cNvSpPr/>
          <p:nvPr/>
        </p:nvSpPr>
        <p:spPr>
          <a:xfrm>
            <a:off x="17806275" y="6178249"/>
            <a:ext cx="4696218" cy="1518326"/>
          </a:xfrm>
          <a:prstGeom prst="roundRect">
            <a:avLst>
              <a:gd name="adj" fmla="val 9302"/>
            </a:avLst>
          </a:prstGeom>
          <a:solidFill>
            <a:srgbClr val="E4572E"/>
          </a:solidFill>
          <a:ln w="24521">
            <a:solidFill>
              <a:srgbClr val="E4572E"/>
            </a:solidFill>
            <a:prstDash val="solid"/>
          </a:ln>
        </p:spPr>
      </p:sp>
      <p:sp>
        <p:nvSpPr>
          <p:cNvPr id="1043" name="Text 43"/>
          <p:cNvSpPr/>
          <p:nvPr/>
        </p:nvSpPr>
        <p:spPr>
          <a:xfrm>
            <a:off x="17806275" y="6178249"/>
            <a:ext cx="4696218" cy="789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SADECE YENİ OLAN</a:t>
            </a:r>
            <a:endParaRPr lang="en-US" sz="2220" dirty="0"/>
          </a:p>
        </p:txBody>
      </p:sp>
      <p:sp>
        <p:nvSpPr>
          <p:cNvPr id="1044" name="Text 44"/>
          <p:cNvSpPr/>
          <p:nvPr/>
        </p:nvSpPr>
        <p:spPr>
          <a:xfrm>
            <a:off x="17806275" y="6967779"/>
            <a:ext cx="4696218" cy="668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4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ör. 3 kayıt</a:t>
            </a:r>
            <a:endParaRPr lang="en-US" sz="1641" dirty="0"/>
          </a:p>
        </p:txBody>
      </p:sp>
      <p:sp>
        <p:nvSpPr>
          <p:cNvPr id="1045" name="Shape 45"/>
          <p:cNvSpPr/>
          <p:nvPr/>
        </p:nvSpPr>
        <p:spPr>
          <a:xfrm>
            <a:off x="1192964" y="8261534"/>
            <a:ext cx="21539044" cy="1447706"/>
          </a:xfrm>
          <a:prstGeom prst="roundRect">
            <a:avLst>
              <a:gd name="adj" fmla="val 9756"/>
            </a:avLst>
          </a:prstGeom>
          <a:solidFill>
            <a:srgbClr val="E9F7F4"/>
          </a:solidFill>
          <a:ln w="24521">
            <a:solidFill>
              <a:srgbClr val="00C2A8"/>
            </a:solidFill>
            <a:prstDash val="solid"/>
          </a:ln>
        </p:spPr>
      </p:sp>
      <p:sp>
        <p:nvSpPr>
          <p:cNvPr id="1046" name="Text 46"/>
          <p:cNvSpPr/>
          <p:nvPr/>
        </p:nvSpPr>
        <p:spPr>
          <a:xfrm>
            <a:off x="1546063" y="8473393"/>
            <a:ext cx="706198" cy="9886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62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↺</a:t>
            </a:r>
            <a:endParaRPr lang="en-US" sz="3862" dirty="0"/>
          </a:p>
        </p:txBody>
      </p:sp>
      <p:sp>
        <p:nvSpPr>
          <p:cNvPr id="1047" name="Text 47"/>
          <p:cNvSpPr/>
          <p:nvPr/>
        </p:nvSpPr>
        <p:spPr>
          <a:xfrm>
            <a:off x="2375846" y="8579323"/>
            <a:ext cx="20126647" cy="812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17" dirty="0">
                <a:solidFill>
                  <a:srgbClr val="0B6B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tarama sonunda bulunan her şey Known Data havuzuna yazılır — böylece havuz sürekli güncel kalır ve bir sonraki karşılaştırmanın temeli olur.</a:t>
            </a:r>
            <a:endParaRPr lang="en-US" sz="2317" dirty="0"/>
          </a:p>
        </p:txBody>
      </p:sp>
      <p:sp>
        <p:nvSpPr>
          <p:cNvPr id="1048" name="Shape 48"/>
          <p:cNvSpPr/>
          <p:nvPr/>
        </p:nvSpPr>
        <p:spPr>
          <a:xfrm>
            <a:off x="1192964" y="9991719"/>
            <a:ext cx="10769522" cy="1165227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24521">
            <a:solidFill>
              <a:srgbClr val="D6DEEC"/>
            </a:solidFill>
            <a:prstDash val="solid"/>
          </a:ln>
        </p:spPr>
      </p:sp>
      <p:sp>
        <p:nvSpPr>
          <p:cNvPr id="1049" name="Text 49"/>
          <p:cNvSpPr/>
          <p:nvPr/>
        </p:nvSpPr>
        <p:spPr>
          <a:xfrm>
            <a:off x="1616683" y="10097649"/>
            <a:ext cx="3530991" cy="953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2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Benzersizlik</a:t>
            </a:r>
            <a:endParaRPr lang="en-US" sz="2220" dirty="0"/>
          </a:p>
        </p:txBody>
      </p:sp>
      <p:sp>
        <p:nvSpPr>
          <p:cNvPr id="1050" name="Text 50"/>
          <p:cNvSpPr/>
          <p:nvPr/>
        </p:nvSpPr>
        <p:spPr>
          <a:xfrm>
            <a:off x="5253603" y="10097649"/>
            <a:ext cx="6355783" cy="953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3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Aynı asset iki kez kaydedilmez; normalize edilerek karşılaştırılır.</a:t>
            </a:r>
            <a:endParaRPr lang="en-US" sz="1931" dirty="0"/>
          </a:p>
        </p:txBody>
      </p:sp>
      <p:sp>
        <p:nvSpPr>
          <p:cNvPr id="1051" name="Shape 51"/>
          <p:cNvSpPr/>
          <p:nvPr/>
        </p:nvSpPr>
        <p:spPr>
          <a:xfrm>
            <a:off x="12421514" y="9991719"/>
            <a:ext cx="10769522" cy="1165227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24521">
            <a:solidFill>
              <a:srgbClr val="D6DEEC"/>
            </a:solidFill>
            <a:prstDash val="solid"/>
          </a:ln>
        </p:spPr>
      </p:sp>
      <p:sp>
        <p:nvSpPr>
          <p:cNvPr id="1052" name="Text 52"/>
          <p:cNvSpPr/>
          <p:nvPr/>
        </p:nvSpPr>
        <p:spPr>
          <a:xfrm>
            <a:off x="12845233" y="10097649"/>
            <a:ext cx="3530991" cy="953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2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Yanlış pozitif</a:t>
            </a:r>
            <a:endParaRPr lang="en-US" sz="2220" dirty="0"/>
          </a:p>
        </p:txBody>
      </p:sp>
      <p:sp>
        <p:nvSpPr>
          <p:cNvPr id="1053" name="Text 53"/>
          <p:cNvSpPr/>
          <p:nvPr/>
        </p:nvSpPr>
        <p:spPr>
          <a:xfrm>
            <a:off x="16482154" y="10097649"/>
            <a:ext cx="6355783" cy="953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3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Kullanıcı bir kaydı işaretlerse bir daha 'yeni' sayılmaz.</a:t>
            </a:r>
            <a:endParaRPr lang="en-US" sz="1931" dirty="0"/>
          </a:p>
        </p:txBody>
      </p:sp>
      <p:sp>
        <p:nvSpPr>
          <p:cNvPr id="1054" name="Shape 54"/>
          <p:cNvSpPr/>
          <p:nvPr/>
        </p:nvSpPr>
        <p:spPr>
          <a:xfrm>
            <a:off x="1192964" y="11368806"/>
            <a:ext cx="10769522" cy="1165227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24521">
            <a:solidFill>
              <a:srgbClr val="D6DEEC"/>
            </a:solidFill>
            <a:prstDash val="solid"/>
          </a:ln>
        </p:spPr>
      </p:sp>
      <p:sp>
        <p:nvSpPr>
          <p:cNvPr id="1055" name="Text 55"/>
          <p:cNvSpPr/>
          <p:nvPr/>
        </p:nvSpPr>
        <p:spPr>
          <a:xfrm>
            <a:off x="1616683" y="11474735"/>
            <a:ext cx="3530991" cy="953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2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Kaynak takibi</a:t>
            </a:r>
            <a:endParaRPr lang="en-US" sz="2220" dirty="0"/>
          </a:p>
        </p:txBody>
      </p:sp>
      <p:sp>
        <p:nvSpPr>
          <p:cNvPr id="1056" name="Text 56"/>
          <p:cNvSpPr/>
          <p:nvPr/>
        </p:nvSpPr>
        <p:spPr>
          <a:xfrm>
            <a:off x="5253603" y="11474735"/>
            <a:ext cx="6355783" cy="953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3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kaydın ilk hangi taramada bulunduğu saklanır.</a:t>
            </a:r>
            <a:endParaRPr lang="en-US" sz="1931" dirty="0"/>
          </a:p>
        </p:txBody>
      </p:sp>
      <p:sp>
        <p:nvSpPr>
          <p:cNvPr id="1057" name="Shape 57"/>
          <p:cNvSpPr/>
          <p:nvPr/>
        </p:nvSpPr>
        <p:spPr>
          <a:xfrm>
            <a:off x="12421514" y="11368806"/>
            <a:ext cx="10769522" cy="1165227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24521">
            <a:solidFill>
              <a:srgbClr val="D6DEEC"/>
            </a:solidFill>
            <a:prstDash val="solid"/>
          </a:ln>
        </p:spPr>
      </p:sp>
      <p:sp>
        <p:nvSpPr>
          <p:cNvPr id="1058" name="Text 58"/>
          <p:cNvSpPr/>
          <p:nvPr/>
        </p:nvSpPr>
        <p:spPr>
          <a:xfrm>
            <a:off x="12845233" y="11474735"/>
            <a:ext cx="3530991" cy="953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2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Kullanıcı düzenlemesi</a:t>
            </a:r>
            <a:endParaRPr lang="en-US" sz="2220" dirty="0"/>
          </a:p>
        </p:txBody>
      </p:sp>
      <p:sp>
        <p:nvSpPr>
          <p:cNvPr id="1059" name="Text 59"/>
          <p:cNvSpPr/>
          <p:nvPr/>
        </p:nvSpPr>
        <p:spPr>
          <a:xfrm>
            <a:off x="16482154" y="11474735"/>
            <a:ext cx="6355783" cy="953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3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Havuz elle düzenlenebilir; kategori değiştirilebilir.</a:t>
            </a:r>
            <a:endParaRPr lang="en-US" sz="1931" dirty="0"/>
          </a:p>
        </p:txBody>
      </p:sp>
      <p:sp>
        <p:nvSpPr>
          <p:cNvPr id="1060" name="Text 60"/>
          <p:cNvSpPr/>
          <p:nvPr/>
        </p:nvSpPr>
        <p:spPr>
          <a:xfrm>
            <a:off x="1192964" y="12957751"/>
            <a:ext cx="21539044" cy="5296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24" i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mekanizma olmasa: her tarama 1.727 kaydın tamamını 'bulgu' olarak listeler ve kimse okumaz.</a:t>
            </a:r>
            <a:endParaRPr lang="en-US" sz="2124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Tarama sonuçları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063752" y="2308860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SEKMELİ SONUÇ EKRANI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972312" y="3186684"/>
            <a:ext cx="10607040" cy="6697980"/>
          </a:xfrm>
          <a:prstGeom prst="roundRect">
            <a:avLst>
              <a:gd name="adj" fmla="val 819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3752" y="3186684"/>
            <a:ext cx="10424160" cy="669798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1063752" y="10012680"/>
            <a:ext cx="10424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Gallery — her bulgunun ekran görüntüsü</a:t>
            </a:r>
            <a:endParaRPr lang="en-US" sz="2100" dirty="0"/>
          </a:p>
        </p:txBody>
      </p:sp>
      <p:sp>
        <p:nvSpPr>
          <p:cNvPr id="1005" name="Shape 4"/>
          <p:cNvSpPr/>
          <p:nvPr/>
        </p:nvSpPr>
        <p:spPr>
          <a:xfrm>
            <a:off x="12603480" y="3186684"/>
            <a:ext cx="10607040" cy="6697980"/>
          </a:xfrm>
          <a:prstGeom prst="roundRect">
            <a:avLst>
              <a:gd name="adj" fmla="val 819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6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94920" y="3202060"/>
            <a:ext cx="10424160" cy="6682604"/>
          </a:xfrm>
          <a:prstGeom prst="rect">
            <a:avLst/>
          </a:prstGeom>
        </p:spPr>
      </p:pic>
      <p:sp>
        <p:nvSpPr>
          <p:cNvPr id="1007" name="Text 5"/>
          <p:cNvSpPr/>
          <p:nvPr/>
        </p:nvSpPr>
        <p:spPr>
          <a:xfrm>
            <a:off x="12694920" y="10012680"/>
            <a:ext cx="10424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Subdomains — domain, IP, port, technology</a:t>
            </a:r>
            <a:endParaRPr lang="en-US" sz="2100" dirty="0"/>
          </a:p>
        </p:txBody>
      </p:sp>
      <p:sp>
        <p:nvSpPr>
          <p:cNvPr id="1008" name="Shape 6"/>
          <p:cNvSpPr/>
          <p:nvPr/>
        </p:nvSpPr>
        <p:spPr>
          <a:xfrm>
            <a:off x="1063752" y="10995660"/>
            <a:ext cx="2633472" cy="914400"/>
          </a:xfrm>
          <a:prstGeom prst="roundRect">
            <a:avLst>
              <a:gd name="adj" fmla="val 12000"/>
            </a:avLst>
          </a:prstGeom>
          <a:solidFill>
            <a:srgbClr val="1C7293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1009" name="Text 7"/>
          <p:cNvSpPr/>
          <p:nvPr/>
        </p:nvSpPr>
        <p:spPr>
          <a:xfrm>
            <a:off x="1063752" y="10995660"/>
            <a:ext cx="2633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Gallery</a:t>
            </a:r>
            <a:endParaRPr lang="en-US" sz="1900" dirty="0"/>
          </a:p>
        </p:txBody>
      </p:sp>
      <p:sp>
        <p:nvSpPr>
          <p:cNvPr id="1010" name="Shape 8"/>
          <p:cNvSpPr/>
          <p:nvPr/>
        </p:nvSpPr>
        <p:spPr>
          <a:xfrm>
            <a:off x="3880104" y="10995660"/>
            <a:ext cx="2633472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1" name="Text 9"/>
          <p:cNvSpPr/>
          <p:nvPr/>
        </p:nvSpPr>
        <p:spPr>
          <a:xfrm>
            <a:off x="3880104" y="10995660"/>
            <a:ext cx="2633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1900" dirty="0"/>
          </a:p>
        </p:txBody>
      </p:sp>
      <p:sp>
        <p:nvSpPr>
          <p:cNvPr id="1012" name="Shape 10"/>
          <p:cNvSpPr/>
          <p:nvPr/>
        </p:nvSpPr>
        <p:spPr>
          <a:xfrm>
            <a:off x="6696456" y="10995660"/>
            <a:ext cx="2633472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3" name="Text 11"/>
          <p:cNvSpPr/>
          <p:nvPr/>
        </p:nvSpPr>
        <p:spPr>
          <a:xfrm>
            <a:off x="6696456" y="10995660"/>
            <a:ext cx="2633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Subdomains</a:t>
            </a:r>
            <a:endParaRPr lang="en-US" sz="1900" dirty="0"/>
          </a:p>
        </p:txBody>
      </p:sp>
      <p:sp>
        <p:nvSpPr>
          <p:cNvPr id="1014" name="Shape 12"/>
          <p:cNvSpPr/>
          <p:nvPr/>
        </p:nvSpPr>
        <p:spPr>
          <a:xfrm>
            <a:off x="9512808" y="10995660"/>
            <a:ext cx="2633472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5" name="Text 13"/>
          <p:cNvSpPr/>
          <p:nvPr/>
        </p:nvSpPr>
        <p:spPr>
          <a:xfrm>
            <a:off x="9512808" y="10995660"/>
            <a:ext cx="2633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 Pages</a:t>
            </a:r>
            <a:endParaRPr lang="en-US" sz="1900" dirty="0"/>
          </a:p>
        </p:txBody>
      </p:sp>
      <p:sp>
        <p:nvSpPr>
          <p:cNvPr id="1016" name="Shape 14"/>
          <p:cNvSpPr/>
          <p:nvPr/>
        </p:nvSpPr>
        <p:spPr>
          <a:xfrm>
            <a:off x="12329160" y="10995660"/>
            <a:ext cx="2633472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7" name="Text 15"/>
          <p:cNvSpPr/>
          <p:nvPr/>
        </p:nvSpPr>
        <p:spPr>
          <a:xfrm>
            <a:off x="12329160" y="10995660"/>
            <a:ext cx="2633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Paths</a:t>
            </a:r>
            <a:endParaRPr lang="en-US" sz="1900" dirty="0"/>
          </a:p>
        </p:txBody>
      </p:sp>
      <p:sp>
        <p:nvSpPr>
          <p:cNvPr id="1018" name="Shape 16"/>
          <p:cNvSpPr/>
          <p:nvPr/>
        </p:nvSpPr>
        <p:spPr>
          <a:xfrm>
            <a:off x="15145512" y="10995660"/>
            <a:ext cx="2633472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9" name="Text 17"/>
          <p:cNvSpPr/>
          <p:nvPr/>
        </p:nvSpPr>
        <p:spPr>
          <a:xfrm>
            <a:off x="15145512" y="10995660"/>
            <a:ext cx="2633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Pages</a:t>
            </a:r>
            <a:endParaRPr lang="en-US" sz="1900" dirty="0"/>
          </a:p>
        </p:txBody>
      </p:sp>
      <p:sp>
        <p:nvSpPr>
          <p:cNvPr id="1020" name="Shape 18"/>
          <p:cNvSpPr/>
          <p:nvPr/>
        </p:nvSpPr>
        <p:spPr>
          <a:xfrm>
            <a:off x="17961864" y="10995660"/>
            <a:ext cx="2633472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21" name="Text 19"/>
          <p:cNvSpPr/>
          <p:nvPr/>
        </p:nvSpPr>
        <p:spPr>
          <a:xfrm>
            <a:off x="17961864" y="10995660"/>
            <a:ext cx="2633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URLs</a:t>
            </a:r>
            <a:endParaRPr lang="en-US" sz="1900" dirty="0"/>
          </a:p>
        </p:txBody>
      </p:sp>
      <p:sp>
        <p:nvSpPr>
          <p:cNvPr id="1022" name="Shape 20"/>
          <p:cNvSpPr/>
          <p:nvPr/>
        </p:nvSpPr>
        <p:spPr>
          <a:xfrm>
            <a:off x="20778216" y="10995660"/>
            <a:ext cx="2633472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23" name="Text 21"/>
          <p:cNvSpPr/>
          <p:nvPr/>
        </p:nvSpPr>
        <p:spPr>
          <a:xfrm>
            <a:off x="20778216" y="10995660"/>
            <a:ext cx="2633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Detection</a:t>
            </a:r>
            <a:endParaRPr lang="en-US" sz="1900" dirty="0"/>
          </a:p>
        </p:txBody>
      </p:sp>
      <p:sp>
        <p:nvSpPr>
          <p:cNvPr id="1024" name="Text 22"/>
          <p:cNvSpPr/>
          <p:nvPr/>
        </p:nvSpPr>
        <p:spPr>
          <a:xfrm>
            <a:off x="1063752" y="12275820"/>
            <a:ext cx="220553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sekme kendi kategorisini gösterir. Sonuçlar benzersizdir; aynı varlık iki kez listelenmez. Duruma, teknolojiye ve kategoriye göre filtrelenebilir.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1985"/>
              </a:lnSpc>
              <a:defRPr sz="47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Known Data — yalnızca yeni olanı bildir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798576" y="2336292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PROJENİN KALBİ</a:t>
            </a:r>
            <a:endParaRPr lang="en-US" sz="2200" dirty="0"/>
          </a:p>
        </p:txBody>
      </p:sp>
      <p:sp>
        <p:nvSpPr>
          <p:cNvPr id="1002" name="Text 2"/>
          <p:cNvSpPr/>
          <p:nvPr/>
        </p:nvSpPr>
        <p:spPr>
          <a:xfrm>
            <a:off x="798576" y="3214116"/>
            <a:ext cx="22311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28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tarama sonucu proje havuzuna eklenir. Sonraki tarama bu havuzla karşılaştırılır. Böylece yüzlerce tekrar eden kayıt değil, sadece gerçekten yeni olan gösterilir.</a:t>
            </a:r>
            <a:endParaRPr lang="en-US" sz="2800" dirty="0"/>
          </a:p>
        </p:txBody>
      </p:sp>
      <p:sp>
        <p:nvSpPr>
          <p:cNvPr id="1003" name="Shape 3"/>
          <p:cNvSpPr/>
          <p:nvPr/>
        </p:nvSpPr>
        <p:spPr>
          <a:xfrm>
            <a:off x="798576" y="4768596"/>
            <a:ext cx="5157216" cy="3145536"/>
          </a:xfrm>
          <a:prstGeom prst="roundRect">
            <a:avLst>
              <a:gd name="adj" fmla="val 5233"/>
            </a:avLst>
          </a:prstGeom>
          <a:solidFill>
            <a:srgbClr val="1B2B54"/>
          </a:solidFill>
          <a:ln w="38100">
            <a:solidFill>
              <a:srgbClr val="1C7293"/>
            </a:solidFill>
            <a:prstDash val="solid"/>
          </a:ln>
        </p:spPr>
      </p:sp>
      <p:sp>
        <p:nvSpPr>
          <p:cNvPr id="1004" name="Text 4"/>
          <p:cNvSpPr/>
          <p:nvPr/>
        </p:nvSpPr>
        <p:spPr>
          <a:xfrm>
            <a:off x="798576" y="5042916"/>
            <a:ext cx="5157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Tarama</a:t>
            </a:r>
            <a:endParaRPr lang="en-US" sz="2900" dirty="0"/>
          </a:p>
        </p:txBody>
      </p:sp>
      <p:sp>
        <p:nvSpPr>
          <p:cNvPr id="1005" name="Text 5"/>
          <p:cNvSpPr/>
          <p:nvPr/>
        </p:nvSpPr>
        <p:spPr>
          <a:xfrm>
            <a:off x="798576" y="5811012"/>
            <a:ext cx="515721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100" dirty="0">
                <a:solidFill>
                  <a:srgbClr val="C3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Havuz boş</a:t>
            </a:r>
            <a:endParaRPr lang="en-US" sz="2100" dirty="0"/>
          </a:p>
          <a:p>
            <a:pPr marL="0" indent="0" algn="ctr">
              <a:lnSpc>
                <a:spcPts val="2800"/>
              </a:lnSpc>
              <a:buNone/>
            </a:pPr>
            <a:r>
              <a:rPr lang="en-US" sz="2100" dirty="0">
                <a:solidFill>
                  <a:srgbClr val="C3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Başlangıç dosyası ile</a:t>
            </a:r>
            <a:endParaRPr lang="en-US" sz="2100" dirty="0"/>
          </a:p>
          <a:p>
            <a:pPr marL="0" indent="0" algn="ctr">
              <a:lnSpc>
                <a:spcPts val="2800"/>
              </a:lnSpc>
              <a:buNone/>
            </a:pPr>
            <a:r>
              <a:rPr lang="en-US" sz="2100" dirty="0">
                <a:solidFill>
                  <a:srgbClr val="C3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karşılaştırılır</a:t>
            </a:r>
            <a:endParaRPr lang="en-US" sz="2100" dirty="0"/>
          </a:p>
        </p:txBody>
      </p:sp>
      <p:sp>
        <p:nvSpPr>
          <p:cNvPr id="1006" name="Shape 6"/>
          <p:cNvSpPr/>
          <p:nvPr/>
        </p:nvSpPr>
        <p:spPr>
          <a:xfrm>
            <a:off x="6065520" y="6085332"/>
            <a:ext cx="475488" cy="512064"/>
          </a:xfrm>
          <a:prstGeom prst="rightArrow">
            <a:avLst/>
          </a:prstGeom>
          <a:solidFill>
            <a:srgbClr val="00C2A8"/>
          </a:solidFill>
          <a:ln w="25400">
            <a:solidFill>
              <a:srgbClr val="00C2A8"/>
            </a:solidFill>
            <a:prstDash val="solid"/>
          </a:ln>
        </p:spPr>
      </p:sp>
      <p:sp>
        <p:nvSpPr>
          <p:cNvPr id="1007" name="Shape 7"/>
          <p:cNvSpPr/>
          <p:nvPr/>
        </p:nvSpPr>
        <p:spPr>
          <a:xfrm>
            <a:off x="6650736" y="4768596"/>
            <a:ext cx="5157216" cy="3145536"/>
          </a:xfrm>
          <a:prstGeom prst="roundRect">
            <a:avLst>
              <a:gd name="adj" fmla="val 5233"/>
            </a:avLst>
          </a:prstGeom>
          <a:solidFill>
            <a:srgbClr val="00C2A8"/>
          </a:solidFill>
          <a:ln w="25400">
            <a:solidFill>
              <a:srgbClr val="00C2A8"/>
            </a:solidFill>
            <a:prstDash val="solid"/>
          </a:ln>
        </p:spPr>
      </p:sp>
      <p:sp>
        <p:nvSpPr>
          <p:cNvPr id="1008" name="Text 8"/>
          <p:cNvSpPr/>
          <p:nvPr/>
        </p:nvSpPr>
        <p:spPr>
          <a:xfrm>
            <a:off x="6650736" y="5042916"/>
            <a:ext cx="5157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Havuz</a:t>
            </a:r>
            <a:endParaRPr lang="en-US" sz="2900" dirty="0"/>
          </a:p>
        </p:txBody>
      </p:sp>
      <p:sp>
        <p:nvSpPr>
          <p:cNvPr id="1009" name="Text 9"/>
          <p:cNvSpPr/>
          <p:nvPr/>
        </p:nvSpPr>
        <p:spPr>
          <a:xfrm>
            <a:off x="6650736" y="5811012"/>
            <a:ext cx="515721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100" dirty="0">
                <a:solidFill>
                  <a:srgbClr val="1235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Bulunan her şey</a:t>
            </a:r>
            <a:endParaRPr lang="en-US" sz="2100" dirty="0"/>
          </a:p>
          <a:p>
            <a:pPr marL="0" indent="0" algn="ctr">
              <a:lnSpc>
                <a:spcPts val="2800"/>
              </a:lnSpc>
              <a:buNone/>
            </a:pPr>
            <a:r>
              <a:rPr lang="en-US" sz="2100" dirty="0">
                <a:solidFill>
                  <a:srgbClr val="1235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 havuzuna</a:t>
            </a:r>
            <a:endParaRPr lang="en-US" sz="2100" dirty="0"/>
          </a:p>
          <a:p>
            <a:pPr marL="0" indent="0" algn="ctr">
              <a:lnSpc>
                <a:spcPts val="2800"/>
              </a:lnSpc>
              <a:buNone/>
            </a:pPr>
            <a:r>
              <a:rPr lang="en-US" sz="2100" dirty="0">
                <a:solidFill>
                  <a:srgbClr val="1235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kaydedilir</a:t>
            </a:r>
            <a:endParaRPr lang="en-US" sz="2100" dirty="0"/>
          </a:p>
        </p:txBody>
      </p:sp>
      <p:sp>
        <p:nvSpPr>
          <p:cNvPr id="1010" name="Shape 10"/>
          <p:cNvSpPr/>
          <p:nvPr/>
        </p:nvSpPr>
        <p:spPr>
          <a:xfrm>
            <a:off x="11917680" y="6085332"/>
            <a:ext cx="475488" cy="512064"/>
          </a:xfrm>
          <a:prstGeom prst="rightArrow">
            <a:avLst/>
          </a:prstGeom>
          <a:solidFill>
            <a:srgbClr val="00C2A8"/>
          </a:solidFill>
          <a:ln w="25400">
            <a:solidFill>
              <a:srgbClr val="00C2A8"/>
            </a:solidFill>
            <a:prstDash val="solid"/>
          </a:ln>
        </p:spPr>
      </p:sp>
      <p:sp>
        <p:nvSpPr>
          <p:cNvPr id="1011" name="Shape 11"/>
          <p:cNvSpPr/>
          <p:nvPr/>
        </p:nvSpPr>
        <p:spPr>
          <a:xfrm>
            <a:off x="12502896" y="4768596"/>
            <a:ext cx="5157216" cy="3145536"/>
          </a:xfrm>
          <a:prstGeom prst="roundRect">
            <a:avLst>
              <a:gd name="adj" fmla="val 5233"/>
            </a:avLst>
          </a:prstGeom>
          <a:solidFill>
            <a:srgbClr val="1B2B54"/>
          </a:solidFill>
          <a:ln w="38100">
            <a:solidFill>
              <a:srgbClr val="1C7293"/>
            </a:solidFill>
            <a:prstDash val="solid"/>
          </a:ln>
        </p:spPr>
      </p:sp>
      <p:sp>
        <p:nvSpPr>
          <p:cNvPr id="1012" name="Text 12"/>
          <p:cNvSpPr/>
          <p:nvPr/>
        </p:nvSpPr>
        <p:spPr>
          <a:xfrm>
            <a:off x="12502896" y="5042916"/>
            <a:ext cx="5157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Tarama</a:t>
            </a:r>
            <a:endParaRPr lang="en-US" sz="2900" dirty="0"/>
          </a:p>
        </p:txBody>
      </p:sp>
      <p:sp>
        <p:nvSpPr>
          <p:cNvPr id="1013" name="Text 13"/>
          <p:cNvSpPr/>
          <p:nvPr/>
        </p:nvSpPr>
        <p:spPr>
          <a:xfrm>
            <a:off x="12502896" y="5811012"/>
            <a:ext cx="515721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100" dirty="0">
                <a:solidFill>
                  <a:srgbClr val="C3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 havuzla</a:t>
            </a:r>
            <a:endParaRPr lang="en-US" sz="2100" dirty="0"/>
          </a:p>
          <a:p>
            <a:pPr marL="0" indent="0" algn="ctr">
              <a:lnSpc>
                <a:spcPts val="2800"/>
              </a:lnSpc>
              <a:buNone/>
            </a:pPr>
            <a:r>
              <a:rPr lang="en-US" sz="2100" dirty="0">
                <a:solidFill>
                  <a:srgbClr val="C3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karşılaştırılır</a:t>
            </a:r>
            <a:endParaRPr lang="en-US" sz="2100" dirty="0"/>
          </a:p>
          <a:p>
            <a:pPr marL="0" indent="0" algn="ctr">
              <a:lnSpc>
                <a:spcPts val="2800"/>
              </a:lnSpc>
              <a:buNone/>
            </a:pPr>
            <a:r>
              <a:rPr lang="en-US" sz="2100" dirty="0">
                <a:solidFill>
                  <a:srgbClr val="C3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3 yeni kayıt</a:t>
            </a:r>
            <a:endParaRPr lang="en-US" sz="2100" dirty="0"/>
          </a:p>
        </p:txBody>
      </p:sp>
      <p:sp>
        <p:nvSpPr>
          <p:cNvPr id="1014" name="Shape 14"/>
          <p:cNvSpPr/>
          <p:nvPr/>
        </p:nvSpPr>
        <p:spPr>
          <a:xfrm>
            <a:off x="17769840" y="6085332"/>
            <a:ext cx="475488" cy="512064"/>
          </a:xfrm>
          <a:prstGeom prst="rightArrow">
            <a:avLst/>
          </a:prstGeom>
          <a:solidFill>
            <a:srgbClr val="00C2A8"/>
          </a:solidFill>
          <a:ln w="25400">
            <a:solidFill>
              <a:srgbClr val="00C2A8"/>
            </a:solidFill>
            <a:prstDash val="solid"/>
          </a:ln>
        </p:spPr>
      </p:sp>
      <p:sp>
        <p:nvSpPr>
          <p:cNvPr id="1015" name="Shape 15"/>
          <p:cNvSpPr/>
          <p:nvPr/>
        </p:nvSpPr>
        <p:spPr>
          <a:xfrm>
            <a:off x="18355056" y="4768596"/>
            <a:ext cx="5157216" cy="3145536"/>
          </a:xfrm>
          <a:prstGeom prst="roundRect">
            <a:avLst>
              <a:gd name="adj" fmla="val 5233"/>
            </a:avLst>
          </a:prstGeom>
          <a:solidFill>
            <a:srgbClr val="E4572E"/>
          </a:solidFill>
          <a:ln w="25400">
            <a:solidFill>
              <a:srgbClr val="E4572E"/>
            </a:solidFill>
            <a:prstDash val="solid"/>
          </a:ln>
        </p:spPr>
      </p:sp>
      <p:sp>
        <p:nvSpPr>
          <p:cNvPr id="1016" name="Text 16"/>
          <p:cNvSpPr/>
          <p:nvPr/>
        </p:nvSpPr>
        <p:spPr>
          <a:xfrm>
            <a:off x="18355056" y="5042916"/>
            <a:ext cx="5157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Bildirim</a:t>
            </a:r>
            <a:endParaRPr lang="en-US" sz="2900" dirty="0"/>
          </a:p>
        </p:txBody>
      </p:sp>
      <p:sp>
        <p:nvSpPr>
          <p:cNvPr id="1017" name="Text 17"/>
          <p:cNvSpPr/>
          <p:nvPr/>
        </p:nvSpPr>
        <p:spPr>
          <a:xfrm>
            <a:off x="18355056" y="5811012"/>
            <a:ext cx="515721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100" dirty="0">
                <a:solidFill>
                  <a:srgbClr val="FFE8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o 3 kayıt</a:t>
            </a:r>
            <a:endParaRPr lang="en-US" sz="2100" dirty="0"/>
          </a:p>
          <a:p>
            <a:pPr marL="0" indent="0" algn="ctr">
              <a:lnSpc>
                <a:spcPts val="2800"/>
              </a:lnSpc>
              <a:buNone/>
            </a:pPr>
            <a:r>
              <a:rPr lang="en-US" sz="2100" dirty="0">
                <a:solidFill>
                  <a:srgbClr val="FFE8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panelde gösterilir</a:t>
            </a:r>
            <a:endParaRPr lang="en-US" sz="2100" dirty="0"/>
          </a:p>
          <a:p>
            <a:pPr marL="0" indent="0" algn="ctr">
              <a:lnSpc>
                <a:spcPts val="2800"/>
              </a:lnSpc>
              <a:buNone/>
            </a:pPr>
            <a:r>
              <a:rPr lang="en-US" sz="2100" dirty="0">
                <a:solidFill>
                  <a:srgbClr val="FFE8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e-posta gider</a:t>
            </a:r>
            <a:endParaRPr lang="en-US" sz="2100" dirty="0"/>
          </a:p>
        </p:txBody>
      </p:sp>
      <p:sp>
        <p:nvSpPr>
          <p:cNvPr id="1018" name="Shape 18"/>
          <p:cNvSpPr/>
          <p:nvPr/>
        </p:nvSpPr>
        <p:spPr>
          <a:xfrm>
            <a:off x="798576" y="8517636"/>
            <a:ext cx="11155680" cy="1609344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9" name="Shape 19"/>
          <p:cNvSpPr/>
          <p:nvPr/>
        </p:nvSpPr>
        <p:spPr>
          <a:xfrm>
            <a:off x="1237488" y="9102852"/>
            <a:ext cx="438912" cy="438912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20"/>
          <p:cNvSpPr/>
          <p:nvPr/>
        </p:nvSpPr>
        <p:spPr>
          <a:xfrm>
            <a:off x="1932432" y="8737092"/>
            <a:ext cx="969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Yanlış pozitif işaretleme</a:t>
            </a:r>
            <a:endParaRPr lang="en-US" sz="2500" dirty="0"/>
          </a:p>
        </p:txBody>
      </p:sp>
      <p:sp>
        <p:nvSpPr>
          <p:cNvPr id="1021" name="Text 21"/>
          <p:cNvSpPr/>
          <p:nvPr/>
        </p:nvSpPr>
        <p:spPr>
          <a:xfrm>
            <a:off x="1932432" y="9304020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Kullanıcı bir kaydı hatalı işaretler; o kayıt bir daha yeni sayılmaz.</a:t>
            </a:r>
            <a:endParaRPr lang="en-US" sz="2100" dirty="0"/>
          </a:p>
        </p:txBody>
      </p:sp>
      <p:sp>
        <p:nvSpPr>
          <p:cNvPr id="1022" name="Shape 22"/>
          <p:cNvSpPr/>
          <p:nvPr/>
        </p:nvSpPr>
        <p:spPr>
          <a:xfrm>
            <a:off x="12429744" y="8517636"/>
            <a:ext cx="11155680" cy="1609344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23" name="Shape 23"/>
          <p:cNvSpPr/>
          <p:nvPr/>
        </p:nvSpPr>
        <p:spPr>
          <a:xfrm>
            <a:off x="12868656" y="9102852"/>
            <a:ext cx="438912" cy="438912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4" name="Text 24"/>
          <p:cNvSpPr/>
          <p:nvPr/>
        </p:nvSpPr>
        <p:spPr>
          <a:xfrm>
            <a:off x="13563600" y="8737092"/>
            <a:ext cx="969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düzenleme</a:t>
            </a:r>
            <a:endParaRPr lang="en-US" sz="2500" dirty="0"/>
          </a:p>
        </p:txBody>
      </p:sp>
      <p:sp>
        <p:nvSpPr>
          <p:cNvPr id="1025" name="Text 25"/>
          <p:cNvSpPr/>
          <p:nvPr/>
        </p:nvSpPr>
        <p:spPr>
          <a:xfrm>
            <a:off x="13563600" y="9304020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Havuzdaki kayıtlar eklenebilir, düzenlenebilir, silinebilir.</a:t>
            </a:r>
            <a:endParaRPr lang="en-US" sz="2100" dirty="0"/>
          </a:p>
        </p:txBody>
      </p:sp>
      <p:sp>
        <p:nvSpPr>
          <p:cNvPr id="1026" name="Shape 26"/>
          <p:cNvSpPr/>
          <p:nvPr/>
        </p:nvSpPr>
        <p:spPr>
          <a:xfrm>
            <a:off x="798576" y="10383012"/>
            <a:ext cx="11155680" cy="1609344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27" name="Shape 27"/>
          <p:cNvSpPr/>
          <p:nvPr/>
        </p:nvSpPr>
        <p:spPr>
          <a:xfrm>
            <a:off x="1237488" y="10968228"/>
            <a:ext cx="438912" cy="438912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8" name="Text 28"/>
          <p:cNvSpPr/>
          <p:nvPr/>
        </p:nvSpPr>
        <p:spPr>
          <a:xfrm>
            <a:off x="1932432" y="10602468"/>
            <a:ext cx="969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Kaynak takibi</a:t>
            </a:r>
            <a:endParaRPr lang="en-US" sz="2500" dirty="0"/>
          </a:p>
        </p:txBody>
      </p:sp>
      <p:sp>
        <p:nvSpPr>
          <p:cNvPr id="1029" name="Text 29"/>
          <p:cNvSpPr/>
          <p:nvPr/>
        </p:nvSpPr>
        <p:spPr>
          <a:xfrm>
            <a:off x="1932432" y="1116939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kaydın hangi taramada ilk bulunduğu görülür.</a:t>
            </a:r>
            <a:endParaRPr lang="en-US" sz="2100" dirty="0"/>
          </a:p>
        </p:txBody>
      </p:sp>
      <p:sp>
        <p:nvSpPr>
          <p:cNvPr id="1030" name="Shape 30"/>
          <p:cNvSpPr/>
          <p:nvPr/>
        </p:nvSpPr>
        <p:spPr>
          <a:xfrm>
            <a:off x="12429744" y="10383012"/>
            <a:ext cx="11155680" cy="1609344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31" name="Shape 31"/>
          <p:cNvSpPr/>
          <p:nvPr/>
        </p:nvSpPr>
        <p:spPr>
          <a:xfrm>
            <a:off x="12868656" y="10968228"/>
            <a:ext cx="438912" cy="438912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32" name="Text 32"/>
          <p:cNvSpPr/>
          <p:nvPr/>
        </p:nvSpPr>
        <p:spPr>
          <a:xfrm>
            <a:off x="13563600" y="10602468"/>
            <a:ext cx="969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İçe / dışa aktarma</a:t>
            </a:r>
            <a:endParaRPr lang="en-US" sz="2500" dirty="0"/>
          </a:p>
        </p:txBody>
      </p:sp>
      <p:sp>
        <p:nvSpPr>
          <p:cNvPr id="1033" name="Text 33"/>
          <p:cNvSpPr/>
          <p:nvPr/>
        </p:nvSpPr>
        <p:spPr>
          <a:xfrm>
            <a:off x="13563600" y="1116939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Havuz metin dosyası olarak alınıp başka projeye taşınabilir.</a:t>
            </a:r>
            <a:endParaRPr lang="en-US" sz="2100" dirty="0"/>
          </a:p>
        </p:txBody>
      </p:sp>
      <p:sp>
        <p:nvSpPr>
          <p:cNvPr id="1034" name="Text 34"/>
          <p:cNvSpPr/>
          <p:nvPr/>
        </p:nvSpPr>
        <p:spPr>
          <a:xfrm>
            <a:off x="798576" y="12577572"/>
            <a:ext cx="223113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i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havuzda şu an 1.727 doğrulanmış kayıt bulunuyor — hiçbiri tekrar değil.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Known Data ekranı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210056" y="2345436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 GÖRÜNTÜSÜ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118616" y="3223260"/>
            <a:ext cx="14813280" cy="9326880"/>
          </a:xfrm>
          <a:prstGeom prst="roundRect">
            <a:avLst>
              <a:gd name="adj" fmla="val 58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 descr="/Users/s0694/Desktop/kasif_v1/kasif_v3/go/admin_panel_v2/sunum/gorseller/08-known-data-proj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056" y="3314700"/>
            <a:ext cx="14630400" cy="914400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1210056" y="12678156"/>
            <a:ext cx="14630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 bazlı liste — Alan Adı ve IP ayrı sütunlarda</a:t>
            </a:r>
            <a:endParaRPr lang="en-US" sz="2100" dirty="0"/>
          </a:p>
        </p:txBody>
      </p:sp>
      <p:sp>
        <p:nvSpPr>
          <p:cNvPr id="1005" name="Shape 4"/>
          <p:cNvSpPr/>
          <p:nvPr/>
        </p:nvSpPr>
        <p:spPr>
          <a:xfrm>
            <a:off x="16389096" y="3314700"/>
            <a:ext cx="6876288" cy="8595360"/>
          </a:xfrm>
          <a:prstGeom prst="roundRect">
            <a:avLst>
              <a:gd name="adj" fmla="val 1596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6" name="Text 5"/>
          <p:cNvSpPr/>
          <p:nvPr/>
        </p:nvSpPr>
        <p:spPr>
          <a:xfrm>
            <a:off x="16901160" y="3717036"/>
            <a:ext cx="5852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Kategoriler</a:t>
            </a:r>
            <a:endParaRPr lang="en-US" sz="3000" dirty="0"/>
          </a:p>
        </p:txBody>
      </p:sp>
      <p:sp>
        <p:nvSpPr>
          <p:cNvPr id="1007" name="Text 6"/>
          <p:cNvSpPr/>
          <p:nvPr/>
        </p:nvSpPr>
        <p:spPr>
          <a:xfrm>
            <a:off x="16901160" y="4558284"/>
            <a:ext cx="42062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Subdomain</a:t>
            </a:r>
            <a:endParaRPr lang="en-US" sz="2400" dirty="0"/>
          </a:p>
        </p:txBody>
      </p:sp>
      <p:sp>
        <p:nvSpPr>
          <p:cNvPr id="1008" name="Text 7"/>
          <p:cNvSpPr/>
          <p:nvPr/>
        </p:nvSpPr>
        <p:spPr>
          <a:xfrm>
            <a:off x="21107400" y="4558284"/>
            <a:ext cx="1645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751</a:t>
            </a:r>
            <a:endParaRPr lang="en-US" sz="2800" dirty="0"/>
          </a:p>
        </p:txBody>
      </p:sp>
      <p:sp>
        <p:nvSpPr>
          <p:cNvPr id="1009" name="Text 8"/>
          <p:cNvSpPr/>
          <p:nvPr/>
        </p:nvSpPr>
        <p:spPr>
          <a:xfrm>
            <a:off x="16901160" y="5692140"/>
            <a:ext cx="42062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Subdomain</a:t>
            </a:r>
            <a:endParaRPr lang="en-US" sz="2400" dirty="0"/>
          </a:p>
        </p:txBody>
      </p:sp>
      <p:sp>
        <p:nvSpPr>
          <p:cNvPr id="1010" name="Text 9"/>
          <p:cNvSpPr/>
          <p:nvPr/>
        </p:nvSpPr>
        <p:spPr>
          <a:xfrm>
            <a:off x="21107400" y="5692140"/>
            <a:ext cx="1645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144</a:t>
            </a:r>
            <a:endParaRPr lang="en-US" sz="2800" dirty="0"/>
          </a:p>
        </p:txBody>
      </p:sp>
      <p:sp>
        <p:nvSpPr>
          <p:cNvPr id="1011" name="Text 10"/>
          <p:cNvSpPr/>
          <p:nvPr/>
        </p:nvSpPr>
        <p:spPr>
          <a:xfrm>
            <a:off x="16901160" y="6825996"/>
            <a:ext cx="42062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 Page</a:t>
            </a:r>
            <a:endParaRPr lang="en-US" sz="2400" dirty="0"/>
          </a:p>
        </p:txBody>
      </p:sp>
      <p:sp>
        <p:nvSpPr>
          <p:cNvPr id="1012" name="Text 11"/>
          <p:cNvSpPr/>
          <p:nvPr/>
        </p:nvSpPr>
        <p:spPr>
          <a:xfrm>
            <a:off x="21107400" y="6825996"/>
            <a:ext cx="1645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164</a:t>
            </a:r>
            <a:endParaRPr lang="en-US" sz="2800" dirty="0"/>
          </a:p>
        </p:txBody>
      </p:sp>
      <p:sp>
        <p:nvSpPr>
          <p:cNvPr id="1013" name="Text 12"/>
          <p:cNvSpPr/>
          <p:nvPr/>
        </p:nvSpPr>
        <p:spPr>
          <a:xfrm>
            <a:off x="16901160" y="7959852"/>
            <a:ext cx="42062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Path</a:t>
            </a:r>
            <a:endParaRPr lang="en-US" sz="2400" dirty="0"/>
          </a:p>
        </p:txBody>
      </p:sp>
      <p:sp>
        <p:nvSpPr>
          <p:cNvPr id="1014" name="Text 13"/>
          <p:cNvSpPr/>
          <p:nvPr/>
        </p:nvSpPr>
        <p:spPr>
          <a:xfrm>
            <a:off x="21107400" y="7959852"/>
            <a:ext cx="1645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656</a:t>
            </a:r>
            <a:endParaRPr lang="en-US" sz="2800" dirty="0"/>
          </a:p>
        </p:txBody>
      </p:sp>
      <p:sp>
        <p:nvSpPr>
          <p:cNvPr id="1015" name="Text 14"/>
          <p:cNvSpPr/>
          <p:nvPr/>
        </p:nvSpPr>
        <p:spPr>
          <a:xfrm>
            <a:off x="16901160" y="9093708"/>
            <a:ext cx="42062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Page</a:t>
            </a:r>
            <a:endParaRPr lang="en-US" sz="2400" dirty="0"/>
          </a:p>
        </p:txBody>
      </p:sp>
      <p:sp>
        <p:nvSpPr>
          <p:cNvPr id="1016" name="Text 15"/>
          <p:cNvSpPr/>
          <p:nvPr/>
        </p:nvSpPr>
        <p:spPr>
          <a:xfrm>
            <a:off x="21107400" y="9093708"/>
            <a:ext cx="1645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2800" dirty="0"/>
          </a:p>
        </p:txBody>
      </p:sp>
      <p:sp>
        <p:nvSpPr>
          <p:cNvPr id="1017" name="Text 16"/>
          <p:cNvSpPr/>
          <p:nvPr/>
        </p:nvSpPr>
        <p:spPr>
          <a:xfrm>
            <a:off x="16901160" y="10483596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Toplam 1.727 kayıt</a:t>
            </a:r>
            <a:endParaRPr lang="en-US" sz="2300" dirty="0"/>
          </a:p>
        </p:txBody>
      </p:sp>
      <p:sp>
        <p:nvSpPr>
          <p:cNvPr id="1018" name="Text 17"/>
          <p:cNvSpPr/>
          <p:nvPr/>
        </p:nvSpPr>
        <p:spPr>
          <a:xfrm>
            <a:off x="16901160" y="11068812"/>
            <a:ext cx="5852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Kayıtlar kullanıcı tarafından düzenlenebilir, silinebilir veya yanlış pozitif olarak işaretlenebilir.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Otomatik çalışma ve bildirim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164336" y="2546604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VE E-POSTA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072896" y="3424428"/>
            <a:ext cx="11064240" cy="6983730"/>
          </a:xfrm>
          <a:prstGeom prst="roundRect">
            <a:avLst>
              <a:gd name="adj" fmla="val 786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 descr="/Users/s0694/Desktop/kasif_v1/kasif_v3/go/admin_panel_v2/sunum/gorseller/09-schedu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4336" y="3515868"/>
            <a:ext cx="10881360" cy="680085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1164336" y="1049959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— haftanın günü ve saati belirlenir</a:t>
            </a:r>
            <a:endParaRPr lang="en-US" sz="2100" dirty="0"/>
          </a:p>
        </p:txBody>
      </p:sp>
      <p:sp>
        <p:nvSpPr>
          <p:cNvPr id="1005" name="Shape 4"/>
          <p:cNvSpPr/>
          <p:nvPr/>
        </p:nvSpPr>
        <p:spPr>
          <a:xfrm>
            <a:off x="12466320" y="3424428"/>
            <a:ext cx="10844784" cy="6846570"/>
          </a:xfrm>
          <a:prstGeom prst="roundRect">
            <a:avLst>
              <a:gd name="adj" fmla="val 801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6" name="Image 1" descr="/Users/s0694/Desktop/kasif_v1/kasif_v3/go/admin_panel_v2/sunum/gorseller/11-mail-template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57760" y="3515868"/>
            <a:ext cx="10661904" cy="6663690"/>
          </a:xfrm>
          <a:prstGeom prst="rect">
            <a:avLst/>
          </a:prstGeom>
        </p:spPr>
      </p:pic>
      <p:sp>
        <p:nvSpPr>
          <p:cNvPr id="1007" name="Text 5"/>
          <p:cNvSpPr/>
          <p:nvPr/>
        </p:nvSpPr>
        <p:spPr>
          <a:xfrm>
            <a:off x="12557760" y="10362438"/>
            <a:ext cx="106619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E-posta şablonları — kurumsal biçimde, Türkçe içerik</a:t>
            </a:r>
            <a:endParaRPr lang="en-US" sz="2100" dirty="0"/>
          </a:p>
        </p:txBody>
      </p:sp>
      <p:sp>
        <p:nvSpPr>
          <p:cNvPr id="1008" name="Shape 6"/>
          <p:cNvSpPr/>
          <p:nvPr/>
        </p:nvSpPr>
        <p:spPr>
          <a:xfrm>
            <a:off x="1164336" y="10501884"/>
            <a:ext cx="6986016" cy="2450592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9" name="Shape 7"/>
          <p:cNvSpPr/>
          <p:nvPr/>
        </p:nvSpPr>
        <p:spPr>
          <a:xfrm>
            <a:off x="1639824" y="10904220"/>
            <a:ext cx="621792" cy="621792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0" name="Text 8"/>
          <p:cNvSpPr/>
          <p:nvPr/>
        </p:nvSpPr>
        <p:spPr>
          <a:xfrm>
            <a:off x="2481072" y="10831068"/>
            <a:ext cx="5303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Zamanlanmış tarama (Schedule)</a:t>
            </a:r>
            <a:endParaRPr lang="en-US" sz="2600" dirty="0"/>
          </a:p>
        </p:txBody>
      </p:sp>
      <p:sp>
        <p:nvSpPr>
          <p:cNvPr id="1011" name="Text 9"/>
          <p:cNvSpPr/>
          <p:nvPr/>
        </p:nvSpPr>
        <p:spPr>
          <a:xfrm>
            <a:off x="1639824" y="1163574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Belirlenen gün ve saatte kendiliğinden başlar; kimsenin başlatması gerekmez.</a:t>
            </a:r>
            <a:endParaRPr lang="en-US" sz="2100" dirty="0"/>
          </a:p>
        </p:txBody>
      </p:sp>
      <p:sp>
        <p:nvSpPr>
          <p:cNvPr id="1012" name="Shape 10"/>
          <p:cNvSpPr/>
          <p:nvPr/>
        </p:nvSpPr>
        <p:spPr>
          <a:xfrm>
            <a:off x="8589264" y="10501884"/>
            <a:ext cx="6986016" cy="2450592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3" name="Shape 11"/>
          <p:cNvSpPr/>
          <p:nvPr/>
        </p:nvSpPr>
        <p:spPr>
          <a:xfrm>
            <a:off x="9064752" y="10904220"/>
            <a:ext cx="621792" cy="621792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2"/>
          <p:cNvSpPr/>
          <p:nvPr/>
        </p:nvSpPr>
        <p:spPr>
          <a:xfrm>
            <a:off x="9906000" y="10831068"/>
            <a:ext cx="5303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tespit bildirimi</a:t>
            </a:r>
            <a:endParaRPr lang="en-US" sz="2600" dirty="0"/>
          </a:p>
        </p:txBody>
      </p:sp>
      <p:sp>
        <p:nvSpPr>
          <p:cNvPr id="1015" name="Text 13"/>
          <p:cNvSpPr/>
          <p:nvPr/>
        </p:nvSpPr>
        <p:spPr>
          <a:xfrm>
            <a:off x="9064752" y="1163574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yeni bulunan varlıklar, kategorilere ayrılmış hâlde e-posta ile gider.</a:t>
            </a:r>
            <a:endParaRPr lang="en-US" sz="2100" dirty="0"/>
          </a:p>
        </p:txBody>
      </p:sp>
      <p:sp>
        <p:nvSpPr>
          <p:cNvPr id="1016" name="Shape 14"/>
          <p:cNvSpPr/>
          <p:nvPr/>
        </p:nvSpPr>
        <p:spPr>
          <a:xfrm>
            <a:off x="16014192" y="10501884"/>
            <a:ext cx="6986016" cy="2450592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7" name="Shape 15"/>
          <p:cNvSpPr/>
          <p:nvPr/>
        </p:nvSpPr>
        <p:spPr>
          <a:xfrm>
            <a:off x="16489680" y="10904220"/>
            <a:ext cx="621792" cy="621792"/>
          </a:xfrm>
          <a:prstGeom prst="ellipse">
            <a:avLst/>
          </a:prstGeom>
          <a:solidFill>
            <a:srgbClr val="E4572E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8" name="Text 16"/>
          <p:cNvSpPr/>
          <p:nvPr/>
        </p:nvSpPr>
        <p:spPr>
          <a:xfrm>
            <a:off x="17330928" y="10831068"/>
            <a:ext cx="5303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Hata bildirimi</a:t>
            </a:r>
            <a:endParaRPr lang="en-US" sz="2600" dirty="0"/>
          </a:p>
        </p:txBody>
      </p:sp>
      <p:sp>
        <p:nvSpPr>
          <p:cNvPr id="1019" name="Text 17"/>
          <p:cNvSpPr/>
          <p:nvPr/>
        </p:nvSpPr>
        <p:spPr>
          <a:xfrm>
            <a:off x="16489680" y="1163574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 başlatılamaz veya yarıda kalırsa ilgili kişiye açıklayıcı e-posta gönderilir.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0200"/>
              </a:lnSpc>
              <a:defRPr sz="40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Zamanlanmış tarama ve sonuçların e-posta ile iletilmesi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483653" y="2011680"/>
            <a:ext cx="13952243" cy="453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98" b="1" kern="0" spc="20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AKIŞ ŞEMASI 4/4</a:t>
            </a:r>
            <a:endParaRPr lang="en-US" sz="2098" dirty="0"/>
          </a:p>
        </p:txBody>
      </p:sp>
      <p:sp>
        <p:nvSpPr>
          <p:cNvPr id="1002" name="Text 2"/>
          <p:cNvSpPr/>
          <p:nvPr/>
        </p:nvSpPr>
        <p:spPr>
          <a:xfrm>
            <a:off x="1483653" y="2848815"/>
            <a:ext cx="21277171" cy="558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84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Kimsenin başlatması gerekmez. Panel belirlenen zamanda tarar, karşılaştırır ve yalnızca yeni tespit varsa e-posta gönderir.</a:t>
            </a:r>
            <a:endParaRPr lang="en-US" sz="2384" dirty="0"/>
          </a:p>
        </p:txBody>
      </p:sp>
      <p:sp>
        <p:nvSpPr>
          <p:cNvPr id="1003" name="Shape 3"/>
          <p:cNvSpPr/>
          <p:nvPr/>
        </p:nvSpPr>
        <p:spPr>
          <a:xfrm>
            <a:off x="1483653" y="3755710"/>
            <a:ext cx="3836867" cy="2232359"/>
          </a:xfrm>
          <a:prstGeom prst="roundRect">
            <a:avLst>
              <a:gd name="adj" fmla="val 6250"/>
            </a:avLst>
          </a:prstGeom>
          <a:solidFill>
            <a:srgbClr val="1C7293"/>
          </a:solidFill>
          <a:ln w="36334">
            <a:solidFill>
              <a:srgbClr val="1C7293"/>
            </a:solidFill>
            <a:prstDash val="solid"/>
          </a:ln>
        </p:spPr>
      </p:sp>
      <p:sp>
        <p:nvSpPr>
          <p:cNvPr id="1004" name="Text 4"/>
          <p:cNvSpPr/>
          <p:nvPr/>
        </p:nvSpPr>
        <p:spPr>
          <a:xfrm>
            <a:off x="1483653" y="3964994"/>
            <a:ext cx="3836867" cy="59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84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</a:t>
            </a:r>
            <a:endParaRPr lang="en-US" sz="2384" dirty="0"/>
          </a:p>
        </p:txBody>
      </p:sp>
      <p:sp>
        <p:nvSpPr>
          <p:cNvPr id="1005" name="Text 5"/>
          <p:cNvSpPr/>
          <p:nvPr/>
        </p:nvSpPr>
        <p:spPr>
          <a:xfrm>
            <a:off x="1483653" y="4627726"/>
            <a:ext cx="3836867" cy="1220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289"/>
              </a:lnSpc>
              <a:buNone/>
            </a:pPr>
            <a:r>
              <a:rPr lang="en-US" sz="1812" dirty="0">
                <a:solidFill>
                  <a:srgbClr val="C3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 benzeri</a:t>
            </a:r>
            <a:endParaRPr lang="en-US" sz="1812" dirty="0"/>
          </a:p>
          <a:p>
            <a:pPr marL="0" indent="0" algn="ctr">
              <a:lnSpc>
                <a:spcPts val="2289"/>
              </a:lnSpc>
              <a:buNone/>
            </a:pPr>
            <a:r>
              <a:rPr lang="en-US" sz="1812" dirty="0">
                <a:solidFill>
                  <a:srgbClr val="C3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 + saat</a:t>
            </a:r>
            <a:endParaRPr lang="en-US" sz="1812" dirty="0"/>
          </a:p>
        </p:txBody>
      </p:sp>
      <p:sp>
        <p:nvSpPr>
          <p:cNvPr id="1006" name="Shape 6"/>
          <p:cNvSpPr/>
          <p:nvPr/>
        </p:nvSpPr>
        <p:spPr>
          <a:xfrm>
            <a:off x="5390281" y="4627726"/>
            <a:ext cx="418567" cy="453448"/>
          </a:xfrm>
          <a:prstGeom prst="rightArrow">
            <a:avLst/>
          </a:prstGeom>
          <a:solidFill>
            <a:srgbClr val="00C2A8"/>
          </a:solidFill>
          <a:ln w="24223">
            <a:solidFill>
              <a:srgbClr val="00C2A8"/>
            </a:solidFill>
            <a:prstDash val="solid"/>
          </a:ln>
        </p:spPr>
      </p:sp>
      <p:sp>
        <p:nvSpPr>
          <p:cNvPr id="1007" name="Shape 7"/>
          <p:cNvSpPr/>
          <p:nvPr/>
        </p:nvSpPr>
        <p:spPr>
          <a:xfrm>
            <a:off x="5878610" y="3755710"/>
            <a:ext cx="3836867" cy="2232359"/>
          </a:xfrm>
          <a:prstGeom prst="roundRect">
            <a:avLst>
              <a:gd name="adj" fmla="val 6250"/>
            </a:avLst>
          </a:prstGeom>
          <a:solidFill>
            <a:srgbClr val="F2A65A"/>
          </a:solidFill>
          <a:ln w="36334">
            <a:solidFill>
              <a:srgbClr val="F2A65A"/>
            </a:solidFill>
            <a:prstDash val="solid"/>
          </a:ln>
        </p:spPr>
      </p:sp>
      <p:sp>
        <p:nvSpPr>
          <p:cNvPr id="1008" name="Text 8"/>
          <p:cNvSpPr/>
          <p:nvPr/>
        </p:nvSpPr>
        <p:spPr>
          <a:xfrm>
            <a:off x="5878610" y="3964994"/>
            <a:ext cx="3836867" cy="59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84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Kaynak kontrolü</a:t>
            </a:r>
            <a:endParaRPr lang="en-US" sz="2384" dirty="0"/>
          </a:p>
        </p:txBody>
      </p:sp>
      <p:sp>
        <p:nvSpPr>
          <p:cNvPr id="1009" name="Text 9"/>
          <p:cNvSpPr/>
          <p:nvPr/>
        </p:nvSpPr>
        <p:spPr>
          <a:xfrm>
            <a:off x="5878610" y="4627726"/>
            <a:ext cx="3836867" cy="1220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289"/>
              </a:lnSpc>
              <a:buNone/>
            </a:pPr>
            <a:r>
              <a:rPr lang="en-US" sz="1812" dirty="0">
                <a:solidFill>
                  <a:srgbClr val="3A2A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CPU / RAM / disk</a:t>
            </a:r>
            <a:endParaRPr lang="en-US" sz="1812" dirty="0"/>
          </a:p>
          <a:p>
            <a:pPr marL="0" indent="0" algn="ctr">
              <a:lnSpc>
                <a:spcPts val="2289"/>
              </a:lnSpc>
              <a:buNone/>
            </a:pPr>
            <a:r>
              <a:rPr lang="en-US" sz="1812" dirty="0">
                <a:solidFill>
                  <a:srgbClr val="3A2A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müsait mi?</a:t>
            </a:r>
            <a:endParaRPr lang="en-US" sz="1812" dirty="0"/>
          </a:p>
        </p:txBody>
      </p:sp>
      <p:sp>
        <p:nvSpPr>
          <p:cNvPr id="1010" name="Shape 10"/>
          <p:cNvSpPr/>
          <p:nvPr/>
        </p:nvSpPr>
        <p:spPr>
          <a:xfrm>
            <a:off x="9785238" y="4627726"/>
            <a:ext cx="418567" cy="453448"/>
          </a:xfrm>
          <a:prstGeom prst="rightArrow">
            <a:avLst/>
          </a:prstGeom>
          <a:solidFill>
            <a:srgbClr val="00C2A8"/>
          </a:solidFill>
          <a:ln w="24223">
            <a:solidFill>
              <a:srgbClr val="00C2A8"/>
            </a:solidFill>
            <a:prstDash val="solid"/>
          </a:ln>
        </p:spPr>
      </p:sp>
      <p:sp>
        <p:nvSpPr>
          <p:cNvPr id="1011" name="Shape 11"/>
          <p:cNvSpPr/>
          <p:nvPr/>
        </p:nvSpPr>
        <p:spPr>
          <a:xfrm>
            <a:off x="10273567" y="3755710"/>
            <a:ext cx="3836867" cy="2232359"/>
          </a:xfrm>
          <a:prstGeom prst="roundRect">
            <a:avLst>
              <a:gd name="adj" fmla="val 6250"/>
            </a:avLst>
          </a:prstGeom>
          <a:solidFill>
            <a:srgbClr val="1B2B54"/>
          </a:solidFill>
          <a:ln w="36334">
            <a:solidFill>
              <a:srgbClr val="1B2B54"/>
            </a:solidFill>
            <a:prstDash val="solid"/>
          </a:ln>
        </p:spPr>
      </p:sp>
      <p:sp>
        <p:nvSpPr>
          <p:cNvPr id="1012" name="Text 12"/>
          <p:cNvSpPr/>
          <p:nvPr/>
        </p:nvSpPr>
        <p:spPr>
          <a:xfrm>
            <a:off x="10273567" y="3964994"/>
            <a:ext cx="3836867" cy="59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84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Kuyruk</a:t>
            </a:r>
            <a:endParaRPr lang="en-US" sz="2384" dirty="0"/>
          </a:p>
        </p:txBody>
      </p:sp>
      <p:sp>
        <p:nvSpPr>
          <p:cNvPr id="1013" name="Text 13"/>
          <p:cNvSpPr/>
          <p:nvPr/>
        </p:nvSpPr>
        <p:spPr>
          <a:xfrm>
            <a:off x="10273567" y="4627726"/>
            <a:ext cx="3836867" cy="1220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289"/>
              </a:lnSpc>
              <a:buNone/>
            </a:pPr>
            <a:r>
              <a:rPr lang="en-US" sz="1812" dirty="0">
                <a:solidFill>
                  <a:srgbClr val="C3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fazla 10</a:t>
            </a:r>
            <a:endParaRPr lang="en-US" sz="1812" dirty="0"/>
          </a:p>
          <a:p>
            <a:pPr marL="0" indent="0" algn="ctr">
              <a:lnSpc>
                <a:spcPts val="2289"/>
              </a:lnSpc>
              <a:buNone/>
            </a:pPr>
            <a:r>
              <a:rPr lang="en-US" sz="1812" dirty="0">
                <a:solidFill>
                  <a:srgbClr val="C3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eşzamanlı tarama</a:t>
            </a:r>
            <a:endParaRPr lang="en-US" sz="1812" dirty="0"/>
          </a:p>
        </p:txBody>
      </p:sp>
      <p:sp>
        <p:nvSpPr>
          <p:cNvPr id="1014" name="Shape 14"/>
          <p:cNvSpPr/>
          <p:nvPr/>
        </p:nvSpPr>
        <p:spPr>
          <a:xfrm>
            <a:off x="14180195" y="4627726"/>
            <a:ext cx="418567" cy="453448"/>
          </a:xfrm>
          <a:prstGeom prst="rightArrow">
            <a:avLst/>
          </a:prstGeom>
          <a:solidFill>
            <a:srgbClr val="00C2A8"/>
          </a:solidFill>
          <a:ln w="24223">
            <a:solidFill>
              <a:srgbClr val="00C2A8"/>
            </a:solidFill>
            <a:prstDash val="solid"/>
          </a:ln>
        </p:spPr>
      </p:sp>
      <p:sp>
        <p:nvSpPr>
          <p:cNvPr id="1015" name="Shape 15"/>
          <p:cNvSpPr/>
          <p:nvPr/>
        </p:nvSpPr>
        <p:spPr>
          <a:xfrm>
            <a:off x="14668523" y="3755710"/>
            <a:ext cx="3836867" cy="2232359"/>
          </a:xfrm>
          <a:prstGeom prst="roundRect">
            <a:avLst>
              <a:gd name="adj" fmla="val 6250"/>
            </a:avLst>
          </a:prstGeom>
          <a:solidFill>
            <a:srgbClr val="1C7293"/>
          </a:solidFill>
          <a:ln w="36334">
            <a:solidFill>
              <a:srgbClr val="1C7293"/>
            </a:solidFill>
            <a:prstDash val="solid"/>
          </a:ln>
        </p:spPr>
      </p:sp>
      <p:sp>
        <p:nvSpPr>
          <p:cNvPr id="1016" name="Text 16"/>
          <p:cNvSpPr/>
          <p:nvPr/>
        </p:nvSpPr>
        <p:spPr>
          <a:xfrm>
            <a:off x="14668523" y="3964994"/>
            <a:ext cx="3836867" cy="59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84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Worker</a:t>
            </a:r>
            <a:endParaRPr lang="en-US" sz="2384" dirty="0"/>
          </a:p>
        </p:txBody>
      </p:sp>
      <p:sp>
        <p:nvSpPr>
          <p:cNvPr id="1017" name="Text 17"/>
          <p:cNvSpPr/>
          <p:nvPr/>
        </p:nvSpPr>
        <p:spPr>
          <a:xfrm>
            <a:off x="14668523" y="4627726"/>
            <a:ext cx="3836867" cy="1220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289"/>
              </a:lnSpc>
              <a:buNone/>
            </a:pPr>
            <a:r>
              <a:rPr lang="en-US" sz="1812" dirty="0">
                <a:solidFill>
                  <a:srgbClr val="C3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ayrı süreçte</a:t>
            </a:r>
            <a:endParaRPr lang="en-US" sz="1812" dirty="0"/>
          </a:p>
          <a:p>
            <a:pPr marL="0" indent="0" algn="ctr">
              <a:lnSpc>
                <a:spcPts val="2289"/>
              </a:lnSpc>
              <a:buNone/>
            </a:pPr>
            <a:r>
              <a:rPr lang="en-US" sz="1812" dirty="0">
                <a:solidFill>
                  <a:srgbClr val="C3D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 koşar</a:t>
            </a:r>
            <a:endParaRPr lang="en-US" sz="1812" dirty="0"/>
          </a:p>
        </p:txBody>
      </p:sp>
      <p:sp>
        <p:nvSpPr>
          <p:cNvPr id="1018" name="Shape 18"/>
          <p:cNvSpPr/>
          <p:nvPr/>
        </p:nvSpPr>
        <p:spPr>
          <a:xfrm>
            <a:off x="18575151" y="4627726"/>
            <a:ext cx="418567" cy="453448"/>
          </a:xfrm>
          <a:prstGeom prst="rightArrow">
            <a:avLst/>
          </a:prstGeom>
          <a:solidFill>
            <a:srgbClr val="00C2A8"/>
          </a:solidFill>
          <a:ln w="24223">
            <a:solidFill>
              <a:srgbClr val="00C2A8"/>
            </a:solidFill>
            <a:prstDash val="solid"/>
          </a:ln>
        </p:spPr>
      </p:sp>
      <p:sp>
        <p:nvSpPr>
          <p:cNvPr id="1019" name="Shape 19"/>
          <p:cNvSpPr/>
          <p:nvPr/>
        </p:nvSpPr>
        <p:spPr>
          <a:xfrm>
            <a:off x="19063480" y="3755710"/>
            <a:ext cx="3836867" cy="2232359"/>
          </a:xfrm>
          <a:prstGeom prst="roundRect">
            <a:avLst>
              <a:gd name="adj" fmla="val 6250"/>
            </a:avLst>
          </a:prstGeom>
          <a:solidFill>
            <a:srgbClr val="00C2A8"/>
          </a:solidFill>
          <a:ln w="36334">
            <a:solidFill>
              <a:srgbClr val="00C2A8"/>
            </a:solidFill>
            <a:prstDash val="solid"/>
          </a:ln>
        </p:spPr>
      </p:sp>
      <p:sp>
        <p:nvSpPr>
          <p:cNvPr id="1020" name="Text 20"/>
          <p:cNvSpPr/>
          <p:nvPr/>
        </p:nvSpPr>
        <p:spPr>
          <a:xfrm>
            <a:off x="19063480" y="3964994"/>
            <a:ext cx="3836867" cy="59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84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Karşılaştırma</a:t>
            </a:r>
            <a:endParaRPr lang="en-US" sz="2384" dirty="0"/>
          </a:p>
        </p:txBody>
      </p:sp>
      <p:sp>
        <p:nvSpPr>
          <p:cNvPr id="1021" name="Text 21"/>
          <p:cNvSpPr/>
          <p:nvPr/>
        </p:nvSpPr>
        <p:spPr>
          <a:xfrm>
            <a:off x="19063480" y="4627726"/>
            <a:ext cx="3836867" cy="1220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289"/>
              </a:lnSpc>
              <a:buNone/>
            </a:pPr>
            <a:r>
              <a:rPr lang="en-US" sz="1812" dirty="0">
                <a:solidFill>
                  <a:srgbClr val="1235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Data ile</a:t>
            </a:r>
            <a:endParaRPr lang="en-US" sz="1812" dirty="0"/>
          </a:p>
          <a:p>
            <a:pPr marL="0" indent="0" algn="ctr">
              <a:lnSpc>
                <a:spcPts val="2289"/>
              </a:lnSpc>
              <a:buNone/>
            </a:pPr>
            <a:r>
              <a:rPr lang="en-US" sz="1812" dirty="0">
                <a:solidFill>
                  <a:srgbClr val="1235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kıyaslanır</a:t>
            </a:r>
            <a:endParaRPr lang="en-US" sz="1812" dirty="0"/>
          </a:p>
        </p:txBody>
      </p:sp>
      <p:sp>
        <p:nvSpPr>
          <p:cNvPr id="1022" name="Shape 22"/>
          <p:cNvSpPr/>
          <p:nvPr/>
        </p:nvSpPr>
        <p:spPr>
          <a:xfrm>
            <a:off x="10291007" y="6406637"/>
            <a:ext cx="3662464" cy="1744030"/>
          </a:xfrm>
          <a:prstGeom prst="diamond">
            <a:avLst/>
          </a:prstGeom>
          <a:solidFill>
            <a:srgbClr val="F2A65A"/>
          </a:solidFill>
          <a:ln w="24223">
            <a:solidFill>
              <a:srgbClr val="333333"/>
            </a:solidFill>
            <a:prstDash val="solid"/>
          </a:ln>
        </p:spPr>
      </p:sp>
      <p:sp>
        <p:nvSpPr>
          <p:cNvPr id="1023" name="Text 23"/>
          <p:cNvSpPr/>
          <p:nvPr/>
        </p:nvSpPr>
        <p:spPr>
          <a:xfrm>
            <a:off x="10291007" y="6406637"/>
            <a:ext cx="3662464" cy="1744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8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tespit</a:t>
            </a:r>
            <a:endParaRPr lang="en-US" sz="2098" dirty="0"/>
          </a:p>
          <a:p>
            <a:pPr marL="0" indent="0" algn="ctr">
              <a:buNone/>
            </a:pPr>
            <a:r>
              <a:rPr lang="en-US" sz="2098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 mı?</a:t>
            </a:r>
            <a:endParaRPr lang="en-US" sz="2098" dirty="0"/>
          </a:p>
        </p:txBody>
      </p:sp>
      <p:sp>
        <p:nvSpPr>
          <p:cNvPr id="1024" name="Shape 24"/>
          <p:cNvSpPr/>
          <p:nvPr/>
        </p:nvSpPr>
        <p:spPr>
          <a:xfrm>
            <a:off x="11895515" y="6057831"/>
            <a:ext cx="453448" cy="313925"/>
          </a:xfrm>
          <a:prstGeom prst="downArrow">
            <a:avLst/>
          </a:prstGeom>
          <a:solidFill>
            <a:srgbClr val="00C2A8"/>
          </a:solidFill>
          <a:ln w="24223">
            <a:solidFill>
              <a:srgbClr val="00C2A8"/>
            </a:solidFill>
            <a:prstDash val="solid"/>
          </a:ln>
        </p:spPr>
      </p:sp>
      <p:sp>
        <p:nvSpPr>
          <p:cNvPr id="1025" name="Text 25"/>
          <p:cNvSpPr/>
          <p:nvPr/>
        </p:nvSpPr>
        <p:spPr>
          <a:xfrm>
            <a:off x="6628543" y="6894965"/>
            <a:ext cx="1744030" cy="453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7" b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HAYIR</a:t>
            </a:r>
            <a:endParaRPr lang="en-US" sz="1907" dirty="0"/>
          </a:p>
        </p:txBody>
      </p:sp>
      <p:sp>
        <p:nvSpPr>
          <p:cNvPr id="1026" name="Shape 26"/>
          <p:cNvSpPr/>
          <p:nvPr/>
        </p:nvSpPr>
        <p:spPr>
          <a:xfrm>
            <a:off x="2966079" y="7418174"/>
            <a:ext cx="6801719" cy="1081299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4223">
            <a:solidFill>
              <a:srgbClr val="D6DEEC"/>
            </a:solidFill>
            <a:prstDash val="solid"/>
          </a:ln>
        </p:spPr>
      </p:sp>
      <p:sp>
        <p:nvSpPr>
          <p:cNvPr id="1027" name="Text 27"/>
          <p:cNvSpPr/>
          <p:nvPr/>
        </p:nvSpPr>
        <p:spPr>
          <a:xfrm>
            <a:off x="2966079" y="7418174"/>
            <a:ext cx="6801719" cy="10812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3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E-posta gönderilmez  ·  sonuç panelde saklanır</a:t>
            </a:r>
            <a:endParaRPr lang="en-US" sz="2003" dirty="0"/>
          </a:p>
        </p:txBody>
      </p:sp>
      <p:sp>
        <p:nvSpPr>
          <p:cNvPr id="1028" name="Text 28"/>
          <p:cNvSpPr/>
          <p:nvPr/>
        </p:nvSpPr>
        <p:spPr>
          <a:xfrm>
            <a:off x="14476680" y="6894965"/>
            <a:ext cx="1744030" cy="453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7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EVET</a:t>
            </a:r>
            <a:endParaRPr lang="en-US" sz="1907" dirty="0"/>
          </a:p>
        </p:txBody>
      </p:sp>
      <p:sp>
        <p:nvSpPr>
          <p:cNvPr id="1029" name="Shape 29"/>
          <p:cNvSpPr/>
          <p:nvPr/>
        </p:nvSpPr>
        <p:spPr>
          <a:xfrm>
            <a:off x="15174292" y="7418174"/>
            <a:ext cx="7586532" cy="104641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24223">
            <a:solidFill>
              <a:srgbClr val="D6DEEC"/>
            </a:solidFill>
            <a:prstDash val="solid"/>
          </a:ln>
        </p:spPr>
      </p:sp>
      <p:sp>
        <p:nvSpPr>
          <p:cNvPr id="1030" name="Shape 30"/>
          <p:cNvSpPr/>
          <p:nvPr/>
        </p:nvSpPr>
        <p:spPr>
          <a:xfrm>
            <a:off x="15453337" y="7732100"/>
            <a:ext cx="418567" cy="418567"/>
          </a:xfrm>
          <a:prstGeom prst="ellipse">
            <a:avLst/>
          </a:prstGeom>
          <a:solidFill>
            <a:srgbClr val="00C2A8"/>
          </a:solidFill>
          <a:ln w="24223">
            <a:solidFill>
              <a:srgbClr val="333333"/>
            </a:solidFill>
            <a:prstDash val="solid"/>
          </a:ln>
        </p:spPr>
      </p:sp>
      <p:sp>
        <p:nvSpPr>
          <p:cNvPr id="1031" name="Text 31"/>
          <p:cNvSpPr/>
          <p:nvPr/>
        </p:nvSpPr>
        <p:spPr>
          <a:xfrm>
            <a:off x="15453337" y="7732100"/>
            <a:ext cx="418567" cy="41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17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17" dirty="0"/>
          </a:p>
        </p:txBody>
      </p:sp>
      <p:sp>
        <p:nvSpPr>
          <p:cNvPr id="1032" name="Text 32"/>
          <p:cNvSpPr/>
          <p:nvPr/>
        </p:nvSpPr>
        <p:spPr>
          <a:xfrm>
            <a:off x="16046307" y="7487935"/>
            <a:ext cx="2703247" cy="906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3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Şablon seçilir</a:t>
            </a:r>
            <a:endParaRPr lang="en-US" sz="2003" dirty="0"/>
          </a:p>
        </p:txBody>
      </p:sp>
      <p:sp>
        <p:nvSpPr>
          <p:cNvPr id="1033" name="Text 33"/>
          <p:cNvSpPr/>
          <p:nvPr/>
        </p:nvSpPr>
        <p:spPr>
          <a:xfrm>
            <a:off x="18836756" y="7487935"/>
            <a:ext cx="3662464" cy="906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17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Türkçe HTML şablonundan biri</a:t>
            </a:r>
            <a:endParaRPr lang="en-US" sz="1717" dirty="0"/>
          </a:p>
        </p:txBody>
      </p:sp>
      <p:sp>
        <p:nvSpPr>
          <p:cNvPr id="1034" name="Shape 34"/>
          <p:cNvSpPr/>
          <p:nvPr/>
        </p:nvSpPr>
        <p:spPr>
          <a:xfrm>
            <a:off x="18749554" y="8499473"/>
            <a:ext cx="348806" cy="139522"/>
          </a:xfrm>
          <a:prstGeom prst="downArrow">
            <a:avLst/>
          </a:prstGeom>
          <a:solidFill>
            <a:srgbClr val="5A6E9C"/>
          </a:solidFill>
          <a:ln w="24223">
            <a:solidFill>
              <a:srgbClr val="5A6E9C"/>
            </a:solidFill>
            <a:prstDash val="solid"/>
          </a:ln>
        </p:spPr>
      </p:sp>
      <p:sp>
        <p:nvSpPr>
          <p:cNvPr id="1035" name="Shape 35"/>
          <p:cNvSpPr/>
          <p:nvPr/>
        </p:nvSpPr>
        <p:spPr>
          <a:xfrm>
            <a:off x="15174292" y="8638996"/>
            <a:ext cx="7586532" cy="104641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24223">
            <a:solidFill>
              <a:srgbClr val="D6DEEC"/>
            </a:solidFill>
            <a:prstDash val="solid"/>
          </a:ln>
        </p:spPr>
      </p:sp>
      <p:sp>
        <p:nvSpPr>
          <p:cNvPr id="1036" name="Shape 36"/>
          <p:cNvSpPr/>
          <p:nvPr/>
        </p:nvSpPr>
        <p:spPr>
          <a:xfrm>
            <a:off x="15453337" y="8952921"/>
            <a:ext cx="418567" cy="418567"/>
          </a:xfrm>
          <a:prstGeom prst="ellipse">
            <a:avLst/>
          </a:prstGeom>
          <a:solidFill>
            <a:srgbClr val="00C2A8"/>
          </a:solidFill>
          <a:ln w="24223">
            <a:solidFill>
              <a:srgbClr val="333333"/>
            </a:solidFill>
            <a:prstDash val="solid"/>
          </a:ln>
        </p:spPr>
      </p:sp>
      <p:sp>
        <p:nvSpPr>
          <p:cNvPr id="1037" name="Text 37"/>
          <p:cNvSpPr/>
          <p:nvPr/>
        </p:nvSpPr>
        <p:spPr>
          <a:xfrm>
            <a:off x="15453337" y="8952921"/>
            <a:ext cx="418567" cy="41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17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17" dirty="0"/>
          </a:p>
        </p:txBody>
      </p:sp>
      <p:sp>
        <p:nvSpPr>
          <p:cNvPr id="1038" name="Text 38"/>
          <p:cNvSpPr/>
          <p:nvPr/>
        </p:nvSpPr>
        <p:spPr>
          <a:xfrm>
            <a:off x="16046307" y="8708757"/>
            <a:ext cx="2703247" cy="906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3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Alıcılar belirlenir</a:t>
            </a:r>
            <a:endParaRPr lang="en-US" sz="2003" dirty="0"/>
          </a:p>
        </p:txBody>
      </p:sp>
      <p:sp>
        <p:nvSpPr>
          <p:cNvPr id="1039" name="Text 39"/>
          <p:cNvSpPr/>
          <p:nvPr/>
        </p:nvSpPr>
        <p:spPr>
          <a:xfrm>
            <a:off x="18836756" y="8708757"/>
            <a:ext cx="3662464" cy="906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17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Recipient Group listesi</a:t>
            </a:r>
            <a:endParaRPr lang="en-US" sz="1717" dirty="0"/>
          </a:p>
        </p:txBody>
      </p:sp>
      <p:sp>
        <p:nvSpPr>
          <p:cNvPr id="1040" name="Shape 40"/>
          <p:cNvSpPr/>
          <p:nvPr/>
        </p:nvSpPr>
        <p:spPr>
          <a:xfrm>
            <a:off x="18749554" y="9720294"/>
            <a:ext cx="348806" cy="139522"/>
          </a:xfrm>
          <a:prstGeom prst="downArrow">
            <a:avLst/>
          </a:prstGeom>
          <a:solidFill>
            <a:srgbClr val="5A6E9C"/>
          </a:solidFill>
          <a:ln w="24223">
            <a:solidFill>
              <a:srgbClr val="5A6E9C"/>
            </a:solidFill>
            <a:prstDash val="solid"/>
          </a:ln>
        </p:spPr>
      </p:sp>
      <p:sp>
        <p:nvSpPr>
          <p:cNvPr id="1041" name="Shape 41"/>
          <p:cNvSpPr/>
          <p:nvPr/>
        </p:nvSpPr>
        <p:spPr>
          <a:xfrm>
            <a:off x="15174292" y="9859817"/>
            <a:ext cx="7586532" cy="104641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24223">
            <a:solidFill>
              <a:srgbClr val="D6DEEC"/>
            </a:solidFill>
            <a:prstDash val="solid"/>
          </a:ln>
        </p:spPr>
      </p:sp>
      <p:sp>
        <p:nvSpPr>
          <p:cNvPr id="1042" name="Shape 42"/>
          <p:cNvSpPr/>
          <p:nvPr/>
        </p:nvSpPr>
        <p:spPr>
          <a:xfrm>
            <a:off x="15453337" y="10173742"/>
            <a:ext cx="418567" cy="418567"/>
          </a:xfrm>
          <a:prstGeom prst="ellipse">
            <a:avLst/>
          </a:prstGeom>
          <a:solidFill>
            <a:srgbClr val="00C2A8"/>
          </a:solidFill>
          <a:ln w="24223">
            <a:solidFill>
              <a:srgbClr val="333333"/>
            </a:solidFill>
            <a:prstDash val="solid"/>
          </a:ln>
        </p:spPr>
      </p:sp>
      <p:sp>
        <p:nvSpPr>
          <p:cNvPr id="1043" name="Text 43"/>
          <p:cNvSpPr/>
          <p:nvPr/>
        </p:nvSpPr>
        <p:spPr>
          <a:xfrm>
            <a:off x="15453337" y="10173742"/>
            <a:ext cx="418567" cy="41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17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17" dirty="0"/>
          </a:p>
        </p:txBody>
      </p:sp>
      <p:sp>
        <p:nvSpPr>
          <p:cNvPr id="1044" name="Text 44"/>
          <p:cNvSpPr/>
          <p:nvPr/>
        </p:nvSpPr>
        <p:spPr>
          <a:xfrm>
            <a:off x="16046307" y="9929578"/>
            <a:ext cx="2703247" cy="906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3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Sağlayıcı seçilir</a:t>
            </a:r>
            <a:endParaRPr lang="en-US" sz="2003" dirty="0"/>
          </a:p>
        </p:txBody>
      </p:sp>
      <p:sp>
        <p:nvSpPr>
          <p:cNvPr id="1045" name="Text 45"/>
          <p:cNvSpPr/>
          <p:nvPr/>
        </p:nvSpPr>
        <p:spPr>
          <a:xfrm>
            <a:off x="18836756" y="9929578"/>
            <a:ext cx="3662464" cy="906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17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SMTP Relay veya Brevo API</a:t>
            </a:r>
            <a:endParaRPr lang="en-US" sz="1717" dirty="0"/>
          </a:p>
        </p:txBody>
      </p:sp>
      <p:sp>
        <p:nvSpPr>
          <p:cNvPr id="1046" name="Shape 46"/>
          <p:cNvSpPr/>
          <p:nvPr/>
        </p:nvSpPr>
        <p:spPr>
          <a:xfrm>
            <a:off x="18749554" y="10941116"/>
            <a:ext cx="348806" cy="139522"/>
          </a:xfrm>
          <a:prstGeom prst="downArrow">
            <a:avLst/>
          </a:prstGeom>
          <a:solidFill>
            <a:srgbClr val="5A6E9C"/>
          </a:solidFill>
          <a:ln w="24223">
            <a:solidFill>
              <a:srgbClr val="5A6E9C"/>
            </a:solidFill>
            <a:prstDash val="solid"/>
          </a:ln>
        </p:spPr>
      </p:sp>
      <p:sp>
        <p:nvSpPr>
          <p:cNvPr id="1047" name="Shape 47"/>
          <p:cNvSpPr/>
          <p:nvPr/>
        </p:nvSpPr>
        <p:spPr>
          <a:xfrm>
            <a:off x="15174292" y="11080638"/>
            <a:ext cx="7586532" cy="1046418"/>
          </a:xfrm>
          <a:prstGeom prst="roundRect">
            <a:avLst>
              <a:gd name="adj" fmla="val 8333"/>
            </a:avLst>
          </a:prstGeom>
          <a:solidFill>
            <a:srgbClr val="E4572E"/>
          </a:solidFill>
          <a:ln w="24223">
            <a:solidFill>
              <a:srgbClr val="E4572E"/>
            </a:solidFill>
            <a:prstDash val="solid"/>
          </a:ln>
        </p:spPr>
      </p:sp>
      <p:sp>
        <p:nvSpPr>
          <p:cNvPr id="1048" name="Shape 48"/>
          <p:cNvSpPr/>
          <p:nvPr/>
        </p:nvSpPr>
        <p:spPr>
          <a:xfrm>
            <a:off x="15453337" y="11394564"/>
            <a:ext cx="418567" cy="418567"/>
          </a:xfrm>
          <a:prstGeom prst="ellipse">
            <a:avLst/>
          </a:prstGeom>
          <a:solidFill>
            <a:srgbClr val="FFFFFF"/>
          </a:solidFill>
          <a:ln w="24223">
            <a:solidFill>
              <a:srgbClr val="333333"/>
            </a:solidFill>
            <a:prstDash val="solid"/>
          </a:ln>
        </p:spPr>
      </p:sp>
      <p:sp>
        <p:nvSpPr>
          <p:cNvPr id="1049" name="Text 49"/>
          <p:cNvSpPr/>
          <p:nvPr/>
        </p:nvSpPr>
        <p:spPr>
          <a:xfrm>
            <a:off x="15453337" y="11394564"/>
            <a:ext cx="418567" cy="41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17" b="1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17" dirty="0"/>
          </a:p>
        </p:txBody>
      </p:sp>
      <p:sp>
        <p:nvSpPr>
          <p:cNvPr id="1050" name="Text 50"/>
          <p:cNvSpPr/>
          <p:nvPr/>
        </p:nvSpPr>
        <p:spPr>
          <a:xfrm>
            <a:off x="16046307" y="11150399"/>
            <a:ext cx="2703247" cy="906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Gönderilir</a:t>
            </a:r>
            <a:endParaRPr lang="en-US" sz="2003" dirty="0"/>
          </a:p>
        </p:txBody>
      </p:sp>
      <p:sp>
        <p:nvSpPr>
          <p:cNvPr id="1051" name="Text 51"/>
          <p:cNvSpPr/>
          <p:nvPr/>
        </p:nvSpPr>
        <p:spPr>
          <a:xfrm>
            <a:off x="18836756" y="11150399"/>
            <a:ext cx="3662464" cy="906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17" dirty="0">
                <a:solidFill>
                  <a:srgbClr val="FFE0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yeni tespitler, kategorili</a:t>
            </a:r>
            <a:endParaRPr lang="en-US" sz="1717" dirty="0"/>
          </a:p>
        </p:txBody>
      </p:sp>
      <p:sp>
        <p:nvSpPr>
          <p:cNvPr id="1052" name="Shape 52"/>
          <p:cNvSpPr/>
          <p:nvPr/>
        </p:nvSpPr>
        <p:spPr>
          <a:xfrm>
            <a:off x="2966079" y="8987802"/>
            <a:ext cx="11510601" cy="3313658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24223">
            <a:solidFill>
              <a:srgbClr val="00C2A8"/>
            </a:solidFill>
            <a:prstDash val="solid"/>
          </a:ln>
        </p:spPr>
      </p:sp>
      <p:sp>
        <p:nvSpPr>
          <p:cNvPr id="1053" name="Text 53"/>
          <p:cNvSpPr/>
          <p:nvPr/>
        </p:nvSpPr>
        <p:spPr>
          <a:xfrm>
            <a:off x="3384647" y="9197085"/>
            <a:ext cx="6976122" cy="523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84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E-postada ne gider?</a:t>
            </a:r>
            <a:endParaRPr lang="en-US" sz="2384" dirty="0"/>
          </a:p>
        </p:txBody>
      </p:sp>
      <p:sp>
        <p:nvSpPr>
          <p:cNvPr id="1054" name="Shape 54"/>
          <p:cNvSpPr/>
          <p:nvPr/>
        </p:nvSpPr>
        <p:spPr>
          <a:xfrm>
            <a:off x="3454408" y="9929578"/>
            <a:ext cx="209284" cy="209284"/>
          </a:xfrm>
          <a:prstGeom prst="ellipse">
            <a:avLst/>
          </a:prstGeom>
          <a:solidFill>
            <a:srgbClr val="00C2A8"/>
          </a:solidFill>
          <a:ln w="24223">
            <a:solidFill>
              <a:srgbClr val="333333"/>
            </a:solidFill>
            <a:prstDash val="solid"/>
          </a:ln>
        </p:spPr>
      </p:sp>
      <p:sp>
        <p:nvSpPr>
          <p:cNvPr id="1055" name="Text 55"/>
          <p:cNvSpPr/>
          <p:nvPr/>
        </p:nvSpPr>
        <p:spPr>
          <a:xfrm>
            <a:off x="3838094" y="9824936"/>
            <a:ext cx="10289779" cy="41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7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Subdomain — yeni bulunan alt alan adları</a:t>
            </a:r>
            <a:endParaRPr lang="en-US" sz="1907" dirty="0"/>
          </a:p>
        </p:txBody>
      </p:sp>
      <p:sp>
        <p:nvSpPr>
          <p:cNvPr id="1056" name="Shape 56"/>
          <p:cNvSpPr/>
          <p:nvPr/>
        </p:nvSpPr>
        <p:spPr>
          <a:xfrm>
            <a:off x="3454408" y="10383026"/>
            <a:ext cx="209284" cy="209284"/>
          </a:xfrm>
          <a:prstGeom prst="ellipse">
            <a:avLst/>
          </a:prstGeom>
          <a:solidFill>
            <a:srgbClr val="00C2A8"/>
          </a:solidFill>
          <a:ln w="24223">
            <a:solidFill>
              <a:srgbClr val="333333"/>
            </a:solidFill>
            <a:prstDash val="solid"/>
          </a:ln>
        </p:spPr>
      </p:sp>
      <p:sp>
        <p:nvSpPr>
          <p:cNvPr id="1057" name="Text 57"/>
          <p:cNvSpPr/>
          <p:nvPr/>
        </p:nvSpPr>
        <p:spPr>
          <a:xfrm>
            <a:off x="3838094" y="10278384"/>
            <a:ext cx="10289779" cy="41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7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Subdomain — canlı HTTP servisi doğrulananlar</a:t>
            </a:r>
            <a:endParaRPr lang="en-US" sz="1907" dirty="0"/>
          </a:p>
        </p:txBody>
      </p:sp>
      <p:sp>
        <p:nvSpPr>
          <p:cNvPr id="1058" name="Shape 58"/>
          <p:cNvSpPr/>
          <p:nvPr/>
        </p:nvSpPr>
        <p:spPr>
          <a:xfrm>
            <a:off x="3454408" y="10836474"/>
            <a:ext cx="209284" cy="209284"/>
          </a:xfrm>
          <a:prstGeom prst="ellipse">
            <a:avLst/>
          </a:prstGeom>
          <a:solidFill>
            <a:srgbClr val="00C2A8"/>
          </a:solidFill>
          <a:ln w="24223">
            <a:solidFill>
              <a:srgbClr val="333333"/>
            </a:solidFill>
            <a:prstDash val="solid"/>
          </a:ln>
        </p:spPr>
      </p:sp>
      <p:sp>
        <p:nvSpPr>
          <p:cNvPr id="1059" name="Text 59"/>
          <p:cNvSpPr/>
          <p:nvPr/>
        </p:nvSpPr>
        <p:spPr>
          <a:xfrm>
            <a:off x="3838094" y="10731832"/>
            <a:ext cx="10289779" cy="41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7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 Page — yeni açılmış giriş panelleri</a:t>
            </a:r>
            <a:endParaRPr lang="en-US" sz="1907" dirty="0"/>
          </a:p>
        </p:txBody>
      </p:sp>
      <p:sp>
        <p:nvSpPr>
          <p:cNvPr id="1060" name="Shape 60"/>
          <p:cNvSpPr/>
          <p:nvPr/>
        </p:nvSpPr>
        <p:spPr>
          <a:xfrm>
            <a:off x="3454408" y="11289922"/>
            <a:ext cx="209284" cy="209284"/>
          </a:xfrm>
          <a:prstGeom prst="ellipse">
            <a:avLst/>
          </a:prstGeom>
          <a:solidFill>
            <a:srgbClr val="00C2A8"/>
          </a:solidFill>
          <a:ln w="24223">
            <a:solidFill>
              <a:srgbClr val="333333"/>
            </a:solidFill>
            <a:prstDash val="solid"/>
          </a:ln>
        </p:spPr>
      </p:sp>
      <p:sp>
        <p:nvSpPr>
          <p:cNvPr id="1061" name="Text 61"/>
          <p:cNvSpPr/>
          <p:nvPr/>
        </p:nvSpPr>
        <p:spPr>
          <a:xfrm>
            <a:off x="3838094" y="11185280"/>
            <a:ext cx="10289779" cy="41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7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Page — dev / test / stage ortamları</a:t>
            </a:r>
            <a:endParaRPr lang="en-US" sz="1907" dirty="0"/>
          </a:p>
        </p:txBody>
      </p:sp>
      <p:sp>
        <p:nvSpPr>
          <p:cNvPr id="1062" name="Shape 62"/>
          <p:cNvSpPr/>
          <p:nvPr/>
        </p:nvSpPr>
        <p:spPr>
          <a:xfrm>
            <a:off x="3454408" y="11743370"/>
            <a:ext cx="209284" cy="209284"/>
          </a:xfrm>
          <a:prstGeom prst="ellipse">
            <a:avLst/>
          </a:prstGeom>
          <a:solidFill>
            <a:srgbClr val="00C2A8"/>
          </a:solidFill>
          <a:ln w="24223">
            <a:solidFill>
              <a:srgbClr val="333333"/>
            </a:solidFill>
            <a:prstDash val="solid"/>
          </a:ln>
        </p:spPr>
      </p:sp>
      <p:sp>
        <p:nvSpPr>
          <p:cNvPr id="1063" name="Text 63"/>
          <p:cNvSpPr/>
          <p:nvPr/>
        </p:nvSpPr>
        <p:spPr>
          <a:xfrm>
            <a:off x="3838094" y="11638728"/>
            <a:ext cx="10289779" cy="41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7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Path — erişilebilir yeni dizinler</a:t>
            </a:r>
            <a:endParaRPr lang="en-US" sz="1907" dirty="0"/>
          </a:p>
        </p:txBody>
      </p:sp>
      <p:sp>
        <p:nvSpPr>
          <p:cNvPr id="1064" name="Shape 64"/>
          <p:cNvSpPr/>
          <p:nvPr/>
        </p:nvSpPr>
        <p:spPr>
          <a:xfrm>
            <a:off x="15174292" y="12440982"/>
            <a:ext cx="7586532" cy="1046418"/>
          </a:xfrm>
          <a:prstGeom prst="roundRect">
            <a:avLst>
              <a:gd name="adj" fmla="val 10000"/>
            </a:avLst>
          </a:prstGeom>
          <a:solidFill>
            <a:srgbClr val="FDECE7"/>
          </a:solidFill>
          <a:ln w="24223">
            <a:solidFill>
              <a:srgbClr val="E4572E"/>
            </a:solidFill>
            <a:prstDash val="solid"/>
          </a:ln>
        </p:spPr>
      </p:sp>
      <p:sp>
        <p:nvSpPr>
          <p:cNvPr id="1065" name="Text 65"/>
          <p:cNvSpPr/>
          <p:nvPr/>
        </p:nvSpPr>
        <p:spPr>
          <a:xfrm>
            <a:off x="15174292" y="12440982"/>
            <a:ext cx="7586532" cy="10464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7" dirty="0">
                <a:solidFill>
                  <a:srgbClr val="FFC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 başlatılamazsa / yarıda kalırsa da e-posta gider</a:t>
            </a:r>
            <a:endParaRPr lang="en-US" sz="1907" dirty="0"/>
          </a:p>
        </p:txBody>
      </p:sp>
      <p:sp>
        <p:nvSpPr>
          <p:cNvPr id="1066" name="Text 66"/>
          <p:cNvSpPr/>
          <p:nvPr/>
        </p:nvSpPr>
        <p:spPr>
          <a:xfrm>
            <a:off x="2966079" y="12545624"/>
            <a:ext cx="11510601" cy="523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3" i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dili İngilizce seçili olsa bile e-posta içeriği her zaman Türkçe gönderilir.</a:t>
            </a:r>
            <a:endParaRPr lang="en-US" sz="2003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Entegre araçlar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164336" y="2500884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ARAÇ, TEK ARAYÜZ</a:t>
            </a:r>
            <a:endParaRPr lang="en-US" sz="2200" dirty="0"/>
          </a:p>
        </p:txBody>
      </p:sp>
      <p:sp>
        <p:nvSpPr>
          <p:cNvPr id="1002" name="Text 2"/>
          <p:cNvSpPr/>
          <p:nvPr/>
        </p:nvSpPr>
        <p:spPr>
          <a:xfrm>
            <a:off x="1164336" y="3378708"/>
            <a:ext cx="220553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Sektörde yaygın kullanılan araçlar panelin içinden yönetilir. Kullanıcı hiçbirini elle çalıştırmaz.</a:t>
            </a:r>
            <a:endParaRPr lang="en-US" sz="2700" dirty="0"/>
          </a:p>
        </p:txBody>
      </p:sp>
      <p:sp>
        <p:nvSpPr>
          <p:cNvPr id="1003" name="Shape 3"/>
          <p:cNvSpPr/>
          <p:nvPr/>
        </p:nvSpPr>
        <p:spPr>
          <a:xfrm>
            <a:off x="1164336" y="4256532"/>
            <a:ext cx="5157216" cy="7900416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4" name="Shape 4"/>
          <p:cNvSpPr/>
          <p:nvPr/>
        </p:nvSpPr>
        <p:spPr>
          <a:xfrm>
            <a:off x="1566672" y="4658868"/>
            <a:ext cx="4352544" cy="804672"/>
          </a:xfrm>
          <a:prstGeom prst="roundRect">
            <a:avLst>
              <a:gd name="adj" fmla="val 13636"/>
            </a:avLst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5" name="Text 5"/>
          <p:cNvSpPr/>
          <p:nvPr/>
        </p:nvSpPr>
        <p:spPr>
          <a:xfrm>
            <a:off x="1566672" y="4658868"/>
            <a:ext cx="435254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Keşif</a:t>
            </a:r>
            <a:endParaRPr lang="en-US" sz="2600" dirty="0"/>
          </a:p>
        </p:txBody>
      </p:sp>
      <p:sp>
        <p:nvSpPr>
          <p:cNvPr id="1006" name="Text 6"/>
          <p:cNvSpPr/>
          <p:nvPr/>
        </p:nvSpPr>
        <p:spPr>
          <a:xfrm>
            <a:off x="1676400" y="5865876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Subfinder</a:t>
            </a:r>
            <a:endParaRPr lang="en-US" sz="2400" dirty="0"/>
          </a:p>
        </p:txBody>
      </p:sp>
      <p:sp>
        <p:nvSpPr>
          <p:cNvPr id="1007" name="Text 7"/>
          <p:cNvSpPr/>
          <p:nvPr/>
        </p:nvSpPr>
        <p:spPr>
          <a:xfrm>
            <a:off x="1676400" y="6377940"/>
            <a:ext cx="4133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pasif keşif</a:t>
            </a:r>
            <a:endParaRPr lang="en-US" sz="2000" dirty="0"/>
          </a:p>
        </p:txBody>
      </p:sp>
      <p:sp>
        <p:nvSpPr>
          <p:cNvPr id="1008" name="Text 8"/>
          <p:cNvSpPr/>
          <p:nvPr/>
        </p:nvSpPr>
        <p:spPr>
          <a:xfrm>
            <a:off x="1676400" y="7072884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Findomain</a:t>
            </a:r>
            <a:endParaRPr lang="en-US" sz="2400" dirty="0"/>
          </a:p>
        </p:txBody>
      </p:sp>
      <p:sp>
        <p:nvSpPr>
          <p:cNvPr id="1009" name="Text 9"/>
          <p:cNvSpPr/>
          <p:nvPr/>
        </p:nvSpPr>
        <p:spPr>
          <a:xfrm>
            <a:off x="1676400" y="7584948"/>
            <a:ext cx="4133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pasif keşif</a:t>
            </a:r>
            <a:endParaRPr lang="en-US" sz="2000" dirty="0"/>
          </a:p>
        </p:txBody>
      </p:sp>
      <p:sp>
        <p:nvSpPr>
          <p:cNvPr id="1010" name="Text 10"/>
          <p:cNvSpPr/>
          <p:nvPr/>
        </p:nvSpPr>
        <p:spPr>
          <a:xfrm>
            <a:off x="1676400" y="8279892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Assetfinder</a:t>
            </a:r>
            <a:endParaRPr lang="en-US" sz="2400" dirty="0"/>
          </a:p>
        </p:txBody>
      </p:sp>
      <p:sp>
        <p:nvSpPr>
          <p:cNvPr id="1011" name="Text 11"/>
          <p:cNvSpPr/>
          <p:nvPr/>
        </p:nvSpPr>
        <p:spPr>
          <a:xfrm>
            <a:off x="1676400" y="8791956"/>
            <a:ext cx="4133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ilişkili varlık</a:t>
            </a:r>
            <a:endParaRPr lang="en-US" sz="2000" dirty="0"/>
          </a:p>
        </p:txBody>
      </p:sp>
      <p:sp>
        <p:nvSpPr>
          <p:cNvPr id="1012" name="Text 12"/>
          <p:cNvSpPr/>
          <p:nvPr/>
        </p:nvSpPr>
        <p:spPr>
          <a:xfrm>
            <a:off x="1676400" y="9486900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Revipgo</a:t>
            </a:r>
            <a:endParaRPr lang="en-US" sz="2400" dirty="0"/>
          </a:p>
        </p:txBody>
      </p:sp>
      <p:sp>
        <p:nvSpPr>
          <p:cNvPr id="1013" name="Text 13"/>
          <p:cNvSpPr/>
          <p:nvPr/>
        </p:nvSpPr>
        <p:spPr>
          <a:xfrm>
            <a:off x="1676400" y="9998964"/>
            <a:ext cx="4133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reverse-IP</a:t>
            </a:r>
            <a:endParaRPr lang="en-US" sz="2000" dirty="0"/>
          </a:p>
        </p:txBody>
      </p:sp>
      <p:sp>
        <p:nvSpPr>
          <p:cNvPr id="1014" name="Text 14"/>
          <p:cNvSpPr/>
          <p:nvPr/>
        </p:nvSpPr>
        <p:spPr>
          <a:xfrm>
            <a:off x="1676400" y="10693908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TLSX</a:t>
            </a:r>
            <a:endParaRPr lang="en-US" sz="2400" dirty="0"/>
          </a:p>
        </p:txBody>
      </p:sp>
      <p:sp>
        <p:nvSpPr>
          <p:cNvPr id="1015" name="Text 15"/>
          <p:cNvSpPr/>
          <p:nvPr/>
        </p:nvSpPr>
        <p:spPr>
          <a:xfrm>
            <a:off x="1676400" y="11205972"/>
            <a:ext cx="4133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sertifika/SAN</a:t>
            </a:r>
            <a:endParaRPr lang="en-US" sz="2000" dirty="0"/>
          </a:p>
        </p:txBody>
      </p:sp>
      <p:sp>
        <p:nvSpPr>
          <p:cNvPr id="1016" name="Shape 16"/>
          <p:cNvSpPr/>
          <p:nvPr/>
        </p:nvSpPr>
        <p:spPr>
          <a:xfrm>
            <a:off x="6797040" y="4256532"/>
            <a:ext cx="5157216" cy="7900416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7" name="Shape 17"/>
          <p:cNvSpPr/>
          <p:nvPr/>
        </p:nvSpPr>
        <p:spPr>
          <a:xfrm>
            <a:off x="7199376" y="4658868"/>
            <a:ext cx="4352544" cy="804672"/>
          </a:xfrm>
          <a:prstGeom prst="roundRect">
            <a:avLst>
              <a:gd name="adj" fmla="val 13636"/>
            </a:avLst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8" name="Text 18"/>
          <p:cNvSpPr/>
          <p:nvPr/>
        </p:nvSpPr>
        <p:spPr>
          <a:xfrm>
            <a:off x="7199376" y="4658868"/>
            <a:ext cx="435254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Doğrulama</a:t>
            </a:r>
            <a:endParaRPr lang="en-US" sz="2600" dirty="0"/>
          </a:p>
        </p:txBody>
      </p:sp>
      <p:sp>
        <p:nvSpPr>
          <p:cNvPr id="1019" name="Text 19"/>
          <p:cNvSpPr/>
          <p:nvPr/>
        </p:nvSpPr>
        <p:spPr>
          <a:xfrm>
            <a:off x="7309104" y="5865876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DNSX</a:t>
            </a:r>
            <a:endParaRPr lang="en-US" sz="2400" dirty="0"/>
          </a:p>
        </p:txBody>
      </p:sp>
      <p:sp>
        <p:nvSpPr>
          <p:cNvPr id="1020" name="Text 20"/>
          <p:cNvSpPr/>
          <p:nvPr/>
        </p:nvSpPr>
        <p:spPr>
          <a:xfrm>
            <a:off x="7309104" y="6377940"/>
            <a:ext cx="4133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 çözümleme</a:t>
            </a:r>
            <a:endParaRPr lang="en-US" sz="2000" dirty="0"/>
          </a:p>
        </p:txBody>
      </p:sp>
      <p:sp>
        <p:nvSpPr>
          <p:cNvPr id="1021" name="Text 21"/>
          <p:cNvSpPr/>
          <p:nvPr/>
        </p:nvSpPr>
        <p:spPr>
          <a:xfrm>
            <a:off x="7309104" y="7072884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Naabu</a:t>
            </a:r>
            <a:endParaRPr lang="en-US" sz="2400" dirty="0"/>
          </a:p>
        </p:txBody>
      </p:sp>
      <p:sp>
        <p:nvSpPr>
          <p:cNvPr id="1022" name="Text 22"/>
          <p:cNvSpPr/>
          <p:nvPr/>
        </p:nvSpPr>
        <p:spPr>
          <a:xfrm>
            <a:off x="7309104" y="7584948"/>
            <a:ext cx="4133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 taraması</a:t>
            </a:r>
            <a:endParaRPr lang="en-US" sz="2000" dirty="0"/>
          </a:p>
        </p:txBody>
      </p:sp>
      <p:sp>
        <p:nvSpPr>
          <p:cNvPr id="1023" name="Text 23"/>
          <p:cNvSpPr/>
          <p:nvPr/>
        </p:nvSpPr>
        <p:spPr>
          <a:xfrm>
            <a:off x="7309104" y="8279892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HTTPX</a:t>
            </a:r>
            <a:endParaRPr lang="en-US" sz="2400" dirty="0"/>
          </a:p>
        </p:txBody>
      </p:sp>
      <p:sp>
        <p:nvSpPr>
          <p:cNvPr id="1024" name="Text 24"/>
          <p:cNvSpPr/>
          <p:nvPr/>
        </p:nvSpPr>
        <p:spPr>
          <a:xfrm>
            <a:off x="7309104" y="8791956"/>
            <a:ext cx="4133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 doğrulama</a:t>
            </a:r>
            <a:endParaRPr lang="en-US" sz="2000" dirty="0"/>
          </a:p>
        </p:txBody>
      </p:sp>
      <p:sp>
        <p:nvSpPr>
          <p:cNvPr id="1025" name="Shape 25"/>
          <p:cNvSpPr/>
          <p:nvPr/>
        </p:nvSpPr>
        <p:spPr>
          <a:xfrm>
            <a:off x="12429744" y="4256532"/>
            <a:ext cx="5157216" cy="7900416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26" name="Shape 26"/>
          <p:cNvSpPr/>
          <p:nvPr/>
        </p:nvSpPr>
        <p:spPr>
          <a:xfrm>
            <a:off x="12832080" y="4658868"/>
            <a:ext cx="4352544" cy="804672"/>
          </a:xfrm>
          <a:prstGeom prst="roundRect">
            <a:avLst>
              <a:gd name="adj" fmla="val 13636"/>
            </a:avLst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7" name="Text 27"/>
          <p:cNvSpPr/>
          <p:nvPr/>
        </p:nvSpPr>
        <p:spPr>
          <a:xfrm>
            <a:off x="12832080" y="4658868"/>
            <a:ext cx="435254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Derinleştirme</a:t>
            </a:r>
            <a:endParaRPr lang="en-US" sz="2600" dirty="0"/>
          </a:p>
        </p:txBody>
      </p:sp>
      <p:sp>
        <p:nvSpPr>
          <p:cNvPr id="1028" name="Text 28"/>
          <p:cNvSpPr/>
          <p:nvPr/>
        </p:nvSpPr>
        <p:spPr>
          <a:xfrm>
            <a:off x="12941808" y="5865876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Hakrawler</a:t>
            </a:r>
            <a:endParaRPr lang="en-US" sz="2400" dirty="0"/>
          </a:p>
        </p:txBody>
      </p:sp>
      <p:sp>
        <p:nvSpPr>
          <p:cNvPr id="1029" name="Text 29"/>
          <p:cNvSpPr/>
          <p:nvPr/>
        </p:nvSpPr>
        <p:spPr>
          <a:xfrm>
            <a:off x="12941808" y="6377940"/>
            <a:ext cx="4133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gezme</a:t>
            </a:r>
            <a:endParaRPr lang="en-US" sz="2000" dirty="0"/>
          </a:p>
        </p:txBody>
      </p:sp>
      <p:sp>
        <p:nvSpPr>
          <p:cNvPr id="1030" name="Text 30"/>
          <p:cNvSpPr/>
          <p:nvPr/>
        </p:nvSpPr>
        <p:spPr>
          <a:xfrm>
            <a:off x="12941808" y="7072884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Katana</a:t>
            </a:r>
            <a:endParaRPr lang="en-US" sz="2400" dirty="0"/>
          </a:p>
        </p:txBody>
      </p:sp>
      <p:sp>
        <p:nvSpPr>
          <p:cNvPr id="1031" name="Text 31"/>
          <p:cNvSpPr/>
          <p:nvPr/>
        </p:nvSpPr>
        <p:spPr>
          <a:xfrm>
            <a:off x="12941808" y="7584948"/>
            <a:ext cx="4133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gezme</a:t>
            </a:r>
            <a:endParaRPr lang="en-US" sz="2000" dirty="0"/>
          </a:p>
        </p:txBody>
      </p:sp>
      <p:sp>
        <p:nvSpPr>
          <p:cNvPr id="1032" name="Text 32"/>
          <p:cNvSpPr/>
          <p:nvPr/>
        </p:nvSpPr>
        <p:spPr>
          <a:xfrm>
            <a:off x="12941808" y="8279892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Waybackurls</a:t>
            </a:r>
            <a:endParaRPr lang="en-US" sz="2400" dirty="0"/>
          </a:p>
        </p:txBody>
      </p:sp>
      <p:sp>
        <p:nvSpPr>
          <p:cNvPr id="1033" name="Text 33"/>
          <p:cNvSpPr/>
          <p:nvPr/>
        </p:nvSpPr>
        <p:spPr>
          <a:xfrm>
            <a:off x="12941808" y="8791956"/>
            <a:ext cx="4133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arşiv kayıtları</a:t>
            </a:r>
            <a:endParaRPr lang="en-US" sz="2000" dirty="0"/>
          </a:p>
        </p:txBody>
      </p:sp>
      <p:sp>
        <p:nvSpPr>
          <p:cNvPr id="1034" name="Text 34"/>
          <p:cNvSpPr/>
          <p:nvPr/>
        </p:nvSpPr>
        <p:spPr>
          <a:xfrm>
            <a:off x="12941808" y="9486900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Urlfinder</a:t>
            </a:r>
            <a:endParaRPr lang="en-US" sz="2400" dirty="0"/>
          </a:p>
        </p:txBody>
      </p:sp>
      <p:sp>
        <p:nvSpPr>
          <p:cNvPr id="1035" name="Text 35"/>
          <p:cNvSpPr/>
          <p:nvPr/>
        </p:nvSpPr>
        <p:spPr>
          <a:xfrm>
            <a:off x="12941808" y="9998964"/>
            <a:ext cx="4133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URL toplama</a:t>
            </a:r>
            <a:endParaRPr lang="en-US" sz="2000" dirty="0"/>
          </a:p>
        </p:txBody>
      </p:sp>
      <p:sp>
        <p:nvSpPr>
          <p:cNvPr id="1036" name="Text 36"/>
          <p:cNvSpPr/>
          <p:nvPr/>
        </p:nvSpPr>
        <p:spPr>
          <a:xfrm>
            <a:off x="12941808" y="10693908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FFUF</a:t>
            </a:r>
            <a:endParaRPr lang="en-US" sz="2400" dirty="0"/>
          </a:p>
        </p:txBody>
      </p:sp>
      <p:sp>
        <p:nvSpPr>
          <p:cNvPr id="1037" name="Text 37"/>
          <p:cNvSpPr/>
          <p:nvPr/>
        </p:nvSpPr>
        <p:spPr>
          <a:xfrm>
            <a:off x="12941808" y="11205972"/>
            <a:ext cx="4133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dizin arama</a:t>
            </a:r>
            <a:endParaRPr lang="en-US" sz="2000" dirty="0"/>
          </a:p>
        </p:txBody>
      </p:sp>
      <p:sp>
        <p:nvSpPr>
          <p:cNvPr id="1038" name="Shape 38"/>
          <p:cNvSpPr/>
          <p:nvPr/>
        </p:nvSpPr>
        <p:spPr>
          <a:xfrm>
            <a:off x="18062448" y="4256532"/>
            <a:ext cx="5157216" cy="7900416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39" name="Shape 39"/>
          <p:cNvSpPr/>
          <p:nvPr/>
        </p:nvSpPr>
        <p:spPr>
          <a:xfrm>
            <a:off x="18464784" y="4658868"/>
            <a:ext cx="4352544" cy="804672"/>
          </a:xfrm>
          <a:prstGeom prst="roundRect">
            <a:avLst>
              <a:gd name="adj" fmla="val 13636"/>
            </a:avLst>
          </a:prstGeom>
          <a:solidFill>
            <a:srgbClr val="E4572E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40" name="Text 40"/>
          <p:cNvSpPr/>
          <p:nvPr/>
        </p:nvSpPr>
        <p:spPr>
          <a:xfrm>
            <a:off x="18464784" y="4658868"/>
            <a:ext cx="435254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Kanıt</a:t>
            </a:r>
            <a:endParaRPr lang="en-US" sz="2600" dirty="0"/>
          </a:p>
        </p:txBody>
      </p:sp>
      <p:sp>
        <p:nvSpPr>
          <p:cNvPr id="1041" name="Text 41"/>
          <p:cNvSpPr/>
          <p:nvPr/>
        </p:nvSpPr>
        <p:spPr>
          <a:xfrm>
            <a:off x="18574512" y="5865876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Playwright</a:t>
            </a:r>
            <a:endParaRPr lang="en-US" sz="2400" dirty="0"/>
          </a:p>
        </p:txBody>
      </p:sp>
      <p:sp>
        <p:nvSpPr>
          <p:cNvPr id="1042" name="Text 42"/>
          <p:cNvSpPr/>
          <p:nvPr/>
        </p:nvSpPr>
        <p:spPr>
          <a:xfrm>
            <a:off x="18574512" y="6377940"/>
            <a:ext cx="4133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 görüntüsü</a:t>
            </a:r>
            <a:endParaRPr lang="en-US" sz="2000" dirty="0"/>
          </a:p>
        </p:txBody>
      </p:sp>
      <p:sp>
        <p:nvSpPr>
          <p:cNvPr id="1043" name="Text 43"/>
          <p:cNvSpPr/>
          <p:nvPr/>
        </p:nvSpPr>
        <p:spPr>
          <a:xfrm>
            <a:off x="18574512" y="7072884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Gowitness</a:t>
            </a:r>
            <a:endParaRPr lang="en-US" sz="2400" dirty="0"/>
          </a:p>
        </p:txBody>
      </p:sp>
      <p:sp>
        <p:nvSpPr>
          <p:cNvPr id="1044" name="Text 44"/>
          <p:cNvSpPr/>
          <p:nvPr/>
        </p:nvSpPr>
        <p:spPr>
          <a:xfrm>
            <a:off x="18574512" y="7584948"/>
            <a:ext cx="4133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alternatif motor</a:t>
            </a:r>
            <a:endParaRPr lang="en-US" sz="2000" dirty="0"/>
          </a:p>
        </p:txBody>
      </p:sp>
      <p:sp>
        <p:nvSpPr>
          <p:cNvPr id="1045" name="Text 45"/>
          <p:cNvSpPr/>
          <p:nvPr/>
        </p:nvSpPr>
        <p:spPr>
          <a:xfrm>
            <a:off x="18574512" y="8279892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Nuclei</a:t>
            </a:r>
            <a:endParaRPr lang="en-US" sz="2400" dirty="0"/>
          </a:p>
        </p:txBody>
      </p:sp>
      <p:sp>
        <p:nvSpPr>
          <p:cNvPr id="1046" name="Text 46"/>
          <p:cNvSpPr/>
          <p:nvPr/>
        </p:nvSpPr>
        <p:spPr>
          <a:xfrm>
            <a:off x="18574512" y="8791956"/>
            <a:ext cx="4133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tespiti</a:t>
            </a:r>
            <a:endParaRPr lang="en-US" sz="2000" dirty="0"/>
          </a:p>
        </p:txBody>
      </p:sp>
      <p:sp>
        <p:nvSpPr>
          <p:cNvPr id="1047" name="Text 47"/>
          <p:cNvSpPr/>
          <p:nvPr/>
        </p:nvSpPr>
        <p:spPr>
          <a:xfrm>
            <a:off x="1164336" y="12449556"/>
            <a:ext cx="220553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Araçların kurulu olup olmadığı ve sürümleri panelin Tool List menüsünden görülür.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Panel yönetimi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789432" y="2674620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 GÖRÜNTÜLERİ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697992" y="3552444"/>
            <a:ext cx="7406640" cy="4697730"/>
          </a:xfrm>
          <a:prstGeom prst="roundRect">
            <a:avLst>
              <a:gd name="adj" fmla="val 116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 descr="/Users/s0694/Desktop/kasif_v1/kasif_v3/go/admin_panel_v2/sunum/gorseller/05-scan-profile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432" y="3643884"/>
            <a:ext cx="7223760" cy="451485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789432" y="8487918"/>
            <a:ext cx="72237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Profiles</a:t>
            </a:r>
            <a:endParaRPr lang="en-US" sz="2800" dirty="0"/>
          </a:p>
        </p:txBody>
      </p:sp>
      <p:sp>
        <p:nvSpPr>
          <p:cNvPr id="1005" name="Text 4"/>
          <p:cNvSpPr/>
          <p:nvPr/>
        </p:nvSpPr>
        <p:spPr>
          <a:xfrm>
            <a:off x="789432" y="9109710"/>
            <a:ext cx="72237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Hazır yapılandırmalar; kopyalanabilir ve dışa aktarılabilir</a:t>
            </a:r>
            <a:endParaRPr lang="en-US" sz="2100" dirty="0"/>
          </a:p>
        </p:txBody>
      </p:sp>
      <p:sp>
        <p:nvSpPr>
          <p:cNvPr id="1006" name="Shape 5"/>
          <p:cNvSpPr/>
          <p:nvPr/>
        </p:nvSpPr>
        <p:spPr>
          <a:xfrm>
            <a:off x="8488680" y="3552444"/>
            <a:ext cx="7406640" cy="4697730"/>
          </a:xfrm>
          <a:prstGeom prst="roundRect">
            <a:avLst>
              <a:gd name="adj" fmla="val 116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7" name="Image 1" descr="/Users/s0694/Desktop/kasif_v1/kasif_v3/go/admin_panel_v2/sunum/gorseller/12-tool-lis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0120" y="3643884"/>
            <a:ext cx="7223760" cy="4514850"/>
          </a:xfrm>
          <a:prstGeom prst="rect">
            <a:avLst/>
          </a:prstGeom>
        </p:spPr>
      </p:pic>
      <p:sp>
        <p:nvSpPr>
          <p:cNvPr id="1008" name="Text 6"/>
          <p:cNvSpPr/>
          <p:nvPr/>
        </p:nvSpPr>
        <p:spPr>
          <a:xfrm>
            <a:off x="8580120" y="8487918"/>
            <a:ext cx="72237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List</a:t>
            </a:r>
            <a:endParaRPr lang="en-US" sz="2800" dirty="0"/>
          </a:p>
        </p:txBody>
      </p:sp>
      <p:sp>
        <p:nvSpPr>
          <p:cNvPr id="1009" name="Text 7"/>
          <p:cNvSpPr/>
          <p:nvPr/>
        </p:nvSpPr>
        <p:spPr>
          <a:xfrm>
            <a:off x="8580120" y="9109710"/>
            <a:ext cx="72237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Kurulu araçlar, yolları ve sürümleri</a:t>
            </a:r>
            <a:endParaRPr lang="en-US" sz="2100" dirty="0"/>
          </a:p>
        </p:txBody>
      </p:sp>
      <p:sp>
        <p:nvSpPr>
          <p:cNvPr id="1010" name="Shape 8"/>
          <p:cNvSpPr/>
          <p:nvPr/>
        </p:nvSpPr>
        <p:spPr>
          <a:xfrm>
            <a:off x="16279368" y="3552444"/>
            <a:ext cx="7406640" cy="4697730"/>
          </a:xfrm>
          <a:prstGeom prst="roundRect">
            <a:avLst>
              <a:gd name="adj" fmla="val 116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11" name="Image 2" descr="/Users/s0694/Desktop/kasif_v1/kasif_v3/go/admin_panel_v2/sunum/gorseller/18-audi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70808" y="3643884"/>
            <a:ext cx="7223760" cy="4514850"/>
          </a:xfrm>
          <a:prstGeom prst="rect">
            <a:avLst/>
          </a:prstGeom>
        </p:spPr>
      </p:pic>
      <p:sp>
        <p:nvSpPr>
          <p:cNvPr id="1012" name="Text 9"/>
          <p:cNvSpPr/>
          <p:nvPr/>
        </p:nvSpPr>
        <p:spPr>
          <a:xfrm>
            <a:off x="16370808" y="8487918"/>
            <a:ext cx="72237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Log</a:t>
            </a:r>
            <a:endParaRPr lang="en-US" sz="2800" dirty="0"/>
          </a:p>
        </p:txBody>
      </p:sp>
      <p:sp>
        <p:nvSpPr>
          <p:cNvPr id="1013" name="Text 10"/>
          <p:cNvSpPr/>
          <p:nvPr/>
        </p:nvSpPr>
        <p:spPr>
          <a:xfrm>
            <a:off x="16370808" y="9109710"/>
            <a:ext cx="72237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 ne zaman ne yaptı — değiştirilemez kayıt</a:t>
            </a:r>
            <a:endParaRPr lang="en-US" sz="2100" dirty="0"/>
          </a:p>
        </p:txBody>
      </p:sp>
      <p:sp>
        <p:nvSpPr>
          <p:cNvPr id="1014" name="Shape 11"/>
          <p:cNvSpPr/>
          <p:nvPr/>
        </p:nvSpPr>
        <p:spPr>
          <a:xfrm>
            <a:off x="789432" y="10812780"/>
            <a:ext cx="22055328" cy="2011680"/>
          </a:xfrm>
          <a:prstGeom prst="roundRect">
            <a:avLst>
              <a:gd name="adj" fmla="val 5455"/>
            </a:avLst>
          </a:prstGeom>
          <a:solidFill>
            <a:srgbClr val="EEF3FB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5" name="Text 12"/>
          <p:cNvSpPr/>
          <p:nvPr/>
        </p:nvSpPr>
        <p:spPr>
          <a:xfrm>
            <a:off x="1338072" y="11068812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Ayrıca</a:t>
            </a:r>
            <a:endParaRPr lang="en-US" sz="2600" dirty="0"/>
          </a:p>
        </p:txBody>
      </p:sp>
      <p:sp>
        <p:nvSpPr>
          <p:cNvPr id="1016" name="Text 13"/>
          <p:cNvSpPr/>
          <p:nvPr/>
        </p:nvSpPr>
        <p:spPr>
          <a:xfrm>
            <a:off x="1338072" y="11654028"/>
            <a:ext cx="21031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Kullanıcı ve rol yönetimi  ·  LDAP / Active Directory ile giriş  ·  Blacklist  ·  Wordlists  ·  Scan History  ·  Yeni tespitler  ·  E-posta ayarları  ·  Tema ve dil seçimi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Yönetim ekranı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210056" y="2231136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 GÖRÜNTÜSÜ · DASHBOARD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118616" y="3108960"/>
            <a:ext cx="15179040" cy="9555480"/>
          </a:xfrm>
          <a:prstGeom prst="roundRect">
            <a:avLst>
              <a:gd name="adj" fmla="val 57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 descr="/Users/s0694/Desktop/kasif_v1/kasif_v3/go/admin_panel_v2/sunum/gorseller/01-dashboar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056" y="3200400"/>
            <a:ext cx="14996160" cy="937260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1210056" y="12792456"/>
            <a:ext cx="14996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sayılar canlı veriden gelir; sabit veri yoktur</a:t>
            </a:r>
            <a:endParaRPr lang="en-US" sz="2100" dirty="0"/>
          </a:p>
        </p:txBody>
      </p:sp>
      <p:sp>
        <p:nvSpPr>
          <p:cNvPr id="1005" name="Shape 4"/>
          <p:cNvSpPr/>
          <p:nvPr/>
        </p:nvSpPr>
        <p:spPr>
          <a:xfrm>
            <a:off x="16718280" y="3200400"/>
            <a:ext cx="6547104" cy="8961120"/>
          </a:xfrm>
          <a:prstGeom prst="roundRect">
            <a:avLst>
              <a:gd name="adj" fmla="val 1676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6" name="Text 5"/>
          <p:cNvSpPr/>
          <p:nvPr/>
        </p:nvSpPr>
        <p:spPr>
          <a:xfrm>
            <a:off x="17230344" y="3602736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Ekranda ne var?</a:t>
            </a:r>
            <a:endParaRPr lang="en-US" sz="2900" dirty="0"/>
          </a:p>
        </p:txBody>
      </p:sp>
      <p:sp>
        <p:nvSpPr>
          <p:cNvPr id="1007" name="Shape 6"/>
          <p:cNvSpPr/>
          <p:nvPr/>
        </p:nvSpPr>
        <p:spPr>
          <a:xfrm>
            <a:off x="17230344" y="4608576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7"/>
          <p:cNvSpPr/>
          <p:nvPr/>
        </p:nvSpPr>
        <p:spPr>
          <a:xfrm>
            <a:off x="17742408" y="4443984"/>
            <a:ext cx="5120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Stats</a:t>
            </a:r>
            <a:endParaRPr lang="en-US" sz="2300" dirty="0"/>
          </a:p>
        </p:txBody>
      </p:sp>
      <p:sp>
        <p:nvSpPr>
          <p:cNvPr id="1009" name="Text 8"/>
          <p:cNvSpPr/>
          <p:nvPr/>
        </p:nvSpPr>
        <p:spPr>
          <a:xfrm>
            <a:off x="17742408" y="4919472"/>
            <a:ext cx="5120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 ve kayıt sayıları</a:t>
            </a:r>
            <a:endParaRPr lang="en-US" sz="2000" dirty="0"/>
          </a:p>
        </p:txBody>
      </p:sp>
      <p:sp>
        <p:nvSpPr>
          <p:cNvPr id="1010" name="Shape 9"/>
          <p:cNvSpPr/>
          <p:nvPr/>
        </p:nvSpPr>
        <p:spPr>
          <a:xfrm>
            <a:off x="17230344" y="5852160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1" name="Text 10"/>
          <p:cNvSpPr/>
          <p:nvPr/>
        </p:nvSpPr>
        <p:spPr>
          <a:xfrm>
            <a:off x="17742408" y="5687568"/>
            <a:ext cx="5120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Tasks</a:t>
            </a:r>
            <a:endParaRPr lang="en-US" sz="2300" dirty="0"/>
          </a:p>
        </p:txBody>
      </p:sp>
      <p:sp>
        <p:nvSpPr>
          <p:cNvPr id="1012" name="Text 11"/>
          <p:cNvSpPr/>
          <p:nvPr/>
        </p:nvSpPr>
        <p:spPr>
          <a:xfrm>
            <a:off x="17742408" y="6163056"/>
            <a:ext cx="5120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Tamamlanan, çalışan, bekleyen</a:t>
            </a:r>
            <a:endParaRPr lang="en-US" sz="2000" dirty="0"/>
          </a:p>
        </p:txBody>
      </p:sp>
      <p:sp>
        <p:nvSpPr>
          <p:cNvPr id="1013" name="Shape 12"/>
          <p:cNvSpPr/>
          <p:nvPr/>
        </p:nvSpPr>
        <p:spPr>
          <a:xfrm>
            <a:off x="17230344" y="7095744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3"/>
          <p:cNvSpPr/>
          <p:nvPr/>
        </p:nvSpPr>
        <p:spPr>
          <a:xfrm>
            <a:off x="17742408" y="6931152"/>
            <a:ext cx="5120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 Stats</a:t>
            </a:r>
            <a:endParaRPr lang="en-US" sz="2300" dirty="0"/>
          </a:p>
        </p:txBody>
      </p:sp>
      <p:sp>
        <p:nvSpPr>
          <p:cNvPr id="1015" name="Text 14"/>
          <p:cNvSpPr/>
          <p:nvPr/>
        </p:nvSpPr>
        <p:spPr>
          <a:xfrm>
            <a:off x="17742408" y="7406640"/>
            <a:ext cx="5120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 bazlı bulgu sayıları</a:t>
            </a:r>
            <a:endParaRPr lang="en-US" sz="2000" dirty="0"/>
          </a:p>
        </p:txBody>
      </p:sp>
      <p:sp>
        <p:nvSpPr>
          <p:cNvPr id="1016" name="Shape 15"/>
          <p:cNvSpPr/>
          <p:nvPr/>
        </p:nvSpPr>
        <p:spPr>
          <a:xfrm>
            <a:off x="17230344" y="8339328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7" name="Text 16"/>
          <p:cNvSpPr/>
          <p:nvPr/>
        </p:nvSpPr>
        <p:spPr>
          <a:xfrm>
            <a:off x="17742408" y="8174736"/>
            <a:ext cx="5120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Recent Scans</a:t>
            </a:r>
            <a:endParaRPr lang="en-US" sz="2300" dirty="0"/>
          </a:p>
        </p:txBody>
      </p:sp>
      <p:sp>
        <p:nvSpPr>
          <p:cNvPr id="1018" name="Text 17"/>
          <p:cNvSpPr/>
          <p:nvPr/>
        </p:nvSpPr>
        <p:spPr>
          <a:xfrm>
            <a:off x="17742408" y="8650224"/>
            <a:ext cx="5120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güncel çalışmalar</a:t>
            </a:r>
            <a:endParaRPr lang="en-US" sz="2000" dirty="0"/>
          </a:p>
        </p:txBody>
      </p:sp>
      <p:sp>
        <p:nvSpPr>
          <p:cNvPr id="1019" name="Shape 18"/>
          <p:cNvSpPr/>
          <p:nvPr/>
        </p:nvSpPr>
        <p:spPr>
          <a:xfrm>
            <a:off x="17230344" y="9582912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19"/>
          <p:cNvSpPr/>
          <p:nvPr/>
        </p:nvSpPr>
        <p:spPr>
          <a:xfrm>
            <a:off x="17742408" y="9418320"/>
            <a:ext cx="5120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Detections</a:t>
            </a:r>
            <a:endParaRPr lang="en-US" sz="2300" dirty="0"/>
          </a:p>
        </p:txBody>
      </p:sp>
      <p:sp>
        <p:nvSpPr>
          <p:cNvPr id="1021" name="Text 20"/>
          <p:cNvSpPr/>
          <p:nvPr/>
        </p:nvSpPr>
        <p:spPr>
          <a:xfrm>
            <a:off x="17742408" y="9893808"/>
            <a:ext cx="5120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bulunan varlıklar</a:t>
            </a:r>
            <a:endParaRPr lang="en-US" sz="2000" dirty="0"/>
          </a:p>
        </p:txBody>
      </p:sp>
      <p:sp>
        <p:nvSpPr>
          <p:cNvPr id="1022" name="Shape 21"/>
          <p:cNvSpPr/>
          <p:nvPr/>
        </p:nvSpPr>
        <p:spPr>
          <a:xfrm>
            <a:off x="17230344" y="10826496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3" name="Text 22"/>
          <p:cNvSpPr/>
          <p:nvPr/>
        </p:nvSpPr>
        <p:spPr>
          <a:xfrm>
            <a:off x="17742408" y="10661904"/>
            <a:ext cx="5120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Monitor</a:t>
            </a:r>
            <a:endParaRPr lang="en-US" sz="2300" dirty="0"/>
          </a:p>
        </p:txBody>
      </p:sp>
      <p:sp>
        <p:nvSpPr>
          <p:cNvPr id="1024" name="Text 23"/>
          <p:cNvSpPr/>
          <p:nvPr/>
        </p:nvSpPr>
        <p:spPr>
          <a:xfrm>
            <a:off x="17742408" y="11137392"/>
            <a:ext cx="5120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CPU, bellek, disk, ağ</a:t>
            </a:r>
            <a:endParaRPr lang="en-US" sz="2000" dirty="0"/>
          </a:p>
        </p:txBody>
      </p:sp>
      <p:sp>
        <p:nvSpPr>
          <p:cNvPr id="1025" name="Text 24"/>
          <p:cNvSpPr/>
          <p:nvPr/>
        </p:nvSpPr>
        <p:spPr>
          <a:xfrm>
            <a:off x="17230344" y="11832336"/>
            <a:ext cx="5486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Sayılara tıklandığında kaynağı olan kayıtlar listelenir.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Otomasyon ne kazandırdı?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164336" y="2171700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 VE SONRA</a:t>
            </a:r>
            <a:endParaRPr lang="en-US" sz="2200" dirty="0"/>
          </a:p>
        </p:txBody>
      </p:sp>
      <p:sp>
        <p:nvSpPr>
          <p:cNvPr id="1002" name="Text 2"/>
          <p:cNvSpPr/>
          <p:nvPr/>
        </p:nvSpPr>
        <p:spPr>
          <a:xfrm>
            <a:off x="1676400" y="3049524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</a:t>
            </a:r>
            <a:endParaRPr lang="en-US" sz="2000" dirty="0"/>
          </a:p>
        </p:txBody>
      </p:sp>
      <p:sp>
        <p:nvSpPr>
          <p:cNvPr id="1003" name="Text 3"/>
          <p:cNvSpPr/>
          <p:nvPr/>
        </p:nvSpPr>
        <p:spPr>
          <a:xfrm>
            <a:off x="6431280" y="3049524"/>
            <a:ext cx="8046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100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 — elle</a:t>
            </a:r>
            <a:endParaRPr lang="en-US" sz="2000" dirty="0"/>
          </a:p>
        </p:txBody>
      </p:sp>
      <p:sp>
        <p:nvSpPr>
          <p:cNvPr id="1004" name="Text 4"/>
          <p:cNvSpPr/>
          <p:nvPr/>
        </p:nvSpPr>
        <p:spPr>
          <a:xfrm>
            <a:off x="15026640" y="3049524"/>
            <a:ext cx="8046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10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SONRA — Kaşif ile</a:t>
            </a:r>
            <a:endParaRPr lang="en-US" sz="2000" dirty="0"/>
          </a:p>
        </p:txBody>
      </p:sp>
      <p:sp>
        <p:nvSpPr>
          <p:cNvPr id="1005" name="Shape 5"/>
          <p:cNvSpPr/>
          <p:nvPr/>
        </p:nvSpPr>
        <p:spPr>
          <a:xfrm>
            <a:off x="1164336" y="3671316"/>
            <a:ext cx="22055328" cy="1243584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06" name="Text 6"/>
          <p:cNvSpPr/>
          <p:nvPr/>
        </p:nvSpPr>
        <p:spPr>
          <a:xfrm>
            <a:off x="1676400" y="3671316"/>
            <a:ext cx="438912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Varlık keşfi</a:t>
            </a:r>
            <a:endParaRPr lang="en-US" sz="2400" dirty="0"/>
          </a:p>
        </p:txBody>
      </p:sp>
      <p:sp>
        <p:nvSpPr>
          <p:cNvPr id="1007" name="Text 7"/>
          <p:cNvSpPr/>
          <p:nvPr/>
        </p:nvSpPr>
        <p:spPr>
          <a:xfrm>
            <a:off x="6431280" y="3671316"/>
            <a:ext cx="822960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aracı ayrı ayrı terminalden çalıştır, çıktıları elle birleştir</a:t>
            </a:r>
            <a:endParaRPr lang="en-US" sz="2100" dirty="0"/>
          </a:p>
        </p:txBody>
      </p:sp>
      <p:sp>
        <p:nvSpPr>
          <p:cNvPr id="1008" name="Shape 8"/>
          <p:cNvSpPr/>
          <p:nvPr/>
        </p:nvSpPr>
        <p:spPr>
          <a:xfrm>
            <a:off x="14404848" y="4146804"/>
            <a:ext cx="475488" cy="292608"/>
          </a:xfrm>
          <a:prstGeom prst="rightArrow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9" name="Text 9"/>
          <p:cNvSpPr/>
          <p:nvPr/>
        </p:nvSpPr>
        <p:spPr>
          <a:xfrm>
            <a:off x="15026640" y="3671316"/>
            <a:ext cx="786384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Menüden tek tıkla başlat, panel hepsini paralel yönetir</a:t>
            </a:r>
            <a:endParaRPr lang="en-US" sz="2100" dirty="0"/>
          </a:p>
        </p:txBody>
      </p:sp>
      <p:sp>
        <p:nvSpPr>
          <p:cNvPr id="1010" name="Shape 10"/>
          <p:cNvSpPr/>
          <p:nvPr/>
        </p:nvSpPr>
        <p:spPr>
          <a:xfrm>
            <a:off x="1164336" y="5097780"/>
            <a:ext cx="22055328" cy="1243584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1" name="Text 11"/>
          <p:cNvSpPr/>
          <p:nvPr/>
        </p:nvSpPr>
        <p:spPr>
          <a:xfrm>
            <a:off x="1676400" y="5097780"/>
            <a:ext cx="438912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Doğrulama</a:t>
            </a:r>
            <a:endParaRPr lang="en-US" sz="2400" dirty="0"/>
          </a:p>
        </p:txBody>
      </p:sp>
      <p:sp>
        <p:nvSpPr>
          <p:cNvPr id="1012" name="Text 12"/>
          <p:cNvSpPr/>
          <p:nvPr/>
        </p:nvSpPr>
        <p:spPr>
          <a:xfrm>
            <a:off x="6431280" y="5097780"/>
            <a:ext cx="822960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Hangi subdomain gerçekten canlı, elle kontrol et</a:t>
            </a:r>
            <a:endParaRPr lang="en-US" sz="2100" dirty="0"/>
          </a:p>
        </p:txBody>
      </p:sp>
      <p:sp>
        <p:nvSpPr>
          <p:cNvPr id="1013" name="Shape 13"/>
          <p:cNvSpPr/>
          <p:nvPr/>
        </p:nvSpPr>
        <p:spPr>
          <a:xfrm>
            <a:off x="14404848" y="5573268"/>
            <a:ext cx="475488" cy="292608"/>
          </a:xfrm>
          <a:prstGeom prst="rightArrow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4"/>
          <p:cNvSpPr/>
          <p:nvPr/>
        </p:nvSpPr>
        <p:spPr>
          <a:xfrm>
            <a:off x="15026640" y="5097780"/>
            <a:ext cx="786384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 + port + HTTP zinciri otomatik doğrular</a:t>
            </a:r>
            <a:endParaRPr lang="en-US" sz="2100" dirty="0"/>
          </a:p>
        </p:txBody>
      </p:sp>
      <p:sp>
        <p:nvSpPr>
          <p:cNvPr id="1015" name="Shape 15"/>
          <p:cNvSpPr/>
          <p:nvPr/>
        </p:nvSpPr>
        <p:spPr>
          <a:xfrm>
            <a:off x="1164336" y="6524244"/>
            <a:ext cx="22055328" cy="1243584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6" name="Text 16"/>
          <p:cNvSpPr/>
          <p:nvPr/>
        </p:nvSpPr>
        <p:spPr>
          <a:xfrm>
            <a:off x="1676400" y="6524244"/>
            <a:ext cx="438912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Sınıflandırma</a:t>
            </a:r>
            <a:endParaRPr lang="en-US" sz="2400" dirty="0"/>
          </a:p>
        </p:txBody>
      </p:sp>
      <p:sp>
        <p:nvSpPr>
          <p:cNvPr id="1017" name="Text 17"/>
          <p:cNvSpPr/>
          <p:nvPr/>
        </p:nvSpPr>
        <p:spPr>
          <a:xfrm>
            <a:off x="6431280" y="6524244"/>
            <a:ext cx="822960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 page mi, test page mi — gözle ayır</a:t>
            </a:r>
            <a:endParaRPr lang="en-US" sz="2100" dirty="0"/>
          </a:p>
        </p:txBody>
      </p:sp>
      <p:sp>
        <p:nvSpPr>
          <p:cNvPr id="1018" name="Shape 18"/>
          <p:cNvSpPr/>
          <p:nvPr/>
        </p:nvSpPr>
        <p:spPr>
          <a:xfrm>
            <a:off x="14404848" y="6999732"/>
            <a:ext cx="475488" cy="292608"/>
          </a:xfrm>
          <a:prstGeom prst="rightArrow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9" name="Text 19"/>
          <p:cNvSpPr/>
          <p:nvPr/>
        </p:nvSpPr>
        <p:spPr>
          <a:xfrm>
            <a:off x="15026640" y="6524244"/>
            <a:ext cx="786384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Kategorilere otomatik ayrılır, ekran görüntüsü alınır</a:t>
            </a:r>
            <a:endParaRPr lang="en-US" sz="2100" dirty="0"/>
          </a:p>
        </p:txBody>
      </p:sp>
      <p:sp>
        <p:nvSpPr>
          <p:cNvPr id="1020" name="Shape 20"/>
          <p:cNvSpPr/>
          <p:nvPr/>
        </p:nvSpPr>
        <p:spPr>
          <a:xfrm>
            <a:off x="1164336" y="7950708"/>
            <a:ext cx="22055328" cy="1243584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21" name="Text 21"/>
          <p:cNvSpPr/>
          <p:nvPr/>
        </p:nvSpPr>
        <p:spPr>
          <a:xfrm>
            <a:off x="1676400" y="7950708"/>
            <a:ext cx="438912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Karşılaştırma</a:t>
            </a:r>
            <a:endParaRPr lang="en-US" sz="2400" dirty="0"/>
          </a:p>
        </p:txBody>
      </p:sp>
      <p:sp>
        <p:nvSpPr>
          <p:cNvPr id="1022" name="Text 22"/>
          <p:cNvSpPr/>
          <p:nvPr/>
        </p:nvSpPr>
        <p:spPr>
          <a:xfrm>
            <a:off x="6431280" y="7950708"/>
            <a:ext cx="822960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Önceki çıktıyla elle diff al, yeni olanı bul</a:t>
            </a:r>
            <a:endParaRPr lang="en-US" sz="2100" dirty="0"/>
          </a:p>
        </p:txBody>
      </p:sp>
      <p:sp>
        <p:nvSpPr>
          <p:cNvPr id="1023" name="Shape 23"/>
          <p:cNvSpPr/>
          <p:nvPr/>
        </p:nvSpPr>
        <p:spPr>
          <a:xfrm>
            <a:off x="14404848" y="8426196"/>
            <a:ext cx="475488" cy="292608"/>
          </a:xfrm>
          <a:prstGeom prst="rightArrow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4" name="Text 24"/>
          <p:cNvSpPr/>
          <p:nvPr/>
        </p:nvSpPr>
        <p:spPr>
          <a:xfrm>
            <a:off x="15026640" y="7950708"/>
            <a:ext cx="786384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Data havuzu ile otomatik karşılaştırılır</a:t>
            </a:r>
            <a:endParaRPr lang="en-US" sz="2100" dirty="0"/>
          </a:p>
        </p:txBody>
      </p:sp>
      <p:sp>
        <p:nvSpPr>
          <p:cNvPr id="1025" name="Shape 25"/>
          <p:cNvSpPr/>
          <p:nvPr/>
        </p:nvSpPr>
        <p:spPr>
          <a:xfrm>
            <a:off x="1164336" y="9377172"/>
            <a:ext cx="22055328" cy="1243584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26" name="Text 26"/>
          <p:cNvSpPr/>
          <p:nvPr/>
        </p:nvSpPr>
        <p:spPr>
          <a:xfrm>
            <a:off x="1676400" y="9377172"/>
            <a:ext cx="438912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Raporlama</a:t>
            </a:r>
            <a:endParaRPr lang="en-US" sz="2400" dirty="0"/>
          </a:p>
        </p:txBody>
      </p:sp>
      <p:sp>
        <p:nvSpPr>
          <p:cNvPr id="1027" name="Text 27"/>
          <p:cNvSpPr/>
          <p:nvPr/>
        </p:nvSpPr>
        <p:spPr>
          <a:xfrm>
            <a:off x="6431280" y="9377172"/>
            <a:ext cx="822960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Sonuçları derle, e-postayı elle yaz</a:t>
            </a:r>
            <a:endParaRPr lang="en-US" sz="2100" dirty="0"/>
          </a:p>
        </p:txBody>
      </p:sp>
      <p:sp>
        <p:nvSpPr>
          <p:cNvPr id="1028" name="Shape 28"/>
          <p:cNvSpPr/>
          <p:nvPr/>
        </p:nvSpPr>
        <p:spPr>
          <a:xfrm>
            <a:off x="14404848" y="9852660"/>
            <a:ext cx="475488" cy="292608"/>
          </a:xfrm>
          <a:prstGeom prst="rightArrow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9" name="Text 29"/>
          <p:cNvSpPr/>
          <p:nvPr/>
        </p:nvSpPr>
        <p:spPr>
          <a:xfrm>
            <a:off x="15026640" y="9377172"/>
            <a:ext cx="786384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Türkçe şablonla yalnızca yeni tespitler gönderilir</a:t>
            </a:r>
            <a:endParaRPr lang="en-US" sz="2100" dirty="0"/>
          </a:p>
        </p:txBody>
      </p:sp>
      <p:sp>
        <p:nvSpPr>
          <p:cNvPr id="1030" name="Shape 30"/>
          <p:cNvSpPr/>
          <p:nvPr/>
        </p:nvSpPr>
        <p:spPr>
          <a:xfrm>
            <a:off x="1164336" y="10803636"/>
            <a:ext cx="22055328" cy="1243584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31" name="Text 31"/>
          <p:cNvSpPr/>
          <p:nvPr/>
        </p:nvSpPr>
        <p:spPr>
          <a:xfrm>
            <a:off x="1676400" y="10803636"/>
            <a:ext cx="438912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Süreklilik</a:t>
            </a:r>
            <a:endParaRPr lang="en-US" sz="2400" dirty="0"/>
          </a:p>
        </p:txBody>
      </p:sp>
      <p:sp>
        <p:nvSpPr>
          <p:cNvPr id="1032" name="Text 32"/>
          <p:cNvSpPr/>
          <p:nvPr/>
        </p:nvSpPr>
        <p:spPr>
          <a:xfrm>
            <a:off x="6431280" y="10803636"/>
            <a:ext cx="822960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Kimse hatırlamazsa tarama yapılmaz</a:t>
            </a:r>
            <a:endParaRPr lang="en-US" sz="2100" dirty="0"/>
          </a:p>
        </p:txBody>
      </p:sp>
      <p:sp>
        <p:nvSpPr>
          <p:cNvPr id="1033" name="Shape 33"/>
          <p:cNvSpPr/>
          <p:nvPr/>
        </p:nvSpPr>
        <p:spPr>
          <a:xfrm>
            <a:off x="14404848" y="11279124"/>
            <a:ext cx="475488" cy="292608"/>
          </a:xfrm>
          <a:prstGeom prst="rightArrow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34" name="Text 34"/>
          <p:cNvSpPr/>
          <p:nvPr/>
        </p:nvSpPr>
        <p:spPr>
          <a:xfrm>
            <a:off x="15026640" y="10803636"/>
            <a:ext cx="786384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ile belirlenen gün/saatte kendiliğinden çalışır</a:t>
            </a:r>
            <a:endParaRPr lang="en-US" sz="2100" dirty="0"/>
          </a:p>
        </p:txBody>
      </p:sp>
      <p:sp>
        <p:nvSpPr>
          <p:cNvPr id="1035" name="Shape 35"/>
          <p:cNvSpPr/>
          <p:nvPr/>
        </p:nvSpPr>
        <p:spPr>
          <a:xfrm>
            <a:off x="1164336" y="12193524"/>
            <a:ext cx="22055328" cy="1133856"/>
          </a:xfrm>
          <a:prstGeom prst="roundRect">
            <a:avLst>
              <a:gd name="adj" fmla="val 9677"/>
            </a:avLst>
          </a:prstGeom>
          <a:solidFill>
            <a:srgbClr val="E9F7F4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36" name="Text 36"/>
          <p:cNvSpPr/>
          <p:nvPr/>
        </p:nvSpPr>
        <p:spPr>
          <a:xfrm>
            <a:off x="1712976" y="12193524"/>
            <a:ext cx="210312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4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Sonuç: bir kişinin günler süren manuel çalışması, arka planda kendiliğinden koşan ve yalnızca değişimi bildiren bir sürece dönüştü.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Panel menü yapısı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798576" y="2446020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GÖRÜNÜM</a:t>
            </a:r>
            <a:endParaRPr lang="en-US" sz="2200" dirty="0"/>
          </a:p>
        </p:txBody>
      </p:sp>
      <p:sp>
        <p:nvSpPr>
          <p:cNvPr id="1002" name="Text 2"/>
          <p:cNvSpPr/>
          <p:nvPr/>
        </p:nvSpPr>
        <p:spPr>
          <a:xfrm>
            <a:off x="798576" y="3323844"/>
            <a:ext cx="220553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Beş ana bölüm, 18 alt menü. Kullanıcının rolüne göre görünürlük değişir.</a:t>
            </a:r>
            <a:endParaRPr lang="en-US" sz="2600" dirty="0"/>
          </a:p>
        </p:txBody>
      </p:sp>
      <p:sp>
        <p:nvSpPr>
          <p:cNvPr id="1003" name="Shape 3"/>
          <p:cNvSpPr/>
          <p:nvPr/>
        </p:nvSpPr>
        <p:spPr>
          <a:xfrm>
            <a:off x="798576" y="4165092"/>
            <a:ext cx="4279392" cy="8119872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4" name="Shape 4"/>
          <p:cNvSpPr/>
          <p:nvPr/>
        </p:nvSpPr>
        <p:spPr>
          <a:xfrm>
            <a:off x="1091184" y="4494276"/>
            <a:ext cx="3694176" cy="1243584"/>
          </a:xfrm>
          <a:prstGeom prst="roundRect">
            <a:avLst>
              <a:gd name="adj" fmla="val 8824"/>
            </a:avLst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5" name="Text 5"/>
          <p:cNvSpPr/>
          <p:nvPr/>
        </p:nvSpPr>
        <p:spPr>
          <a:xfrm>
            <a:off x="1091184" y="4604004"/>
            <a:ext cx="369417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</a:t>
            </a:r>
            <a:endParaRPr lang="en-US" sz="2100" dirty="0"/>
          </a:p>
        </p:txBody>
      </p:sp>
      <p:sp>
        <p:nvSpPr>
          <p:cNvPr id="1006" name="Text 6"/>
          <p:cNvSpPr/>
          <p:nvPr/>
        </p:nvSpPr>
        <p:spPr>
          <a:xfrm>
            <a:off x="1091184" y="5152644"/>
            <a:ext cx="36941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D6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 başlatma</a:t>
            </a:r>
            <a:endParaRPr lang="en-US" sz="1700" dirty="0"/>
          </a:p>
        </p:txBody>
      </p:sp>
      <p:sp>
        <p:nvSpPr>
          <p:cNvPr id="1007" name="Shape 7"/>
          <p:cNvSpPr/>
          <p:nvPr/>
        </p:nvSpPr>
        <p:spPr>
          <a:xfrm>
            <a:off x="1200912" y="6359652"/>
            <a:ext cx="219456" cy="219456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8"/>
          <p:cNvSpPr/>
          <p:nvPr/>
        </p:nvSpPr>
        <p:spPr>
          <a:xfrm>
            <a:off x="1603248" y="6103620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Subdomain Finder</a:t>
            </a:r>
            <a:endParaRPr lang="en-US" sz="2000" dirty="0"/>
          </a:p>
        </p:txBody>
      </p:sp>
      <p:sp>
        <p:nvSpPr>
          <p:cNvPr id="1009" name="Shape 9"/>
          <p:cNvSpPr/>
          <p:nvPr/>
        </p:nvSpPr>
        <p:spPr>
          <a:xfrm>
            <a:off x="1200912" y="7310628"/>
            <a:ext cx="219456" cy="219456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0" name="Text 10"/>
          <p:cNvSpPr/>
          <p:nvPr/>
        </p:nvSpPr>
        <p:spPr>
          <a:xfrm>
            <a:off x="1603248" y="7054596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 Page</a:t>
            </a:r>
            <a:endParaRPr lang="en-US" sz="2000" dirty="0"/>
          </a:p>
        </p:txBody>
      </p:sp>
      <p:sp>
        <p:nvSpPr>
          <p:cNvPr id="1011" name="Shape 11"/>
          <p:cNvSpPr/>
          <p:nvPr/>
        </p:nvSpPr>
        <p:spPr>
          <a:xfrm>
            <a:off x="1200912" y="8261604"/>
            <a:ext cx="219456" cy="219456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2" name="Text 12"/>
          <p:cNvSpPr/>
          <p:nvPr/>
        </p:nvSpPr>
        <p:spPr>
          <a:xfrm>
            <a:off x="1603248" y="8005572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Path</a:t>
            </a:r>
            <a:endParaRPr lang="en-US" sz="2000" dirty="0"/>
          </a:p>
        </p:txBody>
      </p:sp>
      <p:sp>
        <p:nvSpPr>
          <p:cNvPr id="1013" name="Shape 13"/>
          <p:cNvSpPr/>
          <p:nvPr/>
        </p:nvSpPr>
        <p:spPr>
          <a:xfrm>
            <a:off x="1200912" y="9212580"/>
            <a:ext cx="219456" cy="219456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4"/>
          <p:cNvSpPr/>
          <p:nvPr/>
        </p:nvSpPr>
        <p:spPr>
          <a:xfrm>
            <a:off x="1603248" y="8956548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Page</a:t>
            </a:r>
            <a:endParaRPr lang="en-US" sz="2000" dirty="0"/>
          </a:p>
        </p:txBody>
      </p:sp>
      <p:sp>
        <p:nvSpPr>
          <p:cNvPr id="1015" name="Shape 15"/>
          <p:cNvSpPr/>
          <p:nvPr/>
        </p:nvSpPr>
        <p:spPr>
          <a:xfrm>
            <a:off x="1200912" y="10163556"/>
            <a:ext cx="219456" cy="219456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6" name="Text 16"/>
          <p:cNvSpPr/>
          <p:nvPr/>
        </p:nvSpPr>
        <p:spPr>
          <a:xfrm>
            <a:off x="1603248" y="9907524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Scan</a:t>
            </a:r>
            <a:endParaRPr lang="en-US" sz="2000" dirty="0"/>
          </a:p>
        </p:txBody>
      </p:sp>
      <p:sp>
        <p:nvSpPr>
          <p:cNvPr id="1017" name="Shape 17"/>
          <p:cNvSpPr/>
          <p:nvPr/>
        </p:nvSpPr>
        <p:spPr>
          <a:xfrm>
            <a:off x="1200912" y="11114532"/>
            <a:ext cx="219456" cy="219456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8" name="Text 18"/>
          <p:cNvSpPr/>
          <p:nvPr/>
        </p:nvSpPr>
        <p:spPr>
          <a:xfrm>
            <a:off x="1603248" y="10858500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Scan</a:t>
            </a:r>
            <a:endParaRPr lang="en-US" sz="2000" dirty="0"/>
          </a:p>
        </p:txBody>
      </p:sp>
      <p:sp>
        <p:nvSpPr>
          <p:cNvPr id="1019" name="Shape 19"/>
          <p:cNvSpPr/>
          <p:nvPr/>
        </p:nvSpPr>
        <p:spPr>
          <a:xfrm>
            <a:off x="5425440" y="4165092"/>
            <a:ext cx="4279392" cy="8119872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20" name="Shape 20"/>
          <p:cNvSpPr/>
          <p:nvPr/>
        </p:nvSpPr>
        <p:spPr>
          <a:xfrm>
            <a:off x="5718048" y="4494276"/>
            <a:ext cx="3694176" cy="1243584"/>
          </a:xfrm>
          <a:prstGeom prst="roundRect">
            <a:avLst>
              <a:gd name="adj" fmla="val 8824"/>
            </a:avLst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1" name="Text 21"/>
          <p:cNvSpPr/>
          <p:nvPr/>
        </p:nvSpPr>
        <p:spPr>
          <a:xfrm>
            <a:off x="5718048" y="4604004"/>
            <a:ext cx="369417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COLLECTION</a:t>
            </a:r>
            <a:endParaRPr lang="en-US" sz="2100" dirty="0"/>
          </a:p>
        </p:txBody>
      </p:sp>
      <p:sp>
        <p:nvSpPr>
          <p:cNvPr id="1022" name="Text 22"/>
          <p:cNvSpPr/>
          <p:nvPr/>
        </p:nvSpPr>
        <p:spPr>
          <a:xfrm>
            <a:off x="5718048" y="5152644"/>
            <a:ext cx="36941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449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 ve veri</a:t>
            </a:r>
            <a:endParaRPr lang="en-US" sz="1700" dirty="0"/>
          </a:p>
        </p:txBody>
      </p:sp>
      <p:sp>
        <p:nvSpPr>
          <p:cNvPr id="1023" name="Shape 23"/>
          <p:cNvSpPr/>
          <p:nvPr/>
        </p:nvSpPr>
        <p:spPr>
          <a:xfrm>
            <a:off x="5827776" y="6359652"/>
            <a:ext cx="219456" cy="21945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4" name="Text 24"/>
          <p:cNvSpPr/>
          <p:nvPr/>
        </p:nvSpPr>
        <p:spPr>
          <a:xfrm>
            <a:off x="6230112" y="6103620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Profiles</a:t>
            </a:r>
            <a:endParaRPr lang="en-US" sz="2000" dirty="0"/>
          </a:p>
        </p:txBody>
      </p:sp>
      <p:sp>
        <p:nvSpPr>
          <p:cNvPr id="1025" name="Shape 25"/>
          <p:cNvSpPr/>
          <p:nvPr/>
        </p:nvSpPr>
        <p:spPr>
          <a:xfrm>
            <a:off x="5827776" y="7310628"/>
            <a:ext cx="219456" cy="21945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6" name="Text 26"/>
          <p:cNvSpPr/>
          <p:nvPr/>
        </p:nvSpPr>
        <p:spPr>
          <a:xfrm>
            <a:off x="6230112" y="7054596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Results</a:t>
            </a:r>
            <a:endParaRPr lang="en-US" sz="2000" dirty="0"/>
          </a:p>
        </p:txBody>
      </p:sp>
      <p:sp>
        <p:nvSpPr>
          <p:cNvPr id="1027" name="Shape 27"/>
          <p:cNvSpPr/>
          <p:nvPr/>
        </p:nvSpPr>
        <p:spPr>
          <a:xfrm>
            <a:off x="5827776" y="8261604"/>
            <a:ext cx="219456" cy="21945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8" name="Text 28"/>
          <p:cNvSpPr/>
          <p:nvPr/>
        </p:nvSpPr>
        <p:spPr>
          <a:xfrm>
            <a:off x="6230112" y="8005572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Data</a:t>
            </a:r>
            <a:endParaRPr lang="en-US" sz="2000" dirty="0"/>
          </a:p>
        </p:txBody>
      </p:sp>
      <p:sp>
        <p:nvSpPr>
          <p:cNvPr id="1029" name="Shape 29"/>
          <p:cNvSpPr/>
          <p:nvPr/>
        </p:nvSpPr>
        <p:spPr>
          <a:xfrm>
            <a:off x="5827776" y="9212580"/>
            <a:ext cx="219456" cy="21945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30" name="Text 30"/>
          <p:cNvSpPr/>
          <p:nvPr/>
        </p:nvSpPr>
        <p:spPr>
          <a:xfrm>
            <a:off x="6230112" y="8956548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Wordlists</a:t>
            </a:r>
            <a:endParaRPr lang="en-US" sz="2000" dirty="0"/>
          </a:p>
        </p:txBody>
      </p:sp>
      <p:sp>
        <p:nvSpPr>
          <p:cNvPr id="1031" name="Shape 31"/>
          <p:cNvSpPr/>
          <p:nvPr/>
        </p:nvSpPr>
        <p:spPr>
          <a:xfrm>
            <a:off x="10052304" y="4165092"/>
            <a:ext cx="4279392" cy="8119872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32" name="Shape 32"/>
          <p:cNvSpPr/>
          <p:nvPr/>
        </p:nvSpPr>
        <p:spPr>
          <a:xfrm>
            <a:off x="10344912" y="4494276"/>
            <a:ext cx="3694176" cy="1243584"/>
          </a:xfrm>
          <a:prstGeom prst="roundRect">
            <a:avLst>
              <a:gd name="adj" fmla="val 8824"/>
            </a:avLst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33" name="Text 33"/>
          <p:cNvSpPr/>
          <p:nvPr/>
        </p:nvSpPr>
        <p:spPr>
          <a:xfrm>
            <a:off x="10344912" y="4604004"/>
            <a:ext cx="369417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MANAGEMENT</a:t>
            </a:r>
            <a:endParaRPr lang="en-US" sz="2100" dirty="0"/>
          </a:p>
        </p:txBody>
      </p:sp>
      <p:sp>
        <p:nvSpPr>
          <p:cNvPr id="1034" name="Text 34"/>
          <p:cNvSpPr/>
          <p:nvPr/>
        </p:nvSpPr>
        <p:spPr>
          <a:xfrm>
            <a:off x="10344912" y="5152644"/>
            <a:ext cx="36941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449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Raporlama</a:t>
            </a:r>
            <a:endParaRPr lang="en-US" sz="1700" dirty="0"/>
          </a:p>
        </p:txBody>
      </p:sp>
      <p:sp>
        <p:nvSpPr>
          <p:cNvPr id="1035" name="Shape 35"/>
          <p:cNvSpPr/>
          <p:nvPr/>
        </p:nvSpPr>
        <p:spPr>
          <a:xfrm>
            <a:off x="10454640" y="6359652"/>
            <a:ext cx="219456" cy="219456"/>
          </a:xfrm>
          <a:prstGeom prst="ellipse">
            <a:avLst/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36" name="Text 36"/>
          <p:cNvSpPr/>
          <p:nvPr/>
        </p:nvSpPr>
        <p:spPr>
          <a:xfrm>
            <a:off x="10856976" y="6103620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History</a:t>
            </a:r>
            <a:endParaRPr lang="en-US" sz="2000" dirty="0"/>
          </a:p>
        </p:txBody>
      </p:sp>
      <p:sp>
        <p:nvSpPr>
          <p:cNvPr id="1037" name="Shape 37"/>
          <p:cNvSpPr/>
          <p:nvPr/>
        </p:nvSpPr>
        <p:spPr>
          <a:xfrm>
            <a:off x="10454640" y="7310628"/>
            <a:ext cx="219456" cy="219456"/>
          </a:xfrm>
          <a:prstGeom prst="ellipse">
            <a:avLst/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38" name="Text 38"/>
          <p:cNvSpPr/>
          <p:nvPr/>
        </p:nvSpPr>
        <p:spPr>
          <a:xfrm>
            <a:off x="10856976" y="7054596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Detections</a:t>
            </a:r>
            <a:endParaRPr lang="en-US" sz="2000" dirty="0"/>
          </a:p>
        </p:txBody>
      </p:sp>
      <p:sp>
        <p:nvSpPr>
          <p:cNvPr id="1039" name="Shape 39"/>
          <p:cNvSpPr/>
          <p:nvPr/>
        </p:nvSpPr>
        <p:spPr>
          <a:xfrm>
            <a:off x="14679168" y="4165092"/>
            <a:ext cx="4279392" cy="8119872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40" name="Shape 40"/>
          <p:cNvSpPr/>
          <p:nvPr/>
        </p:nvSpPr>
        <p:spPr>
          <a:xfrm>
            <a:off x="14971776" y="4494276"/>
            <a:ext cx="3694176" cy="1243584"/>
          </a:xfrm>
          <a:prstGeom prst="roundRect">
            <a:avLst>
              <a:gd name="adj" fmla="val 8824"/>
            </a:avLst>
          </a:prstGeom>
          <a:solidFill>
            <a:srgbClr val="1B2B54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41" name="Text 41"/>
          <p:cNvSpPr/>
          <p:nvPr/>
        </p:nvSpPr>
        <p:spPr>
          <a:xfrm>
            <a:off x="14971776" y="4604004"/>
            <a:ext cx="369417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SETTINGS</a:t>
            </a:r>
            <a:endParaRPr lang="en-US" sz="2100" dirty="0"/>
          </a:p>
        </p:txBody>
      </p:sp>
      <p:sp>
        <p:nvSpPr>
          <p:cNvPr id="1042" name="Text 42"/>
          <p:cNvSpPr/>
          <p:nvPr/>
        </p:nvSpPr>
        <p:spPr>
          <a:xfrm>
            <a:off x="14971776" y="5152644"/>
            <a:ext cx="36941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D6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Yapılandırma</a:t>
            </a:r>
            <a:endParaRPr lang="en-US" sz="1700" dirty="0"/>
          </a:p>
        </p:txBody>
      </p:sp>
      <p:sp>
        <p:nvSpPr>
          <p:cNvPr id="1043" name="Shape 43"/>
          <p:cNvSpPr/>
          <p:nvPr/>
        </p:nvSpPr>
        <p:spPr>
          <a:xfrm>
            <a:off x="15081504" y="6359652"/>
            <a:ext cx="219456" cy="219456"/>
          </a:xfrm>
          <a:prstGeom prst="ellipse">
            <a:avLst/>
          </a:prstGeom>
          <a:solidFill>
            <a:srgbClr val="1B2B54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44" name="Text 44"/>
          <p:cNvSpPr/>
          <p:nvPr/>
        </p:nvSpPr>
        <p:spPr>
          <a:xfrm>
            <a:off x="15483840" y="6103620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LDAP Settings</a:t>
            </a:r>
            <a:endParaRPr lang="en-US" sz="2000" dirty="0"/>
          </a:p>
        </p:txBody>
      </p:sp>
      <p:sp>
        <p:nvSpPr>
          <p:cNvPr id="1045" name="Shape 45"/>
          <p:cNvSpPr/>
          <p:nvPr/>
        </p:nvSpPr>
        <p:spPr>
          <a:xfrm>
            <a:off x="15081504" y="7310628"/>
            <a:ext cx="219456" cy="219456"/>
          </a:xfrm>
          <a:prstGeom prst="ellipse">
            <a:avLst/>
          </a:prstGeom>
          <a:solidFill>
            <a:srgbClr val="1B2B54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46" name="Text 46"/>
          <p:cNvSpPr/>
          <p:nvPr/>
        </p:nvSpPr>
        <p:spPr>
          <a:xfrm>
            <a:off x="15483840" y="7054596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</a:t>
            </a:r>
            <a:endParaRPr lang="en-US" sz="2000" dirty="0"/>
          </a:p>
        </p:txBody>
      </p:sp>
      <p:sp>
        <p:nvSpPr>
          <p:cNvPr id="1047" name="Shape 47"/>
          <p:cNvSpPr/>
          <p:nvPr/>
        </p:nvSpPr>
        <p:spPr>
          <a:xfrm>
            <a:off x="15081504" y="8261604"/>
            <a:ext cx="219456" cy="219456"/>
          </a:xfrm>
          <a:prstGeom prst="ellipse">
            <a:avLst/>
          </a:prstGeom>
          <a:solidFill>
            <a:srgbClr val="1B2B54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48" name="Text 48"/>
          <p:cNvSpPr/>
          <p:nvPr/>
        </p:nvSpPr>
        <p:spPr>
          <a:xfrm>
            <a:off x="15483840" y="8005572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 Settings</a:t>
            </a:r>
            <a:endParaRPr lang="en-US" sz="2000" dirty="0"/>
          </a:p>
        </p:txBody>
      </p:sp>
      <p:sp>
        <p:nvSpPr>
          <p:cNvPr id="1049" name="Shape 49"/>
          <p:cNvSpPr/>
          <p:nvPr/>
        </p:nvSpPr>
        <p:spPr>
          <a:xfrm>
            <a:off x="15081504" y="9212580"/>
            <a:ext cx="219456" cy="219456"/>
          </a:xfrm>
          <a:prstGeom prst="ellipse">
            <a:avLst/>
          </a:prstGeom>
          <a:solidFill>
            <a:srgbClr val="1B2B54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50" name="Text 50"/>
          <p:cNvSpPr/>
          <p:nvPr/>
        </p:nvSpPr>
        <p:spPr>
          <a:xfrm>
            <a:off x="15483840" y="8956548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 Templates</a:t>
            </a:r>
            <a:endParaRPr lang="en-US" sz="2000" dirty="0"/>
          </a:p>
        </p:txBody>
      </p:sp>
      <p:sp>
        <p:nvSpPr>
          <p:cNvPr id="1051" name="Shape 51"/>
          <p:cNvSpPr/>
          <p:nvPr/>
        </p:nvSpPr>
        <p:spPr>
          <a:xfrm>
            <a:off x="15081504" y="10163556"/>
            <a:ext cx="219456" cy="219456"/>
          </a:xfrm>
          <a:prstGeom prst="ellipse">
            <a:avLst/>
          </a:prstGeom>
          <a:solidFill>
            <a:srgbClr val="1B2B54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52" name="Text 52"/>
          <p:cNvSpPr/>
          <p:nvPr/>
        </p:nvSpPr>
        <p:spPr>
          <a:xfrm>
            <a:off x="15483840" y="9907524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Blacklist</a:t>
            </a:r>
            <a:endParaRPr lang="en-US" sz="2000" dirty="0"/>
          </a:p>
        </p:txBody>
      </p:sp>
      <p:sp>
        <p:nvSpPr>
          <p:cNvPr id="1053" name="Shape 53"/>
          <p:cNvSpPr/>
          <p:nvPr/>
        </p:nvSpPr>
        <p:spPr>
          <a:xfrm>
            <a:off x="15081504" y="11114532"/>
            <a:ext cx="219456" cy="219456"/>
          </a:xfrm>
          <a:prstGeom prst="ellipse">
            <a:avLst/>
          </a:prstGeom>
          <a:solidFill>
            <a:srgbClr val="1B2B54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54" name="Text 54"/>
          <p:cNvSpPr/>
          <p:nvPr/>
        </p:nvSpPr>
        <p:spPr>
          <a:xfrm>
            <a:off x="15483840" y="10858500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List</a:t>
            </a:r>
            <a:endParaRPr lang="en-US" sz="2000" dirty="0"/>
          </a:p>
        </p:txBody>
      </p:sp>
      <p:sp>
        <p:nvSpPr>
          <p:cNvPr id="1055" name="Shape 55"/>
          <p:cNvSpPr/>
          <p:nvPr/>
        </p:nvSpPr>
        <p:spPr>
          <a:xfrm>
            <a:off x="19306032" y="4165092"/>
            <a:ext cx="4279392" cy="8119872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56" name="Shape 56"/>
          <p:cNvSpPr/>
          <p:nvPr/>
        </p:nvSpPr>
        <p:spPr>
          <a:xfrm>
            <a:off x="19598640" y="4494276"/>
            <a:ext cx="3694176" cy="1243584"/>
          </a:xfrm>
          <a:prstGeom prst="roundRect">
            <a:avLst>
              <a:gd name="adj" fmla="val 8824"/>
            </a:avLst>
          </a:prstGeom>
          <a:solidFill>
            <a:srgbClr val="E4572E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57" name="Text 57"/>
          <p:cNvSpPr/>
          <p:nvPr/>
        </p:nvSpPr>
        <p:spPr>
          <a:xfrm>
            <a:off x="19598640" y="4604004"/>
            <a:ext cx="369417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MANAGEMENT</a:t>
            </a:r>
            <a:endParaRPr lang="en-US" sz="2100" dirty="0"/>
          </a:p>
        </p:txBody>
      </p:sp>
      <p:sp>
        <p:nvSpPr>
          <p:cNvPr id="1058" name="Text 58"/>
          <p:cNvSpPr/>
          <p:nvPr/>
        </p:nvSpPr>
        <p:spPr>
          <a:xfrm>
            <a:off x="19598640" y="5152644"/>
            <a:ext cx="36941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D6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Yetki ve izleme</a:t>
            </a:r>
            <a:endParaRPr lang="en-US" sz="1700" dirty="0"/>
          </a:p>
        </p:txBody>
      </p:sp>
      <p:sp>
        <p:nvSpPr>
          <p:cNvPr id="1059" name="Shape 59"/>
          <p:cNvSpPr/>
          <p:nvPr/>
        </p:nvSpPr>
        <p:spPr>
          <a:xfrm>
            <a:off x="19708368" y="6359652"/>
            <a:ext cx="219456" cy="219456"/>
          </a:xfrm>
          <a:prstGeom prst="ellipse">
            <a:avLst/>
          </a:prstGeom>
          <a:solidFill>
            <a:srgbClr val="E4572E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60" name="Text 60"/>
          <p:cNvSpPr/>
          <p:nvPr/>
        </p:nvSpPr>
        <p:spPr>
          <a:xfrm>
            <a:off x="20110704" y="6103620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</a:t>
            </a:r>
            <a:endParaRPr lang="en-US" sz="2000" dirty="0"/>
          </a:p>
        </p:txBody>
      </p:sp>
      <p:sp>
        <p:nvSpPr>
          <p:cNvPr id="1061" name="Shape 61"/>
          <p:cNvSpPr/>
          <p:nvPr/>
        </p:nvSpPr>
        <p:spPr>
          <a:xfrm>
            <a:off x="19708368" y="7310628"/>
            <a:ext cx="219456" cy="219456"/>
          </a:xfrm>
          <a:prstGeom prst="ellipse">
            <a:avLst/>
          </a:prstGeom>
          <a:solidFill>
            <a:srgbClr val="E4572E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62" name="Text 62"/>
          <p:cNvSpPr/>
          <p:nvPr/>
        </p:nvSpPr>
        <p:spPr>
          <a:xfrm>
            <a:off x="20110704" y="7054596"/>
            <a:ext cx="3182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Log</a:t>
            </a:r>
            <a:endParaRPr lang="en-US" sz="2000" dirty="0"/>
          </a:p>
        </p:txBody>
      </p:sp>
      <p:sp>
        <p:nvSpPr>
          <p:cNvPr id="1063" name="Text 63"/>
          <p:cNvSpPr/>
          <p:nvPr/>
        </p:nvSpPr>
        <p:spPr>
          <a:xfrm>
            <a:off x="798576" y="12504420"/>
            <a:ext cx="220553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her rolde görünür; diğer menüler analist, admin ve superadmin yetkisine göre açılır.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Panel nasıl kurgulanmış?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288279" y="2011680"/>
            <a:ext cx="10724972" cy="46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50" b="1" kern="0" spc="20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TEKNİK MİMARİ</a:t>
            </a:r>
            <a:endParaRPr lang="en-US" sz="2150" dirty="0"/>
          </a:p>
        </p:txBody>
      </p:sp>
      <p:sp>
        <p:nvSpPr>
          <p:cNvPr id="1002" name="Text 2"/>
          <p:cNvSpPr/>
          <p:nvPr/>
        </p:nvSpPr>
        <p:spPr>
          <a:xfrm>
            <a:off x="1288279" y="2869678"/>
            <a:ext cx="21807443" cy="536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44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Arayüz asla beklemez: taramalar ayrı süreçlerde koşar, panel akıcı kalır.</a:t>
            </a:r>
            <a:endParaRPr lang="en-US" sz="2444" dirty="0"/>
          </a:p>
        </p:txBody>
      </p:sp>
      <p:sp>
        <p:nvSpPr>
          <p:cNvPr id="1003" name="Shape 3"/>
          <p:cNvSpPr/>
          <p:nvPr/>
        </p:nvSpPr>
        <p:spPr>
          <a:xfrm>
            <a:off x="1288279" y="3727676"/>
            <a:ext cx="21807443" cy="2073495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37239">
            <a:solidFill>
              <a:srgbClr val="1C7293"/>
            </a:solidFill>
            <a:prstDash val="solid"/>
          </a:ln>
        </p:spPr>
      </p:sp>
      <p:sp>
        <p:nvSpPr>
          <p:cNvPr id="1004" name="Shape 4"/>
          <p:cNvSpPr/>
          <p:nvPr/>
        </p:nvSpPr>
        <p:spPr>
          <a:xfrm>
            <a:off x="1645778" y="4085175"/>
            <a:ext cx="4468738" cy="1358496"/>
          </a:xfrm>
          <a:prstGeom prst="roundRect">
            <a:avLst>
              <a:gd name="adj" fmla="val 7895"/>
            </a:avLst>
          </a:prstGeom>
          <a:solidFill>
            <a:srgbClr val="1C7293"/>
          </a:solidFill>
          <a:ln w="24826">
            <a:solidFill>
              <a:srgbClr val="333333"/>
            </a:solidFill>
            <a:prstDash val="solid"/>
          </a:ln>
        </p:spPr>
      </p:sp>
      <p:sp>
        <p:nvSpPr>
          <p:cNvPr id="1005" name="Text 5"/>
          <p:cNvSpPr/>
          <p:nvPr/>
        </p:nvSpPr>
        <p:spPr>
          <a:xfrm>
            <a:off x="1645778" y="4228174"/>
            <a:ext cx="4468738" cy="536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48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UI THREAD</a:t>
            </a:r>
            <a:endParaRPr lang="en-US" sz="2248" dirty="0"/>
          </a:p>
        </p:txBody>
      </p:sp>
      <p:sp>
        <p:nvSpPr>
          <p:cNvPr id="1006" name="Text 6"/>
          <p:cNvSpPr/>
          <p:nvPr/>
        </p:nvSpPr>
        <p:spPr>
          <a:xfrm>
            <a:off x="1645778" y="4764423"/>
            <a:ext cx="4468738" cy="500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46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346" dirty="0"/>
          </a:p>
        </p:txBody>
      </p:sp>
      <p:sp>
        <p:nvSpPr>
          <p:cNvPr id="1007" name="Text 7"/>
          <p:cNvSpPr/>
          <p:nvPr/>
        </p:nvSpPr>
        <p:spPr>
          <a:xfrm>
            <a:off x="6561390" y="4085175"/>
            <a:ext cx="6077484" cy="1358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46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Tarayıcı · Django View + Form</a:t>
            </a:r>
            <a:endParaRPr lang="en-US" sz="2346" dirty="0"/>
          </a:p>
        </p:txBody>
      </p:sp>
      <p:sp>
        <p:nvSpPr>
          <p:cNvPr id="1008" name="Text 8"/>
          <p:cNvSpPr/>
          <p:nvPr/>
        </p:nvSpPr>
        <p:spPr>
          <a:xfrm>
            <a:off x="12996373" y="4085175"/>
            <a:ext cx="9652475" cy="1358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737"/>
              </a:lnSpc>
              <a:buNone/>
            </a:pPr>
            <a:r>
              <a:rPr lang="en-US" sz="2053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Kullanıcı isteklerini karşılar. Ağır iş yapmaz;</a:t>
            </a:r>
            <a:endParaRPr lang="en-US" sz="2053" dirty="0"/>
          </a:p>
          <a:p>
            <a:pPr marL="0" indent="0" algn="l">
              <a:lnSpc>
                <a:spcPts val="2737"/>
              </a:lnSpc>
              <a:buNone/>
            </a:pPr>
            <a:r>
              <a:rPr lang="en-US" sz="2053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kayıt oluşturur ve sonuç okur.</a:t>
            </a:r>
            <a:endParaRPr lang="en-US" sz="2053" dirty="0"/>
          </a:p>
        </p:txBody>
      </p:sp>
      <p:sp>
        <p:nvSpPr>
          <p:cNvPr id="1009" name="Shape 9"/>
          <p:cNvSpPr/>
          <p:nvPr/>
        </p:nvSpPr>
        <p:spPr>
          <a:xfrm>
            <a:off x="11923876" y="5836920"/>
            <a:ext cx="500499" cy="250249"/>
          </a:xfrm>
          <a:prstGeom prst="downArrow">
            <a:avLst/>
          </a:prstGeom>
          <a:solidFill>
            <a:srgbClr val="00C2A8"/>
          </a:solidFill>
          <a:ln w="24826">
            <a:solidFill>
              <a:srgbClr val="00C2A8"/>
            </a:solidFill>
            <a:prstDash val="solid"/>
          </a:ln>
        </p:spPr>
      </p:sp>
      <p:sp>
        <p:nvSpPr>
          <p:cNvPr id="1010" name="Shape 10"/>
          <p:cNvSpPr/>
          <p:nvPr/>
        </p:nvSpPr>
        <p:spPr>
          <a:xfrm>
            <a:off x="1288279" y="6122919"/>
            <a:ext cx="21807443" cy="2073495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37239">
            <a:solidFill>
              <a:srgbClr val="F2A65A"/>
            </a:solidFill>
            <a:prstDash val="solid"/>
          </a:ln>
        </p:spPr>
      </p:sp>
      <p:sp>
        <p:nvSpPr>
          <p:cNvPr id="1011" name="Shape 11"/>
          <p:cNvSpPr/>
          <p:nvPr/>
        </p:nvSpPr>
        <p:spPr>
          <a:xfrm>
            <a:off x="1645778" y="6480418"/>
            <a:ext cx="4468738" cy="1358496"/>
          </a:xfrm>
          <a:prstGeom prst="roundRect">
            <a:avLst>
              <a:gd name="adj" fmla="val 7895"/>
            </a:avLst>
          </a:prstGeom>
          <a:solidFill>
            <a:srgbClr val="F2A65A"/>
          </a:solidFill>
          <a:ln w="24826">
            <a:solidFill>
              <a:srgbClr val="333333"/>
            </a:solidFill>
            <a:prstDash val="solid"/>
          </a:ln>
        </p:spPr>
      </p:sp>
      <p:sp>
        <p:nvSpPr>
          <p:cNvPr id="1012" name="Text 12"/>
          <p:cNvSpPr/>
          <p:nvPr/>
        </p:nvSpPr>
        <p:spPr>
          <a:xfrm>
            <a:off x="1645778" y="6623418"/>
            <a:ext cx="4468738" cy="536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48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THREAD</a:t>
            </a:r>
            <a:endParaRPr lang="en-US" sz="2248" dirty="0"/>
          </a:p>
        </p:txBody>
      </p:sp>
      <p:sp>
        <p:nvSpPr>
          <p:cNvPr id="1013" name="Text 13"/>
          <p:cNvSpPr/>
          <p:nvPr/>
        </p:nvSpPr>
        <p:spPr>
          <a:xfrm>
            <a:off x="1645778" y="7159667"/>
            <a:ext cx="4468738" cy="500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46" b="1" dirty="0">
                <a:solidFill>
                  <a:srgbClr val="2449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346" dirty="0"/>
          </a:p>
        </p:txBody>
      </p:sp>
      <p:sp>
        <p:nvSpPr>
          <p:cNvPr id="1014" name="Text 14"/>
          <p:cNvSpPr/>
          <p:nvPr/>
        </p:nvSpPr>
        <p:spPr>
          <a:xfrm>
            <a:off x="6561390" y="6480418"/>
            <a:ext cx="6077484" cy="1358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46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Scheduler + Queue + Runner</a:t>
            </a:r>
            <a:endParaRPr lang="en-US" sz="2346" dirty="0"/>
          </a:p>
        </p:txBody>
      </p:sp>
      <p:sp>
        <p:nvSpPr>
          <p:cNvPr id="1015" name="Text 15"/>
          <p:cNvSpPr/>
          <p:nvPr/>
        </p:nvSpPr>
        <p:spPr>
          <a:xfrm>
            <a:off x="12996373" y="6480418"/>
            <a:ext cx="9652475" cy="1358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737"/>
              </a:lnSpc>
              <a:buNone/>
            </a:pPr>
            <a:r>
              <a:rPr lang="en-US" sz="2053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Zamanı gelen taramayı kuyruğa alır,</a:t>
            </a:r>
            <a:endParaRPr lang="en-US" sz="2053" dirty="0"/>
          </a:p>
          <a:p>
            <a:pPr marL="0" indent="0" algn="l">
              <a:lnSpc>
                <a:spcPts val="2737"/>
              </a:lnSpc>
              <a:buNone/>
            </a:pPr>
            <a:r>
              <a:rPr lang="en-US" sz="2053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sunucu kaynağına bakar, sırayla başlatır.</a:t>
            </a:r>
            <a:endParaRPr lang="en-US" sz="2053" dirty="0"/>
          </a:p>
        </p:txBody>
      </p:sp>
      <p:sp>
        <p:nvSpPr>
          <p:cNvPr id="1016" name="Shape 16"/>
          <p:cNvSpPr/>
          <p:nvPr/>
        </p:nvSpPr>
        <p:spPr>
          <a:xfrm>
            <a:off x="11923876" y="8232164"/>
            <a:ext cx="500499" cy="250249"/>
          </a:xfrm>
          <a:prstGeom prst="downArrow">
            <a:avLst/>
          </a:prstGeom>
          <a:solidFill>
            <a:srgbClr val="00C2A8"/>
          </a:solidFill>
          <a:ln w="24826">
            <a:solidFill>
              <a:srgbClr val="00C2A8"/>
            </a:solidFill>
            <a:prstDash val="solid"/>
          </a:ln>
        </p:spPr>
      </p:sp>
      <p:sp>
        <p:nvSpPr>
          <p:cNvPr id="1017" name="Shape 17"/>
          <p:cNvSpPr/>
          <p:nvPr/>
        </p:nvSpPr>
        <p:spPr>
          <a:xfrm>
            <a:off x="1288279" y="8518163"/>
            <a:ext cx="21807443" cy="2073495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37239">
            <a:solidFill>
              <a:srgbClr val="00C2A8"/>
            </a:solidFill>
            <a:prstDash val="solid"/>
          </a:ln>
        </p:spPr>
      </p:sp>
      <p:sp>
        <p:nvSpPr>
          <p:cNvPr id="1018" name="Shape 18"/>
          <p:cNvSpPr/>
          <p:nvPr/>
        </p:nvSpPr>
        <p:spPr>
          <a:xfrm>
            <a:off x="1645778" y="8875662"/>
            <a:ext cx="4468738" cy="1358496"/>
          </a:xfrm>
          <a:prstGeom prst="roundRect">
            <a:avLst>
              <a:gd name="adj" fmla="val 7895"/>
            </a:avLst>
          </a:prstGeom>
          <a:solidFill>
            <a:srgbClr val="00C2A8"/>
          </a:solidFill>
          <a:ln w="24826">
            <a:solidFill>
              <a:srgbClr val="333333"/>
            </a:solidFill>
            <a:prstDash val="solid"/>
          </a:ln>
        </p:spPr>
      </p:sp>
      <p:sp>
        <p:nvSpPr>
          <p:cNvPr id="1019" name="Text 19"/>
          <p:cNvSpPr/>
          <p:nvPr/>
        </p:nvSpPr>
        <p:spPr>
          <a:xfrm>
            <a:off x="1645778" y="9018662"/>
            <a:ext cx="4468738" cy="536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48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WORKER PROCESS</a:t>
            </a:r>
            <a:endParaRPr lang="en-US" sz="2248" dirty="0"/>
          </a:p>
        </p:txBody>
      </p:sp>
      <p:sp>
        <p:nvSpPr>
          <p:cNvPr id="1020" name="Text 20"/>
          <p:cNvSpPr/>
          <p:nvPr/>
        </p:nvSpPr>
        <p:spPr>
          <a:xfrm>
            <a:off x="1645778" y="9554910"/>
            <a:ext cx="4468738" cy="500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46" b="1" dirty="0">
                <a:solidFill>
                  <a:srgbClr val="2449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346" dirty="0"/>
          </a:p>
        </p:txBody>
      </p:sp>
      <p:sp>
        <p:nvSpPr>
          <p:cNvPr id="1021" name="Text 21"/>
          <p:cNvSpPr/>
          <p:nvPr/>
        </p:nvSpPr>
        <p:spPr>
          <a:xfrm>
            <a:off x="6561390" y="8875662"/>
            <a:ext cx="6077484" cy="1358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46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run_scan_worker (tarama başına 1)</a:t>
            </a:r>
            <a:endParaRPr lang="en-US" sz="2346" dirty="0"/>
          </a:p>
        </p:txBody>
      </p:sp>
      <p:sp>
        <p:nvSpPr>
          <p:cNvPr id="1022" name="Text 22"/>
          <p:cNvSpPr/>
          <p:nvPr/>
        </p:nvSpPr>
        <p:spPr>
          <a:xfrm>
            <a:off x="12996373" y="8875662"/>
            <a:ext cx="9652475" cy="1358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737"/>
              </a:lnSpc>
              <a:buNone/>
            </a:pPr>
            <a:r>
              <a:rPr lang="en-US" sz="2053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 motorunu ayrı işletim sistemi</a:t>
            </a:r>
            <a:endParaRPr lang="en-US" sz="2053" dirty="0"/>
          </a:p>
          <a:p>
            <a:pPr marL="0" indent="0" algn="l">
              <a:lnSpc>
                <a:spcPts val="2737"/>
              </a:lnSpc>
              <a:buNone/>
            </a:pPr>
            <a:r>
              <a:rPr lang="en-US" sz="2053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sürecinde koşar. Biri çökse diğerleri sürer.</a:t>
            </a:r>
            <a:endParaRPr lang="en-US" sz="2053" dirty="0"/>
          </a:p>
        </p:txBody>
      </p:sp>
      <p:sp>
        <p:nvSpPr>
          <p:cNvPr id="1023" name="Shape 23"/>
          <p:cNvSpPr/>
          <p:nvPr/>
        </p:nvSpPr>
        <p:spPr>
          <a:xfrm>
            <a:off x="1288279" y="11056406"/>
            <a:ext cx="3396241" cy="1537246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24826">
            <a:solidFill>
              <a:srgbClr val="D6DEEC"/>
            </a:solidFill>
            <a:prstDash val="solid"/>
          </a:ln>
        </p:spPr>
      </p:sp>
      <p:sp>
        <p:nvSpPr>
          <p:cNvPr id="1024" name="Text 24"/>
          <p:cNvSpPr/>
          <p:nvPr/>
        </p:nvSpPr>
        <p:spPr>
          <a:xfrm>
            <a:off x="1288279" y="11306656"/>
            <a:ext cx="3396241" cy="536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5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Django 5.2</a:t>
            </a:r>
            <a:endParaRPr lang="en-US" sz="2150" dirty="0"/>
          </a:p>
        </p:txBody>
      </p:sp>
      <p:sp>
        <p:nvSpPr>
          <p:cNvPr id="1025" name="Text 25"/>
          <p:cNvSpPr/>
          <p:nvPr/>
        </p:nvSpPr>
        <p:spPr>
          <a:xfrm>
            <a:off x="1288279" y="11842904"/>
            <a:ext cx="3396241" cy="500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9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katmanı</a:t>
            </a:r>
            <a:endParaRPr lang="en-US" sz="1759" dirty="0"/>
          </a:p>
        </p:txBody>
      </p:sp>
      <p:sp>
        <p:nvSpPr>
          <p:cNvPr id="1026" name="Shape 26"/>
          <p:cNvSpPr/>
          <p:nvPr/>
        </p:nvSpPr>
        <p:spPr>
          <a:xfrm>
            <a:off x="4952644" y="11056406"/>
            <a:ext cx="3396241" cy="1537246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24826">
            <a:solidFill>
              <a:srgbClr val="D6DEEC"/>
            </a:solidFill>
            <a:prstDash val="solid"/>
          </a:ln>
        </p:spPr>
      </p:sp>
      <p:sp>
        <p:nvSpPr>
          <p:cNvPr id="1027" name="Text 27"/>
          <p:cNvSpPr/>
          <p:nvPr/>
        </p:nvSpPr>
        <p:spPr>
          <a:xfrm>
            <a:off x="4952644" y="11306656"/>
            <a:ext cx="3396241" cy="536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5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3.14</a:t>
            </a:r>
            <a:endParaRPr lang="en-US" sz="2150" dirty="0"/>
          </a:p>
        </p:txBody>
      </p:sp>
      <p:sp>
        <p:nvSpPr>
          <p:cNvPr id="1028" name="Text 28"/>
          <p:cNvSpPr/>
          <p:nvPr/>
        </p:nvSpPr>
        <p:spPr>
          <a:xfrm>
            <a:off x="4952644" y="11842904"/>
            <a:ext cx="3396241" cy="500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9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 motoru</a:t>
            </a:r>
            <a:endParaRPr lang="en-US" sz="1759" dirty="0"/>
          </a:p>
        </p:txBody>
      </p:sp>
      <p:sp>
        <p:nvSpPr>
          <p:cNvPr id="1029" name="Shape 29"/>
          <p:cNvSpPr/>
          <p:nvPr/>
        </p:nvSpPr>
        <p:spPr>
          <a:xfrm>
            <a:off x="8617009" y="11056406"/>
            <a:ext cx="3396241" cy="1537246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24826">
            <a:solidFill>
              <a:srgbClr val="D6DEEC"/>
            </a:solidFill>
            <a:prstDash val="solid"/>
          </a:ln>
        </p:spPr>
      </p:sp>
      <p:sp>
        <p:nvSpPr>
          <p:cNvPr id="1030" name="Text 30"/>
          <p:cNvSpPr/>
          <p:nvPr/>
        </p:nvSpPr>
        <p:spPr>
          <a:xfrm>
            <a:off x="8617009" y="11306656"/>
            <a:ext cx="3396241" cy="536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5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SQLite (WAL)</a:t>
            </a:r>
            <a:endParaRPr lang="en-US" sz="2150" dirty="0"/>
          </a:p>
        </p:txBody>
      </p:sp>
      <p:sp>
        <p:nvSpPr>
          <p:cNvPr id="1031" name="Text 31"/>
          <p:cNvSpPr/>
          <p:nvPr/>
        </p:nvSpPr>
        <p:spPr>
          <a:xfrm>
            <a:off x="8617009" y="11842904"/>
            <a:ext cx="3396241" cy="500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9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 tabanı</a:t>
            </a:r>
            <a:endParaRPr lang="en-US" sz="1759" dirty="0"/>
          </a:p>
        </p:txBody>
      </p:sp>
      <p:sp>
        <p:nvSpPr>
          <p:cNvPr id="1032" name="Shape 32"/>
          <p:cNvSpPr/>
          <p:nvPr/>
        </p:nvSpPr>
        <p:spPr>
          <a:xfrm>
            <a:off x="12281375" y="11056406"/>
            <a:ext cx="3396241" cy="1537246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24826">
            <a:solidFill>
              <a:srgbClr val="D6DEEC"/>
            </a:solidFill>
            <a:prstDash val="solid"/>
          </a:ln>
        </p:spPr>
      </p:sp>
      <p:sp>
        <p:nvSpPr>
          <p:cNvPr id="1033" name="Text 33"/>
          <p:cNvSpPr/>
          <p:nvPr/>
        </p:nvSpPr>
        <p:spPr>
          <a:xfrm>
            <a:off x="12281375" y="11306656"/>
            <a:ext cx="3396241" cy="536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5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Vanilla JS / CSS</a:t>
            </a:r>
            <a:endParaRPr lang="en-US" sz="2150" dirty="0"/>
          </a:p>
        </p:txBody>
      </p:sp>
      <p:sp>
        <p:nvSpPr>
          <p:cNvPr id="1034" name="Text 34"/>
          <p:cNvSpPr/>
          <p:nvPr/>
        </p:nvSpPr>
        <p:spPr>
          <a:xfrm>
            <a:off x="12281375" y="11842904"/>
            <a:ext cx="3396241" cy="500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9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arayüz, CDN yok</a:t>
            </a:r>
            <a:endParaRPr lang="en-US" sz="1759" dirty="0"/>
          </a:p>
        </p:txBody>
      </p:sp>
      <p:sp>
        <p:nvSpPr>
          <p:cNvPr id="1035" name="Shape 35"/>
          <p:cNvSpPr/>
          <p:nvPr/>
        </p:nvSpPr>
        <p:spPr>
          <a:xfrm>
            <a:off x="15945740" y="11056406"/>
            <a:ext cx="3396241" cy="1537246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24826">
            <a:solidFill>
              <a:srgbClr val="D6DEEC"/>
            </a:solidFill>
            <a:prstDash val="solid"/>
          </a:ln>
        </p:spPr>
      </p:sp>
      <p:sp>
        <p:nvSpPr>
          <p:cNvPr id="1036" name="Text 36"/>
          <p:cNvSpPr/>
          <p:nvPr/>
        </p:nvSpPr>
        <p:spPr>
          <a:xfrm>
            <a:off x="15945740" y="11306656"/>
            <a:ext cx="3396241" cy="536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5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Playwright</a:t>
            </a:r>
            <a:endParaRPr lang="en-US" sz="2150" dirty="0"/>
          </a:p>
        </p:txBody>
      </p:sp>
      <p:sp>
        <p:nvSpPr>
          <p:cNvPr id="1037" name="Text 37"/>
          <p:cNvSpPr/>
          <p:nvPr/>
        </p:nvSpPr>
        <p:spPr>
          <a:xfrm>
            <a:off x="15945740" y="11842904"/>
            <a:ext cx="3396241" cy="500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9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 görüntüsü</a:t>
            </a:r>
            <a:endParaRPr lang="en-US" sz="1759" dirty="0"/>
          </a:p>
        </p:txBody>
      </p:sp>
      <p:sp>
        <p:nvSpPr>
          <p:cNvPr id="1038" name="Shape 38"/>
          <p:cNvSpPr/>
          <p:nvPr/>
        </p:nvSpPr>
        <p:spPr>
          <a:xfrm>
            <a:off x="19610106" y="11056406"/>
            <a:ext cx="3396241" cy="1537246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24826">
            <a:solidFill>
              <a:srgbClr val="D6DEEC"/>
            </a:solidFill>
            <a:prstDash val="solid"/>
          </a:ln>
        </p:spPr>
      </p:sp>
      <p:sp>
        <p:nvSpPr>
          <p:cNvPr id="1039" name="Text 39"/>
          <p:cNvSpPr/>
          <p:nvPr/>
        </p:nvSpPr>
        <p:spPr>
          <a:xfrm>
            <a:off x="19610106" y="11306656"/>
            <a:ext cx="3396241" cy="536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5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Fernet</a:t>
            </a:r>
            <a:endParaRPr lang="en-US" sz="2150" dirty="0"/>
          </a:p>
        </p:txBody>
      </p:sp>
      <p:sp>
        <p:nvSpPr>
          <p:cNvPr id="1040" name="Text 40"/>
          <p:cNvSpPr/>
          <p:nvPr/>
        </p:nvSpPr>
        <p:spPr>
          <a:xfrm>
            <a:off x="19610106" y="11842904"/>
            <a:ext cx="3396241" cy="500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9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credential şifreleme</a:t>
            </a:r>
            <a:endParaRPr lang="en-US" sz="1759" dirty="0"/>
          </a:p>
        </p:txBody>
      </p:sp>
      <p:sp>
        <p:nvSpPr>
          <p:cNvPr id="1041" name="Text 41"/>
          <p:cNvSpPr/>
          <p:nvPr/>
        </p:nvSpPr>
        <p:spPr>
          <a:xfrm>
            <a:off x="1288279" y="12951151"/>
            <a:ext cx="21807443" cy="536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50" i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Aynı anda en fazla 10 tarama koşar; fazlası sunucu kaynağına göre kuyrukta bekler.</a:t>
            </a:r>
            <a:endParaRPr lang="en-US" sz="215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PROJECT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1"/>
          <p:cNvSpPr/>
          <p:nvPr/>
        </p:nvSpPr>
        <p:spPr>
          <a:xfrm>
            <a:off x="1767840" y="5170932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BÖLÜM 1</a:t>
            </a:r>
            <a:endParaRPr lang="en-US" sz="2400" dirty="0"/>
          </a:p>
        </p:txBody>
      </p:sp>
      <p:sp>
        <p:nvSpPr>
          <p:cNvPr id="1002" name="Text 3"/>
          <p:cNvSpPr/>
          <p:nvPr/>
        </p:nvSpPr>
        <p:spPr>
          <a:xfrm>
            <a:off x="1767840" y="6121908"/>
            <a:ext cx="1920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 başlatma menüleri. Beş mod, ihtiyaca göre farklı derinlik.</a:t>
            </a:r>
            <a:endParaRPr lang="en-US" sz="3000" dirty="0"/>
          </a:p>
        </p:txBody>
      </p:sp>
      <p:sp>
        <p:nvSpPr>
          <p:cNvPr id="1003" name="Shape 4"/>
          <p:cNvSpPr/>
          <p:nvPr/>
        </p:nvSpPr>
        <p:spPr>
          <a:xfrm>
            <a:off x="1767840" y="7767828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04" name="Shape 5"/>
          <p:cNvSpPr/>
          <p:nvPr/>
        </p:nvSpPr>
        <p:spPr>
          <a:xfrm>
            <a:off x="2133600" y="8133588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5" name="Text 6"/>
          <p:cNvSpPr/>
          <p:nvPr/>
        </p:nvSpPr>
        <p:spPr>
          <a:xfrm>
            <a:off x="2755392" y="7767828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Subdomain Finder</a:t>
            </a:r>
            <a:endParaRPr lang="en-US" sz="2400" dirty="0"/>
          </a:p>
        </p:txBody>
      </p:sp>
      <p:sp>
        <p:nvSpPr>
          <p:cNvPr id="1006" name="Shape 7"/>
          <p:cNvSpPr/>
          <p:nvPr/>
        </p:nvSpPr>
        <p:spPr>
          <a:xfrm>
            <a:off x="8900160" y="7767828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07" name="Shape 8"/>
          <p:cNvSpPr/>
          <p:nvPr/>
        </p:nvSpPr>
        <p:spPr>
          <a:xfrm>
            <a:off x="9265920" y="8133588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9"/>
          <p:cNvSpPr/>
          <p:nvPr/>
        </p:nvSpPr>
        <p:spPr>
          <a:xfrm>
            <a:off x="9887712" y="7767828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 Page</a:t>
            </a:r>
            <a:endParaRPr lang="en-US" sz="2400" dirty="0"/>
          </a:p>
        </p:txBody>
      </p:sp>
      <p:sp>
        <p:nvSpPr>
          <p:cNvPr id="1009" name="Shape 10"/>
          <p:cNvSpPr/>
          <p:nvPr/>
        </p:nvSpPr>
        <p:spPr>
          <a:xfrm>
            <a:off x="16032480" y="7767828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0" name="Shape 11"/>
          <p:cNvSpPr/>
          <p:nvPr/>
        </p:nvSpPr>
        <p:spPr>
          <a:xfrm>
            <a:off x="16398240" y="8133588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1" name="Text 12"/>
          <p:cNvSpPr/>
          <p:nvPr/>
        </p:nvSpPr>
        <p:spPr>
          <a:xfrm>
            <a:off x="17020032" y="7767828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Path</a:t>
            </a:r>
            <a:endParaRPr lang="en-US" sz="2400" dirty="0"/>
          </a:p>
        </p:txBody>
      </p:sp>
      <p:sp>
        <p:nvSpPr>
          <p:cNvPr id="1012" name="Shape 13"/>
          <p:cNvSpPr/>
          <p:nvPr/>
        </p:nvSpPr>
        <p:spPr>
          <a:xfrm>
            <a:off x="1767840" y="9194292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3" name="Shape 14"/>
          <p:cNvSpPr/>
          <p:nvPr/>
        </p:nvSpPr>
        <p:spPr>
          <a:xfrm>
            <a:off x="2133600" y="9560052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5"/>
          <p:cNvSpPr/>
          <p:nvPr/>
        </p:nvSpPr>
        <p:spPr>
          <a:xfrm>
            <a:off x="2755392" y="9194292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Page</a:t>
            </a:r>
            <a:endParaRPr lang="en-US" sz="2400" dirty="0"/>
          </a:p>
        </p:txBody>
      </p:sp>
      <p:sp>
        <p:nvSpPr>
          <p:cNvPr id="1015" name="Shape 16"/>
          <p:cNvSpPr/>
          <p:nvPr/>
        </p:nvSpPr>
        <p:spPr>
          <a:xfrm>
            <a:off x="8900160" y="9194292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6" name="Shape 17"/>
          <p:cNvSpPr/>
          <p:nvPr/>
        </p:nvSpPr>
        <p:spPr>
          <a:xfrm>
            <a:off x="9265920" y="9560052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7" name="Text 18"/>
          <p:cNvSpPr/>
          <p:nvPr/>
        </p:nvSpPr>
        <p:spPr>
          <a:xfrm>
            <a:off x="9887712" y="9194292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Scan</a:t>
            </a:r>
            <a:endParaRPr lang="en-US" sz="2400" dirty="0"/>
          </a:p>
        </p:txBody>
      </p:sp>
      <p:sp>
        <p:nvSpPr>
          <p:cNvPr id="1018" name="Shape 19"/>
          <p:cNvSpPr/>
          <p:nvPr/>
        </p:nvSpPr>
        <p:spPr>
          <a:xfrm>
            <a:off x="16032480" y="9194292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9" name="Shape 20"/>
          <p:cNvSpPr/>
          <p:nvPr/>
        </p:nvSpPr>
        <p:spPr>
          <a:xfrm>
            <a:off x="16398240" y="9560052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21"/>
          <p:cNvSpPr/>
          <p:nvPr/>
        </p:nvSpPr>
        <p:spPr>
          <a:xfrm>
            <a:off x="17020032" y="9194292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Scan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Login Page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210056" y="2583180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· GİRİŞ PANELİ TESPİTİ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118616" y="3461004"/>
            <a:ext cx="13898880" cy="8755380"/>
          </a:xfrm>
          <a:prstGeom prst="roundRect">
            <a:avLst>
              <a:gd name="adj" fmla="val 62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 descr="/Users/s0694/Desktop/kasif_v1/kasif_v3/go/admin_panel_v2/sunum/gorseller/03-login-p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056" y="3552444"/>
            <a:ext cx="13716000" cy="857250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1210056" y="12344400"/>
            <a:ext cx="1371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 Page tarama formu — Targets ve browser-check ayarları</a:t>
            </a:r>
            <a:endParaRPr lang="en-US" sz="2100" dirty="0"/>
          </a:p>
        </p:txBody>
      </p:sp>
      <p:sp>
        <p:nvSpPr>
          <p:cNvPr id="1005" name="Shape 4"/>
          <p:cNvSpPr/>
          <p:nvPr/>
        </p:nvSpPr>
        <p:spPr>
          <a:xfrm>
            <a:off x="15438120" y="3552444"/>
            <a:ext cx="7827264" cy="6400800"/>
          </a:xfrm>
          <a:prstGeom prst="roundRect">
            <a:avLst>
              <a:gd name="adj" fmla="val 171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6" name="Text 5"/>
          <p:cNvSpPr/>
          <p:nvPr/>
        </p:nvSpPr>
        <p:spPr>
          <a:xfrm>
            <a:off x="15950184" y="3954780"/>
            <a:ext cx="67665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Nasıl çalışır?</a:t>
            </a:r>
            <a:endParaRPr lang="en-US" sz="2900" dirty="0"/>
          </a:p>
        </p:txBody>
      </p:sp>
      <p:sp>
        <p:nvSpPr>
          <p:cNvPr id="1007" name="Shape 6"/>
          <p:cNvSpPr/>
          <p:nvPr/>
        </p:nvSpPr>
        <p:spPr>
          <a:xfrm>
            <a:off x="15950184" y="4869180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7"/>
          <p:cNvSpPr/>
          <p:nvPr/>
        </p:nvSpPr>
        <p:spPr>
          <a:xfrm>
            <a:off x="16425672" y="4722876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Canlı HTTP servisleri</a:t>
            </a:r>
            <a:endParaRPr lang="en-US" sz="2300" dirty="0"/>
          </a:p>
        </p:txBody>
      </p:sp>
      <p:sp>
        <p:nvSpPr>
          <p:cNvPr id="1009" name="Text 8"/>
          <p:cNvSpPr/>
          <p:nvPr/>
        </p:nvSpPr>
        <p:spPr>
          <a:xfrm>
            <a:off x="16425672" y="5180076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Doğrulanmış subdomain'ler girdi olur</a:t>
            </a:r>
            <a:endParaRPr lang="en-US" sz="1900" dirty="0"/>
          </a:p>
        </p:txBody>
      </p:sp>
      <p:sp>
        <p:nvSpPr>
          <p:cNvPr id="1010" name="Shape 9"/>
          <p:cNvSpPr/>
          <p:nvPr/>
        </p:nvSpPr>
        <p:spPr>
          <a:xfrm>
            <a:off x="15950184" y="6003036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1" name="Text 10"/>
          <p:cNvSpPr/>
          <p:nvPr/>
        </p:nvSpPr>
        <p:spPr>
          <a:xfrm>
            <a:off x="16425672" y="5856732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denemesi</a:t>
            </a:r>
            <a:endParaRPr lang="en-US" sz="2300" dirty="0"/>
          </a:p>
        </p:txBody>
      </p:sp>
      <p:sp>
        <p:nvSpPr>
          <p:cNvPr id="1012" name="Text 11"/>
          <p:cNvSpPr/>
          <p:nvPr/>
        </p:nvSpPr>
        <p:spPr>
          <a:xfrm>
            <a:off x="16425672" y="6313932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/login, /admin, /giris gibi yollar denenir</a:t>
            </a:r>
            <a:endParaRPr lang="en-US" sz="1900" dirty="0"/>
          </a:p>
        </p:txBody>
      </p:sp>
      <p:sp>
        <p:nvSpPr>
          <p:cNvPr id="1013" name="Shape 12"/>
          <p:cNvSpPr/>
          <p:nvPr/>
        </p:nvSpPr>
        <p:spPr>
          <a:xfrm>
            <a:off x="15950184" y="7136892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3"/>
          <p:cNvSpPr/>
          <p:nvPr/>
        </p:nvSpPr>
        <p:spPr>
          <a:xfrm>
            <a:off x="16425672" y="6990588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browser-check</a:t>
            </a:r>
            <a:endParaRPr lang="en-US" sz="2300" dirty="0"/>
          </a:p>
        </p:txBody>
      </p:sp>
      <p:sp>
        <p:nvSpPr>
          <p:cNvPr id="1015" name="Text 14"/>
          <p:cNvSpPr/>
          <p:nvPr/>
        </p:nvSpPr>
        <p:spPr>
          <a:xfrm>
            <a:off x="16425672" y="7447788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Gerçek tarayıcı ile form varlığı doğrulanır</a:t>
            </a:r>
            <a:endParaRPr lang="en-US" sz="1900" dirty="0"/>
          </a:p>
        </p:txBody>
      </p:sp>
      <p:sp>
        <p:nvSpPr>
          <p:cNvPr id="1016" name="Shape 15"/>
          <p:cNvSpPr/>
          <p:nvPr/>
        </p:nvSpPr>
        <p:spPr>
          <a:xfrm>
            <a:off x="15950184" y="8270748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7" name="Text 16"/>
          <p:cNvSpPr/>
          <p:nvPr/>
        </p:nvSpPr>
        <p:spPr>
          <a:xfrm>
            <a:off x="16425672" y="8124444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Nuclei panels</a:t>
            </a:r>
            <a:endParaRPr lang="en-US" sz="2300" dirty="0"/>
          </a:p>
        </p:txBody>
      </p:sp>
      <p:sp>
        <p:nvSpPr>
          <p:cNvPr id="1018" name="Text 17"/>
          <p:cNvSpPr/>
          <p:nvPr/>
        </p:nvSpPr>
        <p:spPr>
          <a:xfrm>
            <a:off x="16425672" y="8581644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Bilinen ürün panelleri ayrıca taranır</a:t>
            </a:r>
            <a:endParaRPr lang="en-US" sz="1900" dirty="0"/>
          </a:p>
        </p:txBody>
      </p:sp>
      <p:sp>
        <p:nvSpPr>
          <p:cNvPr id="1019" name="Shape 18"/>
          <p:cNvSpPr/>
          <p:nvPr/>
        </p:nvSpPr>
        <p:spPr>
          <a:xfrm>
            <a:off x="15950184" y="9404604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19"/>
          <p:cNvSpPr/>
          <p:nvPr/>
        </p:nvSpPr>
        <p:spPr>
          <a:xfrm>
            <a:off x="16425672" y="9258300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 görüntüsü</a:t>
            </a:r>
            <a:endParaRPr lang="en-US" sz="2300" dirty="0"/>
          </a:p>
        </p:txBody>
      </p:sp>
      <p:sp>
        <p:nvSpPr>
          <p:cNvPr id="1021" name="Text 20"/>
          <p:cNvSpPr/>
          <p:nvPr/>
        </p:nvSpPr>
        <p:spPr>
          <a:xfrm>
            <a:off x="16425672" y="9715500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bulgu görsel olarak kanıtlanır</a:t>
            </a:r>
            <a:endParaRPr lang="en-US" sz="1900" dirty="0"/>
          </a:p>
        </p:txBody>
      </p:sp>
      <p:sp>
        <p:nvSpPr>
          <p:cNvPr id="1022" name="Shape 21"/>
          <p:cNvSpPr/>
          <p:nvPr/>
        </p:nvSpPr>
        <p:spPr>
          <a:xfrm>
            <a:off x="15438120" y="10282428"/>
            <a:ext cx="7827264" cy="2633472"/>
          </a:xfrm>
          <a:prstGeom prst="roundRect">
            <a:avLst>
              <a:gd name="adj" fmla="val 4167"/>
            </a:avLst>
          </a:prstGeom>
          <a:solidFill>
            <a:srgbClr val="E9F7F4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23" name="Text 22"/>
          <p:cNvSpPr/>
          <p:nvPr/>
        </p:nvSpPr>
        <p:spPr>
          <a:xfrm>
            <a:off x="15950184" y="10575036"/>
            <a:ext cx="6766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6B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False-positive önlemi</a:t>
            </a:r>
            <a:endParaRPr lang="en-US" sz="2400" dirty="0"/>
          </a:p>
        </p:txBody>
      </p:sp>
      <p:sp>
        <p:nvSpPr>
          <p:cNvPr id="1024" name="Text 23"/>
          <p:cNvSpPr/>
          <p:nvPr/>
        </p:nvSpPr>
        <p:spPr>
          <a:xfrm>
            <a:off x="15950184" y="11123676"/>
            <a:ext cx="676656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A4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Sayfa gerçekten giriş formu içeriyor mu diye tarayıcıda denetlenir. Aynı sayfanın farklı parametreli hâlleri tek kayda indirilir.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Valid Path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054608" y="2628900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· ERİŞİLEBİLİR DİZİN KEŞFİ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054608" y="3506724"/>
            <a:ext cx="10789920" cy="4279392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3" name="Text 3"/>
          <p:cNvSpPr/>
          <p:nvPr/>
        </p:nvSpPr>
        <p:spPr>
          <a:xfrm>
            <a:off x="1603248" y="3872484"/>
            <a:ext cx="96926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yapar?</a:t>
            </a:r>
            <a:endParaRPr lang="en-US" sz="3000" dirty="0"/>
          </a:p>
        </p:txBody>
      </p:sp>
      <p:sp>
        <p:nvSpPr>
          <p:cNvPr id="1004" name="Text 4"/>
          <p:cNvSpPr/>
          <p:nvPr/>
        </p:nvSpPr>
        <p:spPr>
          <a:xfrm>
            <a:off x="1603248" y="4604004"/>
            <a:ext cx="9692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Doğrulanmış her canlı HTTP servisinde, seçilen wordlist ile dizin ve dosya adı dener. Sunucunun gerçekten var olan bir kaynağı döndürdüğü yolları raporlar.</a:t>
            </a:r>
            <a:endParaRPr lang="en-US" sz="2400" dirty="0"/>
          </a:p>
        </p:txBody>
      </p:sp>
      <p:sp>
        <p:nvSpPr>
          <p:cNvPr id="1005" name="Text 5"/>
          <p:cNvSpPr/>
          <p:nvPr/>
        </p:nvSpPr>
        <p:spPr>
          <a:xfrm>
            <a:off x="1603248" y="6505956"/>
            <a:ext cx="9692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Araç: FFUF  ·  Varsayılan wordlist: common.txt</a:t>
            </a:r>
            <a:endParaRPr lang="en-US" sz="2200" dirty="0"/>
          </a:p>
        </p:txBody>
      </p:sp>
      <p:sp>
        <p:nvSpPr>
          <p:cNvPr id="1006" name="Text 6"/>
          <p:cNvSpPr/>
          <p:nvPr/>
        </p:nvSpPr>
        <p:spPr>
          <a:xfrm>
            <a:off x="1603248" y="7054596"/>
            <a:ext cx="9692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kurulumda 289 valid path tespit edildi.</a:t>
            </a:r>
            <a:endParaRPr lang="en-US" sz="2100" dirty="0"/>
          </a:p>
        </p:txBody>
      </p:sp>
      <p:sp>
        <p:nvSpPr>
          <p:cNvPr id="1007" name="Shape 7"/>
          <p:cNvSpPr/>
          <p:nvPr/>
        </p:nvSpPr>
        <p:spPr>
          <a:xfrm>
            <a:off x="12320016" y="3506724"/>
            <a:ext cx="10789920" cy="4279392"/>
          </a:xfrm>
          <a:prstGeom prst="roundRect">
            <a:avLst>
              <a:gd name="adj" fmla="val 2564"/>
            </a:avLst>
          </a:prstGeom>
          <a:solidFill>
            <a:srgbClr val="FFF4EC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8" name="Text 8"/>
          <p:cNvSpPr/>
          <p:nvPr/>
        </p:nvSpPr>
        <p:spPr>
          <a:xfrm>
            <a:off x="12868656" y="3872484"/>
            <a:ext cx="96926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8A3E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False-positive nasıl elenir?</a:t>
            </a:r>
            <a:endParaRPr lang="en-US" sz="3000" dirty="0"/>
          </a:p>
        </p:txBody>
      </p:sp>
      <p:sp>
        <p:nvSpPr>
          <p:cNvPr id="1009" name="Text 9"/>
          <p:cNvSpPr/>
          <p:nvPr/>
        </p:nvSpPr>
        <p:spPr>
          <a:xfrm>
            <a:off x="12868656" y="4677156"/>
            <a:ext cx="4572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6B3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Soft-404 tespiti</a:t>
            </a:r>
            <a:endParaRPr lang="en-US" sz="2100" dirty="0"/>
          </a:p>
        </p:txBody>
      </p:sp>
      <p:sp>
        <p:nvSpPr>
          <p:cNvPr id="1010" name="Text 10"/>
          <p:cNvSpPr/>
          <p:nvPr/>
        </p:nvSpPr>
        <p:spPr>
          <a:xfrm>
            <a:off x="17586960" y="4677156"/>
            <a:ext cx="51206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8A5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Sunucu her yola 200 dönüyorsa fark edilir</a:t>
            </a:r>
            <a:endParaRPr lang="en-US" sz="1900" dirty="0"/>
          </a:p>
        </p:txBody>
      </p:sp>
      <p:sp>
        <p:nvSpPr>
          <p:cNvPr id="1011" name="Text 11"/>
          <p:cNvSpPr/>
          <p:nvPr/>
        </p:nvSpPr>
        <p:spPr>
          <a:xfrm>
            <a:off x="12868656" y="5445252"/>
            <a:ext cx="4572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6B3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Content-Length karşılaştırma</a:t>
            </a:r>
            <a:endParaRPr lang="en-US" sz="2100" dirty="0"/>
          </a:p>
        </p:txBody>
      </p:sp>
      <p:sp>
        <p:nvSpPr>
          <p:cNvPr id="1012" name="Text 12"/>
          <p:cNvSpPr/>
          <p:nvPr/>
        </p:nvSpPr>
        <p:spPr>
          <a:xfrm>
            <a:off x="17586960" y="5445252"/>
            <a:ext cx="51206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8A5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Aynı içerik uzunluğu tekrar ediyorsa elenir</a:t>
            </a:r>
            <a:endParaRPr lang="en-US" sz="1900" dirty="0"/>
          </a:p>
        </p:txBody>
      </p:sp>
      <p:sp>
        <p:nvSpPr>
          <p:cNvPr id="1013" name="Text 13"/>
          <p:cNvSpPr/>
          <p:nvPr/>
        </p:nvSpPr>
        <p:spPr>
          <a:xfrm>
            <a:off x="12868656" y="6213348"/>
            <a:ext cx="4572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6B3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code denetimi</a:t>
            </a:r>
            <a:endParaRPr lang="en-US" sz="2100" dirty="0"/>
          </a:p>
        </p:txBody>
      </p:sp>
      <p:sp>
        <p:nvSpPr>
          <p:cNvPr id="1014" name="Text 14"/>
          <p:cNvSpPr/>
          <p:nvPr/>
        </p:nvSpPr>
        <p:spPr>
          <a:xfrm>
            <a:off x="17586960" y="6213348"/>
            <a:ext cx="51206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8A5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anlamlı durum kodları kabul edilir</a:t>
            </a:r>
            <a:endParaRPr lang="en-US" sz="1900" dirty="0"/>
          </a:p>
        </p:txBody>
      </p:sp>
      <p:sp>
        <p:nvSpPr>
          <p:cNvPr id="1015" name="Text 15"/>
          <p:cNvSpPr/>
          <p:nvPr/>
        </p:nvSpPr>
        <p:spPr>
          <a:xfrm>
            <a:off x="12868656" y="6981444"/>
            <a:ext cx="4572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6B3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Kök yol normalizasyonu</a:t>
            </a:r>
            <a:endParaRPr lang="en-US" sz="2100" dirty="0"/>
          </a:p>
        </p:txBody>
      </p:sp>
      <p:sp>
        <p:nvSpPr>
          <p:cNvPr id="1016" name="Text 16"/>
          <p:cNvSpPr/>
          <p:nvPr/>
        </p:nvSpPr>
        <p:spPr>
          <a:xfrm>
            <a:off x="17586960" y="6981444"/>
            <a:ext cx="51206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8A5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/example ile /example/ tek kayıt sayılır</a:t>
            </a:r>
            <a:endParaRPr lang="en-US" sz="1900" dirty="0"/>
          </a:p>
        </p:txBody>
      </p:sp>
      <p:sp>
        <p:nvSpPr>
          <p:cNvPr id="1017" name="Text 17"/>
          <p:cNvSpPr/>
          <p:nvPr/>
        </p:nvSpPr>
        <p:spPr>
          <a:xfrm>
            <a:off x="1054608" y="8188452"/>
            <a:ext cx="9144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Path akışı</a:t>
            </a:r>
            <a:endParaRPr lang="en-US" sz="3200" dirty="0"/>
          </a:p>
        </p:txBody>
      </p:sp>
      <p:sp>
        <p:nvSpPr>
          <p:cNvPr id="1018" name="Shape 18"/>
          <p:cNvSpPr/>
          <p:nvPr/>
        </p:nvSpPr>
        <p:spPr>
          <a:xfrm>
            <a:off x="1054608" y="9066276"/>
            <a:ext cx="3255264" cy="18288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9" name="Text 19"/>
          <p:cNvSpPr/>
          <p:nvPr/>
        </p:nvSpPr>
        <p:spPr>
          <a:xfrm>
            <a:off x="1054608" y="9322308"/>
            <a:ext cx="32552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Canlı servis</a:t>
            </a:r>
            <a:endParaRPr lang="en-US" sz="2200" dirty="0"/>
          </a:p>
        </p:txBody>
      </p:sp>
      <p:sp>
        <p:nvSpPr>
          <p:cNvPr id="1020" name="Text 20"/>
          <p:cNvSpPr/>
          <p:nvPr/>
        </p:nvSpPr>
        <p:spPr>
          <a:xfrm>
            <a:off x="1054608" y="9980676"/>
            <a:ext cx="325526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DCE8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httpx çıktısı</a:t>
            </a:r>
            <a:endParaRPr lang="en-US" sz="1800" dirty="0"/>
          </a:p>
        </p:txBody>
      </p:sp>
      <p:sp>
        <p:nvSpPr>
          <p:cNvPr id="1021" name="Shape 21"/>
          <p:cNvSpPr/>
          <p:nvPr/>
        </p:nvSpPr>
        <p:spPr>
          <a:xfrm>
            <a:off x="4383024" y="9834372"/>
            <a:ext cx="365760" cy="329184"/>
          </a:xfrm>
          <a:prstGeom prst="rightArrow">
            <a:avLst/>
          </a:prstGeom>
          <a:solidFill>
            <a:srgbClr val="9DB0CC"/>
          </a:solidFill>
          <a:ln w="25400">
            <a:solidFill>
              <a:srgbClr val="9DB0CC"/>
            </a:solidFill>
            <a:prstDash val="solid"/>
          </a:ln>
        </p:spPr>
      </p:sp>
      <p:sp>
        <p:nvSpPr>
          <p:cNvPr id="1022" name="Shape 22"/>
          <p:cNvSpPr/>
          <p:nvPr/>
        </p:nvSpPr>
        <p:spPr>
          <a:xfrm>
            <a:off x="4858512" y="9066276"/>
            <a:ext cx="3255264" cy="18288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3" name="Text 23"/>
          <p:cNvSpPr/>
          <p:nvPr/>
        </p:nvSpPr>
        <p:spPr>
          <a:xfrm>
            <a:off x="4858512" y="9322308"/>
            <a:ext cx="32552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Wordlist</a:t>
            </a:r>
            <a:endParaRPr lang="en-US" sz="2200" dirty="0"/>
          </a:p>
        </p:txBody>
      </p:sp>
      <p:sp>
        <p:nvSpPr>
          <p:cNvPr id="1024" name="Text 24"/>
          <p:cNvSpPr/>
          <p:nvPr/>
        </p:nvSpPr>
        <p:spPr>
          <a:xfrm>
            <a:off x="4858512" y="9980676"/>
            <a:ext cx="325526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DCE8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kullanıcı seçimi</a:t>
            </a:r>
            <a:endParaRPr lang="en-US" sz="1800" dirty="0"/>
          </a:p>
        </p:txBody>
      </p:sp>
      <p:sp>
        <p:nvSpPr>
          <p:cNvPr id="1025" name="Shape 25"/>
          <p:cNvSpPr/>
          <p:nvPr/>
        </p:nvSpPr>
        <p:spPr>
          <a:xfrm>
            <a:off x="8186928" y="9834372"/>
            <a:ext cx="365760" cy="329184"/>
          </a:xfrm>
          <a:prstGeom prst="rightArrow">
            <a:avLst/>
          </a:prstGeom>
          <a:solidFill>
            <a:srgbClr val="9DB0CC"/>
          </a:solidFill>
          <a:ln w="25400">
            <a:solidFill>
              <a:srgbClr val="9DB0CC"/>
            </a:solidFill>
            <a:prstDash val="solid"/>
          </a:ln>
        </p:spPr>
      </p:sp>
      <p:sp>
        <p:nvSpPr>
          <p:cNvPr id="1026" name="Shape 26"/>
          <p:cNvSpPr/>
          <p:nvPr/>
        </p:nvSpPr>
        <p:spPr>
          <a:xfrm>
            <a:off x="8662416" y="9066276"/>
            <a:ext cx="3255264" cy="18288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7" name="Text 27"/>
          <p:cNvSpPr/>
          <p:nvPr/>
        </p:nvSpPr>
        <p:spPr>
          <a:xfrm>
            <a:off x="8662416" y="9322308"/>
            <a:ext cx="32552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FFUF</a:t>
            </a:r>
            <a:endParaRPr lang="en-US" sz="2200" dirty="0"/>
          </a:p>
        </p:txBody>
      </p:sp>
      <p:sp>
        <p:nvSpPr>
          <p:cNvPr id="1028" name="Text 28"/>
          <p:cNvSpPr/>
          <p:nvPr/>
        </p:nvSpPr>
        <p:spPr>
          <a:xfrm>
            <a:off x="8662416" y="9980676"/>
            <a:ext cx="325526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DCE8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dizin denemesi</a:t>
            </a:r>
            <a:endParaRPr lang="en-US" sz="1800" dirty="0"/>
          </a:p>
        </p:txBody>
      </p:sp>
      <p:sp>
        <p:nvSpPr>
          <p:cNvPr id="1029" name="Shape 29"/>
          <p:cNvSpPr/>
          <p:nvPr/>
        </p:nvSpPr>
        <p:spPr>
          <a:xfrm>
            <a:off x="11990832" y="9834372"/>
            <a:ext cx="365760" cy="329184"/>
          </a:xfrm>
          <a:prstGeom prst="rightArrow">
            <a:avLst/>
          </a:prstGeom>
          <a:solidFill>
            <a:srgbClr val="9DB0CC"/>
          </a:solidFill>
          <a:ln w="25400">
            <a:solidFill>
              <a:srgbClr val="9DB0CC"/>
            </a:solidFill>
            <a:prstDash val="solid"/>
          </a:ln>
        </p:spPr>
      </p:sp>
      <p:sp>
        <p:nvSpPr>
          <p:cNvPr id="1030" name="Shape 30"/>
          <p:cNvSpPr/>
          <p:nvPr/>
        </p:nvSpPr>
        <p:spPr>
          <a:xfrm>
            <a:off x="12466320" y="9066276"/>
            <a:ext cx="3255264" cy="1828800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31" name="Text 31"/>
          <p:cNvSpPr/>
          <p:nvPr/>
        </p:nvSpPr>
        <p:spPr>
          <a:xfrm>
            <a:off x="12466320" y="9322308"/>
            <a:ext cx="32552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Soft-404 filtre</a:t>
            </a:r>
            <a:endParaRPr lang="en-US" sz="2200" dirty="0"/>
          </a:p>
        </p:txBody>
      </p:sp>
      <p:sp>
        <p:nvSpPr>
          <p:cNvPr id="1032" name="Text 32"/>
          <p:cNvSpPr/>
          <p:nvPr/>
        </p:nvSpPr>
        <p:spPr>
          <a:xfrm>
            <a:off x="12466320" y="9980676"/>
            <a:ext cx="325526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3A2A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gürültü elenir</a:t>
            </a:r>
            <a:endParaRPr lang="en-US" sz="1800" dirty="0"/>
          </a:p>
        </p:txBody>
      </p:sp>
      <p:sp>
        <p:nvSpPr>
          <p:cNvPr id="1033" name="Shape 33"/>
          <p:cNvSpPr/>
          <p:nvPr/>
        </p:nvSpPr>
        <p:spPr>
          <a:xfrm>
            <a:off x="15794736" y="9834372"/>
            <a:ext cx="365760" cy="329184"/>
          </a:xfrm>
          <a:prstGeom prst="rightArrow">
            <a:avLst/>
          </a:prstGeom>
          <a:solidFill>
            <a:srgbClr val="9DB0CC"/>
          </a:solidFill>
          <a:ln w="25400">
            <a:solidFill>
              <a:srgbClr val="9DB0CC"/>
            </a:solidFill>
            <a:prstDash val="solid"/>
          </a:ln>
        </p:spPr>
      </p:sp>
      <p:sp>
        <p:nvSpPr>
          <p:cNvPr id="1034" name="Shape 34"/>
          <p:cNvSpPr/>
          <p:nvPr/>
        </p:nvSpPr>
        <p:spPr>
          <a:xfrm>
            <a:off x="16270224" y="9066276"/>
            <a:ext cx="3255264" cy="18288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35" name="Text 35"/>
          <p:cNvSpPr/>
          <p:nvPr/>
        </p:nvSpPr>
        <p:spPr>
          <a:xfrm>
            <a:off x="16270224" y="9322308"/>
            <a:ext cx="32552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 path</a:t>
            </a:r>
            <a:endParaRPr lang="en-US" sz="2200" dirty="0"/>
          </a:p>
        </p:txBody>
      </p:sp>
      <p:sp>
        <p:nvSpPr>
          <p:cNvPr id="1036" name="Text 36"/>
          <p:cNvSpPr/>
          <p:nvPr/>
        </p:nvSpPr>
        <p:spPr>
          <a:xfrm>
            <a:off x="16270224" y="9980676"/>
            <a:ext cx="325526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DCE8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tekrarsız sonuç</a:t>
            </a:r>
            <a:endParaRPr lang="en-US" sz="1800" dirty="0"/>
          </a:p>
        </p:txBody>
      </p:sp>
      <p:sp>
        <p:nvSpPr>
          <p:cNvPr id="1037" name="Shape 37"/>
          <p:cNvSpPr/>
          <p:nvPr/>
        </p:nvSpPr>
        <p:spPr>
          <a:xfrm>
            <a:off x="19598640" y="9834372"/>
            <a:ext cx="365760" cy="329184"/>
          </a:xfrm>
          <a:prstGeom prst="rightArrow">
            <a:avLst/>
          </a:prstGeom>
          <a:solidFill>
            <a:srgbClr val="9DB0CC"/>
          </a:solidFill>
          <a:ln w="25400">
            <a:solidFill>
              <a:srgbClr val="9DB0CC"/>
            </a:solidFill>
            <a:prstDash val="solid"/>
          </a:ln>
        </p:spPr>
      </p:sp>
      <p:sp>
        <p:nvSpPr>
          <p:cNvPr id="1038" name="Shape 38"/>
          <p:cNvSpPr/>
          <p:nvPr/>
        </p:nvSpPr>
        <p:spPr>
          <a:xfrm>
            <a:off x="20074128" y="9066276"/>
            <a:ext cx="3255264" cy="1828800"/>
          </a:xfrm>
          <a:prstGeom prst="roundRect">
            <a:avLst>
              <a:gd name="adj" fmla="val 8000"/>
            </a:avLst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39" name="Text 39"/>
          <p:cNvSpPr/>
          <p:nvPr/>
        </p:nvSpPr>
        <p:spPr>
          <a:xfrm>
            <a:off x="20074128" y="9322308"/>
            <a:ext cx="32552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Rapor</a:t>
            </a:r>
            <a:endParaRPr lang="en-US" sz="2200" dirty="0"/>
          </a:p>
        </p:txBody>
      </p:sp>
      <p:sp>
        <p:nvSpPr>
          <p:cNvPr id="1040" name="Text 40"/>
          <p:cNvSpPr/>
          <p:nvPr/>
        </p:nvSpPr>
        <p:spPr>
          <a:xfrm>
            <a:off x="20074128" y="9980676"/>
            <a:ext cx="325526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235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Paths sekmesi</a:t>
            </a:r>
            <a:endParaRPr lang="en-US" sz="1800" dirty="0"/>
          </a:p>
        </p:txBody>
      </p:sp>
      <p:sp>
        <p:nvSpPr>
          <p:cNvPr id="1041" name="Shape 41"/>
          <p:cNvSpPr/>
          <p:nvPr/>
        </p:nvSpPr>
        <p:spPr>
          <a:xfrm>
            <a:off x="1054608" y="11333988"/>
            <a:ext cx="22055328" cy="1536192"/>
          </a:xfrm>
          <a:prstGeom prst="roundRect">
            <a:avLst>
              <a:gd name="adj" fmla="val 7143"/>
            </a:avLst>
          </a:prstGeom>
          <a:solidFill>
            <a:srgbClr val="E9F7F4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42" name="Text 42"/>
          <p:cNvSpPr/>
          <p:nvPr/>
        </p:nvSpPr>
        <p:spPr>
          <a:xfrm>
            <a:off x="1603248" y="11333988"/>
            <a:ext cx="21031200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rgbClr val="16463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Örnek bulgu:  https://form.tsb.org.tr/About  ·  https://form.tsb.org.tr/Index  ·  https://form.tsb.org.tr/error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Test Page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164336" y="2519172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· TEST VE DEMO ORTAMI TESPİTİ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164336" y="3396996"/>
            <a:ext cx="22055328" cy="1828800"/>
          </a:xfrm>
          <a:prstGeom prst="roundRect">
            <a:avLst>
              <a:gd name="adj" fmla="val 6000"/>
            </a:avLst>
          </a:prstGeom>
          <a:solidFill>
            <a:srgbClr val="E9F7F4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3" name="Text 3"/>
          <p:cNvSpPr/>
          <p:nvPr/>
        </p:nvSpPr>
        <p:spPr>
          <a:xfrm>
            <a:off x="1749552" y="3396996"/>
            <a:ext cx="208483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2600" dirty="0">
                <a:solidFill>
                  <a:srgbClr val="164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ve geliştirme ortamları genellikle daha zayıf korunur ama üretim verisi barındırabilir. Bu mod, subdomain adındaki ortam anahtar kelimelerini tanıyarak bunları ortaya çıkarır.</a:t>
            </a:r>
            <a:endParaRPr lang="en-US" sz="2600" dirty="0"/>
          </a:p>
        </p:txBody>
      </p:sp>
      <p:sp>
        <p:nvSpPr>
          <p:cNvPr id="1004" name="Text 4"/>
          <p:cNvSpPr/>
          <p:nvPr/>
        </p:nvSpPr>
        <p:spPr>
          <a:xfrm>
            <a:off x="1164336" y="5591556"/>
            <a:ext cx="10972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Tanınan ortam anahtar kelimeleri</a:t>
            </a:r>
            <a:endParaRPr lang="en-US" sz="3000" dirty="0"/>
          </a:p>
        </p:txBody>
      </p:sp>
      <p:sp>
        <p:nvSpPr>
          <p:cNvPr id="1005" name="Shape 5"/>
          <p:cNvSpPr/>
          <p:nvPr/>
        </p:nvSpPr>
        <p:spPr>
          <a:xfrm>
            <a:off x="1164336" y="6396228"/>
            <a:ext cx="2194560" cy="804672"/>
          </a:xfrm>
          <a:prstGeom prst="roundRect">
            <a:avLst>
              <a:gd name="adj" fmla="val 13636"/>
            </a:avLst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6" name="Text 6"/>
          <p:cNvSpPr/>
          <p:nvPr/>
        </p:nvSpPr>
        <p:spPr>
          <a:xfrm>
            <a:off x="1164336" y="6396228"/>
            <a:ext cx="2194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1B3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dev</a:t>
            </a:r>
            <a:endParaRPr lang="en-US" sz="2200" dirty="0"/>
          </a:p>
        </p:txBody>
      </p:sp>
      <p:sp>
        <p:nvSpPr>
          <p:cNvPr id="1007" name="Shape 7"/>
          <p:cNvSpPr/>
          <p:nvPr/>
        </p:nvSpPr>
        <p:spPr>
          <a:xfrm>
            <a:off x="3614928" y="6396228"/>
            <a:ext cx="2194560" cy="804672"/>
          </a:xfrm>
          <a:prstGeom prst="roundRect">
            <a:avLst>
              <a:gd name="adj" fmla="val 13636"/>
            </a:avLst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8"/>
          <p:cNvSpPr/>
          <p:nvPr/>
        </p:nvSpPr>
        <p:spPr>
          <a:xfrm>
            <a:off x="3614928" y="6396228"/>
            <a:ext cx="2194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1B3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test</a:t>
            </a:r>
            <a:endParaRPr lang="en-US" sz="2200" dirty="0"/>
          </a:p>
        </p:txBody>
      </p:sp>
      <p:sp>
        <p:nvSpPr>
          <p:cNvPr id="1009" name="Shape 9"/>
          <p:cNvSpPr/>
          <p:nvPr/>
        </p:nvSpPr>
        <p:spPr>
          <a:xfrm>
            <a:off x="6065520" y="6396228"/>
            <a:ext cx="2194560" cy="804672"/>
          </a:xfrm>
          <a:prstGeom prst="roundRect">
            <a:avLst>
              <a:gd name="adj" fmla="val 13636"/>
            </a:avLst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0" name="Text 10"/>
          <p:cNvSpPr/>
          <p:nvPr/>
        </p:nvSpPr>
        <p:spPr>
          <a:xfrm>
            <a:off x="6065520" y="6396228"/>
            <a:ext cx="2194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1B3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stage</a:t>
            </a:r>
            <a:endParaRPr lang="en-US" sz="2200" dirty="0"/>
          </a:p>
        </p:txBody>
      </p:sp>
      <p:sp>
        <p:nvSpPr>
          <p:cNvPr id="1011" name="Shape 11"/>
          <p:cNvSpPr/>
          <p:nvPr/>
        </p:nvSpPr>
        <p:spPr>
          <a:xfrm>
            <a:off x="8516112" y="6396228"/>
            <a:ext cx="2194560" cy="804672"/>
          </a:xfrm>
          <a:prstGeom prst="roundRect">
            <a:avLst>
              <a:gd name="adj" fmla="val 13636"/>
            </a:avLst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2" name="Text 12"/>
          <p:cNvSpPr/>
          <p:nvPr/>
        </p:nvSpPr>
        <p:spPr>
          <a:xfrm>
            <a:off x="8516112" y="6396228"/>
            <a:ext cx="2194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1B3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uat</a:t>
            </a:r>
            <a:endParaRPr lang="en-US" sz="2200" dirty="0"/>
          </a:p>
        </p:txBody>
      </p:sp>
      <p:sp>
        <p:nvSpPr>
          <p:cNvPr id="1013" name="Shape 13"/>
          <p:cNvSpPr/>
          <p:nvPr/>
        </p:nvSpPr>
        <p:spPr>
          <a:xfrm>
            <a:off x="10966704" y="6396228"/>
            <a:ext cx="2194560" cy="804672"/>
          </a:xfrm>
          <a:prstGeom prst="roundRect">
            <a:avLst>
              <a:gd name="adj" fmla="val 13636"/>
            </a:avLst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4"/>
          <p:cNvSpPr/>
          <p:nvPr/>
        </p:nvSpPr>
        <p:spPr>
          <a:xfrm>
            <a:off x="10966704" y="6396228"/>
            <a:ext cx="2194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1B3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preprod</a:t>
            </a:r>
            <a:endParaRPr lang="en-US" sz="2200" dirty="0"/>
          </a:p>
        </p:txBody>
      </p:sp>
      <p:sp>
        <p:nvSpPr>
          <p:cNvPr id="1015" name="Shape 15"/>
          <p:cNvSpPr/>
          <p:nvPr/>
        </p:nvSpPr>
        <p:spPr>
          <a:xfrm>
            <a:off x="1164336" y="7420356"/>
            <a:ext cx="2194560" cy="804672"/>
          </a:xfrm>
          <a:prstGeom prst="roundRect">
            <a:avLst>
              <a:gd name="adj" fmla="val 13636"/>
            </a:avLst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6" name="Text 16"/>
          <p:cNvSpPr/>
          <p:nvPr/>
        </p:nvSpPr>
        <p:spPr>
          <a:xfrm>
            <a:off x="1164336" y="7420356"/>
            <a:ext cx="2194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1B3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demo</a:t>
            </a:r>
            <a:endParaRPr lang="en-US" sz="2200" dirty="0"/>
          </a:p>
        </p:txBody>
      </p:sp>
      <p:sp>
        <p:nvSpPr>
          <p:cNvPr id="1017" name="Shape 17"/>
          <p:cNvSpPr/>
          <p:nvPr/>
        </p:nvSpPr>
        <p:spPr>
          <a:xfrm>
            <a:off x="3614928" y="7420356"/>
            <a:ext cx="2194560" cy="804672"/>
          </a:xfrm>
          <a:prstGeom prst="roundRect">
            <a:avLst>
              <a:gd name="adj" fmla="val 13636"/>
            </a:avLst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8" name="Text 18"/>
          <p:cNvSpPr/>
          <p:nvPr/>
        </p:nvSpPr>
        <p:spPr>
          <a:xfrm>
            <a:off x="3614928" y="7420356"/>
            <a:ext cx="2194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1B3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stable</a:t>
            </a:r>
            <a:endParaRPr lang="en-US" sz="2200" dirty="0"/>
          </a:p>
        </p:txBody>
      </p:sp>
      <p:sp>
        <p:nvSpPr>
          <p:cNvPr id="1019" name="Shape 19"/>
          <p:cNvSpPr/>
          <p:nvPr/>
        </p:nvSpPr>
        <p:spPr>
          <a:xfrm>
            <a:off x="6065520" y="7420356"/>
            <a:ext cx="2194560" cy="804672"/>
          </a:xfrm>
          <a:prstGeom prst="roundRect">
            <a:avLst>
              <a:gd name="adj" fmla="val 13636"/>
            </a:avLst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20"/>
          <p:cNvSpPr/>
          <p:nvPr/>
        </p:nvSpPr>
        <p:spPr>
          <a:xfrm>
            <a:off x="6065520" y="7420356"/>
            <a:ext cx="2194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1B3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beta</a:t>
            </a:r>
            <a:endParaRPr lang="en-US" sz="2200" dirty="0"/>
          </a:p>
        </p:txBody>
      </p:sp>
      <p:sp>
        <p:nvSpPr>
          <p:cNvPr id="1021" name="Shape 21"/>
          <p:cNvSpPr/>
          <p:nvPr/>
        </p:nvSpPr>
        <p:spPr>
          <a:xfrm>
            <a:off x="8516112" y="7420356"/>
            <a:ext cx="2194560" cy="804672"/>
          </a:xfrm>
          <a:prstGeom prst="roundRect">
            <a:avLst>
              <a:gd name="adj" fmla="val 13636"/>
            </a:avLst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2" name="Text 22"/>
          <p:cNvSpPr/>
          <p:nvPr/>
        </p:nvSpPr>
        <p:spPr>
          <a:xfrm>
            <a:off x="8516112" y="7420356"/>
            <a:ext cx="2194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1B3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alpha</a:t>
            </a:r>
            <a:endParaRPr lang="en-US" sz="2200" dirty="0"/>
          </a:p>
        </p:txBody>
      </p:sp>
      <p:sp>
        <p:nvSpPr>
          <p:cNvPr id="1023" name="Shape 23"/>
          <p:cNvSpPr/>
          <p:nvPr/>
        </p:nvSpPr>
        <p:spPr>
          <a:xfrm>
            <a:off x="10966704" y="7420356"/>
            <a:ext cx="2194560" cy="804672"/>
          </a:xfrm>
          <a:prstGeom prst="roundRect">
            <a:avLst>
              <a:gd name="adj" fmla="val 13636"/>
            </a:avLst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4" name="Text 24"/>
          <p:cNvSpPr/>
          <p:nvPr/>
        </p:nvSpPr>
        <p:spPr>
          <a:xfrm>
            <a:off x="10966704" y="7420356"/>
            <a:ext cx="2194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1B3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</a:t>
            </a:r>
            <a:endParaRPr lang="en-US" sz="2200" dirty="0"/>
          </a:p>
        </p:txBody>
      </p:sp>
      <p:sp>
        <p:nvSpPr>
          <p:cNvPr id="1025" name="Text 25"/>
          <p:cNvSpPr/>
          <p:nvPr/>
        </p:nvSpPr>
        <p:spPr>
          <a:xfrm>
            <a:off x="1164336" y="8517636"/>
            <a:ext cx="11704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v2-test, v1-stable gibi ön ekli biçimler de ayrıştırılarak tanınır.</a:t>
            </a:r>
            <a:endParaRPr lang="en-US" sz="2100" dirty="0"/>
          </a:p>
        </p:txBody>
      </p:sp>
      <p:sp>
        <p:nvSpPr>
          <p:cNvPr id="1026" name="Shape 26"/>
          <p:cNvSpPr/>
          <p:nvPr/>
        </p:nvSpPr>
        <p:spPr>
          <a:xfrm>
            <a:off x="13380720" y="5518404"/>
            <a:ext cx="9838944" cy="3657600"/>
          </a:xfrm>
          <a:prstGeom prst="roundRect">
            <a:avLst>
              <a:gd name="adj" fmla="val 3000"/>
            </a:avLst>
          </a:prstGeom>
          <a:solidFill>
            <a:srgbClr val="FFF4EC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27" name="Text 27"/>
          <p:cNvSpPr/>
          <p:nvPr/>
        </p:nvSpPr>
        <p:spPr>
          <a:xfrm>
            <a:off x="13892784" y="584758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8A3E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Kritik ayrım</a:t>
            </a:r>
            <a:endParaRPr lang="en-US" sz="2800" dirty="0"/>
          </a:p>
        </p:txBody>
      </p:sp>
      <p:sp>
        <p:nvSpPr>
          <p:cNvPr id="1028" name="Text 28"/>
          <p:cNvSpPr/>
          <p:nvPr/>
        </p:nvSpPr>
        <p:spPr>
          <a:xfrm>
            <a:off x="13892784" y="6432804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200" b="1" dirty="0">
                <a:solidFill>
                  <a:srgbClr val="6B3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 yalnızca root domain'in ALTINDAKİ subdomain etiketlerinde yapılır.</a:t>
            </a:r>
            <a:endParaRPr lang="en-US" sz="2200" dirty="0"/>
          </a:p>
        </p:txBody>
      </p:sp>
      <p:sp>
        <p:nvSpPr>
          <p:cNvPr id="1029" name="Text 29"/>
          <p:cNvSpPr/>
          <p:nvPr/>
        </p:nvSpPr>
        <p:spPr>
          <a:xfrm>
            <a:off x="13892784" y="7383780"/>
            <a:ext cx="4754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6B341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dev.example.com</a:t>
            </a:r>
            <a:endParaRPr lang="en-US" sz="1900" dirty="0"/>
          </a:p>
        </p:txBody>
      </p:sp>
      <p:sp>
        <p:nvSpPr>
          <p:cNvPr id="1030" name="Text 30"/>
          <p:cNvSpPr/>
          <p:nvPr/>
        </p:nvSpPr>
        <p:spPr>
          <a:xfrm>
            <a:off x="18867120" y="7383780"/>
            <a:ext cx="3840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0B6B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Page  ✓</a:t>
            </a:r>
            <a:endParaRPr lang="en-US" sz="1900" dirty="0"/>
          </a:p>
        </p:txBody>
      </p:sp>
      <p:sp>
        <p:nvSpPr>
          <p:cNvPr id="1031" name="Text 31"/>
          <p:cNvSpPr/>
          <p:nvPr/>
        </p:nvSpPr>
        <p:spPr>
          <a:xfrm>
            <a:off x="13892784" y="7932420"/>
            <a:ext cx="4754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6B341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testfire.net</a:t>
            </a:r>
            <a:endParaRPr lang="en-US" sz="1900" dirty="0"/>
          </a:p>
        </p:txBody>
      </p:sp>
      <p:sp>
        <p:nvSpPr>
          <p:cNvPr id="1032" name="Text 32"/>
          <p:cNvSpPr/>
          <p:nvPr/>
        </p:nvSpPr>
        <p:spPr>
          <a:xfrm>
            <a:off x="18867120" y="7932420"/>
            <a:ext cx="3840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Page değil  ✗</a:t>
            </a:r>
            <a:endParaRPr lang="en-US" sz="1900" dirty="0"/>
          </a:p>
        </p:txBody>
      </p:sp>
      <p:sp>
        <p:nvSpPr>
          <p:cNvPr id="1033" name="Text 33"/>
          <p:cNvSpPr/>
          <p:nvPr/>
        </p:nvSpPr>
        <p:spPr>
          <a:xfrm>
            <a:off x="13892784" y="8481060"/>
            <a:ext cx="4754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6B341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test.testfire.net</a:t>
            </a:r>
            <a:endParaRPr lang="en-US" sz="1900" dirty="0"/>
          </a:p>
        </p:txBody>
      </p:sp>
      <p:sp>
        <p:nvSpPr>
          <p:cNvPr id="1034" name="Text 34"/>
          <p:cNvSpPr/>
          <p:nvPr/>
        </p:nvSpPr>
        <p:spPr>
          <a:xfrm>
            <a:off x="18867120" y="8481060"/>
            <a:ext cx="3840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0B6B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Page  ✓</a:t>
            </a:r>
            <a:endParaRPr lang="en-US" sz="1900" dirty="0"/>
          </a:p>
        </p:txBody>
      </p:sp>
      <p:sp>
        <p:nvSpPr>
          <p:cNvPr id="1035" name="Text 35"/>
          <p:cNvSpPr/>
          <p:nvPr/>
        </p:nvSpPr>
        <p:spPr>
          <a:xfrm>
            <a:off x="1164336" y="9468612"/>
            <a:ext cx="10972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kurulumda bulunan test ortamları</a:t>
            </a:r>
            <a:endParaRPr lang="en-US" sz="2800" dirty="0"/>
          </a:p>
        </p:txBody>
      </p:sp>
      <p:sp>
        <p:nvSpPr>
          <p:cNvPr id="1036" name="Shape 36"/>
          <p:cNvSpPr/>
          <p:nvPr/>
        </p:nvSpPr>
        <p:spPr>
          <a:xfrm>
            <a:off x="1164336" y="10236708"/>
            <a:ext cx="10789920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37" name="Text 37"/>
          <p:cNvSpPr/>
          <p:nvPr/>
        </p:nvSpPr>
        <p:spPr>
          <a:xfrm>
            <a:off x="1530096" y="10236708"/>
            <a:ext cx="10058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https://erisim.sbm.org.tr/</a:t>
            </a:r>
            <a:endParaRPr lang="en-US" sz="2000" dirty="0"/>
          </a:p>
        </p:txBody>
      </p:sp>
      <p:sp>
        <p:nvSpPr>
          <p:cNvPr id="1038" name="Shape 38"/>
          <p:cNvSpPr/>
          <p:nvPr/>
        </p:nvSpPr>
        <p:spPr>
          <a:xfrm>
            <a:off x="12429744" y="10236708"/>
            <a:ext cx="10789920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39" name="Text 39"/>
          <p:cNvSpPr/>
          <p:nvPr/>
        </p:nvSpPr>
        <p:spPr>
          <a:xfrm>
            <a:off x="12795504" y="10236708"/>
            <a:ext cx="10058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https://metisbot.dask.gov.tr/</a:t>
            </a:r>
            <a:endParaRPr lang="en-US" sz="2000" dirty="0"/>
          </a:p>
        </p:txBody>
      </p:sp>
      <p:sp>
        <p:nvSpPr>
          <p:cNvPr id="1040" name="Shape 40"/>
          <p:cNvSpPr/>
          <p:nvPr/>
        </p:nvSpPr>
        <p:spPr>
          <a:xfrm>
            <a:off x="1164336" y="11260836"/>
            <a:ext cx="10789920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41" name="Text 41"/>
          <p:cNvSpPr/>
          <p:nvPr/>
        </p:nvSpPr>
        <p:spPr>
          <a:xfrm>
            <a:off x="1530096" y="11260836"/>
            <a:ext cx="10058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https://demo2.testfire.net/</a:t>
            </a:r>
            <a:endParaRPr lang="en-US" sz="2000" dirty="0"/>
          </a:p>
        </p:txBody>
      </p:sp>
      <p:sp>
        <p:nvSpPr>
          <p:cNvPr id="1042" name="Shape 42"/>
          <p:cNvSpPr/>
          <p:nvPr/>
        </p:nvSpPr>
        <p:spPr>
          <a:xfrm>
            <a:off x="12429744" y="11260836"/>
            <a:ext cx="10789920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43" name="Text 43"/>
          <p:cNvSpPr/>
          <p:nvPr/>
        </p:nvSpPr>
        <p:spPr>
          <a:xfrm>
            <a:off x="12795504" y="11260836"/>
            <a:ext cx="10058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1620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http://zero.webappsecurity.com:8080/docs</a:t>
            </a:r>
            <a:endParaRPr lang="en-US" sz="2000" dirty="0"/>
          </a:p>
        </p:txBody>
      </p:sp>
      <p:sp>
        <p:nvSpPr>
          <p:cNvPr id="1044" name="Text 44"/>
          <p:cNvSpPr/>
          <p:nvPr/>
        </p:nvSpPr>
        <p:spPr>
          <a:xfrm>
            <a:off x="1164336" y="12431268"/>
            <a:ext cx="220553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HTTP servisi doğrulanmış olanlar raporlanır; yalnız IP çözümlenen host yazılmaz.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Full Scan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118616" y="2631186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· TÜM ADIMLAR BİR ARADA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9366504" y="3509010"/>
            <a:ext cx="13898880" cy="8755380"/>
          </a:xfrm>
          <a:prstGeom prst="roundRect">
            <a:avLst>
              <a:gd name="adj" fmla="val 62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 descr="/Users/s0694/Desktop/kasif_v1/kasif_v3/go/admin_panel_v2/sunum/gorseller/04-full-sc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7944" y="3600450"/>
            <a:ext cx="13716000" cy="857250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9457944" y="12392406"/>
            <a:ext cx="1371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Scan formu — tüm motorlar ve gelişmiş ayarlar açık</a:t>
            </a:r>
            <a:endParaRPr lang="en-US" sz="2100" dirty="0"/>
          </a:p>
        </p:txBody>
      </p:sp>
      <p:sp>
        <p:nvSpPr>
          <p:cNvPr id="1005" name="Shape 4"/>
          <p:cNvSpPr/>
          <p:nvPr/>
        </p:nvSpPr>
        <p:spPr>
          <a:xfrm>
            <a:off x="1118616" y="3600450"/>
            <a:ext cx="7827264" cy="8412480"/>
          </a:xfrm>
          <a:prstGeom prst="roundRect">
            <a:avLst>
              <a:gd name="adj" fmla="val 1402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6" name="Text 5"/>
          <p:cNvSpPr/>
          <p:nvPr/>
        </p:nvSpPr>
        <p:spPr>
          <a:xfrm>
            <a:off x="1630680" y="4002786"/>
            <a:ext cx="67665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Scan neyi kapsar?</a:t>
            </a:r>
            <a:endParaRPr lang="en-US" sz="2900" dirty="0"/>
          </a:p>
        </p:txBody>
      </p:sp>
      <p:sp>
        <p:nvSpPr>
          <p:cNvPr id="1007" name="Shape 6"/>
          <p:cNvSpPr/>
          <p:nvPr/>
        </p:nvSpPr>
        <p:spPr>
          <a:xfrm>
            <a:off x="1630680" y="4917186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7"/>
          <p:cNvSpPr/>
          <p:nvPr/>
        </p:nvSpPr>
        <p:spPr>
          <a:xfrm>
            <a:off x="2106168" y="4770882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Subdomain keşfi</a:t>
            </a:r>
            <a:endParaRPr lang="en-US" sz="2300" dirty="0"/>
          </a:p>
        </p:txBody>
      </p:sp>
      <p:sp>
        <p:nvSpPr>
          <p:cNvPr id="1009" name="Text 8"/>
          <p:cNvSpPr/>
          <p:nvPr/>
        </p:nvSpPr>
        <p:spPr>
          <a:xfrm>
            <a:off x="2106168" y="5228082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Beş pasif araç + wordlist brute-force</a:t>
            </a:r>
            <a:endParaRPr lang="en-US" sz="1900" dirty="0"/>
          </a:p>
        </p:txBody>
      </p:sp>
      <p:sp>
        <p:nvSpPr>
          <p:cNvPr id="1010" name="Shape 9"/>
          <p:cNvSpPr/>
          <p:nvPr/>
        </p:nvSpPr>
        <p:spPr>
          <a:xfrm>
            <a:off x="1630680" y="6051042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1" name="Text 10"/>
          <p:cNvSpPr/>
          <p:nvPr/>
        </p:nvSpPr>
        <p:spPr>
          <a:xfrm>
            <a:off x="2106168" y="5904738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Canlı doğrulama</a:t>
            </a:r>
            <a:endParaRPr lang="en-US" sz="2300" dirty="0"/>
          </a:p>
        </p:txBody>
      </p:sp>
      <p:sp>
        <p:nvSpPr>
          <p:cNvPr id="1012" name="Text 11"/>
          <p:cNvSpPr/>
          <p:nvPr/>
        </p:nvSpPr>
        <p:spPr>
          <a:xfrm>
            <a:off x="2106168" y="6361938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 → port → HTTP zinciri</a:t>
            </a:r>
            <a:endParaRPr lang="en-US" sz="1900" dirty="0"/>
          </a:p>
        </p:txBody>
      </p:sp>
      <p:sp>
        <p:nvSpPr>
          <p:cNvPr id="1013" name="Shape 12"/>
          <p:cNvSpPr/>
          <p:nvPr/>
        </p:nvSpPr>
        <p:spPr>
          <a:xfrm>
            <a:off x="1630680" y="7184898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3"/>
          <p:cNvSpPr/>
          <p:nvPr/>
        </p:nvSpPr>
        <p:spPr>
          <a:xfrm>
            <a:off x="2106168" y="7038594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URL toplama</a:t>
            </a:r>
            <a:endParaRPr lang="en-US" sz="2300" dirty="0"/>
          </a:p>
        </p:txBody>
      </p:sp>
      <p:sp>
        <p:nvSpPr>
          <p:cNvPr id="1015" name="Text 14"/>
          <p:cNvSpPr/>
          <p:nvPr/>
        </p:nvSpPr>
        <p:spPr>
          <a:xfrm>
            <a:off x="2106168" y="7495794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Hakrawler, Katana, Waybackurls, Urlfinder</a:t>
            </a:r>
            <a:endParaRPr lang="en-US" sz="1900" dirty="0"/>
          </a:p>
        </p:txBody>
      </p:sp>
      <p:sp>
        <p:nvSpPr>
          <p:cNvPr id="1016" name="Shape 15"/>
          <p:cNvSpPr/>
          <p:nvPr/>
        </p:nvSpPr>
        <p:spPr>
          <a:xfrm>
            <a:off x="1630680" y="8318754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7" name="Text 16"/>
          <p:cNvSpPr/>
          <p:nvPr/>
        </p:nvSpPr>
        <p:spPr>
          <a:xfrm>
            <a:off x="2106168" y="8172450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 Page</a:t>
            </a:r>
            <a:endParaRPr lang="en-US" sz="2300" dirty="0"/>
          </a:p>
        </p:txBody>
      </p:sp>
      <p:sp>
        <p:nvSpPr>
          <p:cNvPr id="1018" name="Text 17"/>
          <p:cNvSpPr/>
          <p:nvPr/>
        </p:nvSpPr>
        <p:spPr>
          <a:xfrm>
            <a:off x="2106168" y="8629650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browser-check ile doğrulama</a:t>
            </a:r>
            <a:endParaRPr lang="en-US" sz="1900" dirty="0"/>
          </a:p>
        </p:txBody>
      </p:sp>
      <p:sp>
        <p:nvSpPr>
          <p:cNvPr id="1019" name="Shape 18"/>
          <p:cNvSpPr/>
          <p:nvPr/>
        </p:nvSpPr>
        <p:spPr>
          <a:xfrm>
            <a:off x="1630680" y="9452610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19"/>
          <p:cNvSpPr/>
          <p:nvPr/>
        </p:nvSpPr>
        <p:spPr>
          <a:xfrm>
            <a:off x="2106168" y="9306306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Path</a:t>
            </a:r>
            <a:endParaRPr lang="en-US" sz="2300" dirty="0"/>
          </a:p>
        </p:txBody>
      </p:sp>
      <p:sp>
        <p:nvSpPr>
          <p:cNvPr id="1021" name="Text 20"/>
          <p:cNvSpPr/>
          <p:nvPr/>
        </p:nvSpPr>
        <p:spPr>
          <a:xfrm>
            <a:off x="2106168" y="9763506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FFUF ile dizin keşfi</a:t>
            </a:r>
            <a:endParaRPr lang="en-US" sz="1900" dirty="0"/>
          </a:p>
        </p:txBody>
      </p:sp>
      <p:sp>
        <p:nvSpPr>
          <p:cNvPr id="1022" name="Shape 21"/>
          <p:cNvSpPr/>
          <p:nvPr/>
        </p:nvSpPr>
        <p:spPr>
          <a:xfrm>
            <a:off x="1630680" y="10586466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3" name="Text 22"/>
          <p:cNvSpPr/>
          <p:nvPr/>
        </p:nvSpPr>
        <p:spPr>
          <a:xfrm>
            <a:off x="2106168" y="10440162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Page</a:t>
            </a:r>
            <a:endParaRPr lang="en-US" sz="2300" dirty="0"/>
          </a:p>
        </p:txBody>
      </p:sp>
      <p:sp>
        <p:nvSpPr>
          <p:cNvPr id="1024" name="Text 23"/>
          <p:cNvSpPr/>
          <p:nvPr/>
        </p:nvSpPr>
        <p:spPr>
          <a:xfrm>
            <a:off x="2106168" y="10897362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Ortam anahtar kelimeleri</a:t>
            </a:r>
            <a:endParaRPr lang="en-US" sz="1900" dirty="0"/>
          </a:p>
        </p:txBody>
      </p:sp>
      <p:sp>
        <p:nvSpPr>
          <p:cNvPr id="1025" name="Shape 24"/>
          <p:cNvSpPr/>
          <p:nvPr/>
        </p:nvSpPr>
        <p:spPr>
          <a:xfrm>
            <a:off x="1630680" y="11720322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6" name="Text 25"/>
          <p:cNvSpPr/>
          <p:nvPr/>
        </p:nvSpPr>
        <p:spPr>
          <a:xfrm>
            <a:off x="2106168" y="11574018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 görüntüsü</a:t>
            </a:r>
            <a:endParaRPr lang="en-US" sz="2300" dirty="0"/>
          </a:p>
        </p:txBody>
      </p:sp>
      <p:sp>
        <p:nvSpPr>
          <p:cNvPr id="1027" name="Text 26"/>
          <p:cNvSpPr/>
          <p:nvPr/>
        </p:nvSpPr>
        <p:spPr>
          <a:xfrm>
            <a:off x="2106168" y="12031218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Seçilen kapsam için görsel kanıt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Active Scan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210056" y="2802636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· ÇALIŞAN TARAMALARIN YÖNETİMİ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118616" y="3680460"/>
            <a:ext cx="13350240" cy="8412480"/>
          </a:xfrm>
          <a:prstGeom prst="roundRect">
            <a:avLst>
              <a:gd name="adj" fmla="val 652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 descr="/Users/s0694/Desktop/kasif_v1/kasif_v3/go/admin_panel_v2/sunum/gorseller/16-active-sc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056" y="3771900"/>
            <a:ext cx="13167360" cy="822960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1210056" y="12220956"/>
            <a:ext cx="1316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Devam eden taramalar, tipi ve ait olduğu Project ile listelenir</a:t>
            </a:r>
            <a:endParaRPr lang="en-US" sz="2100" dirty="0"/>
          </a:p>
        </p:txBody>
      </p:sp>
      <p:sp>
        <p:nvSpPr>
          <p:cNvPr id="1005" name="Shape 4"/>
          <p:cNvSpPr/>
          <p:nvPr/>
        </p:nvSpPr>
        <p:spPr>
          <a:xfrm>
            <a:off x="14889480" y="3771900"/>
            <a:ext cx="8375904" cy="4572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6" name="Text 5"/>
          <p:cNvSpPr/>
          <p:nvPr/>
        </p:nvSpPr>
        <p:spPr>
          <a:xfrm>
            <a:off x="15438120" y="4137660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Kullanıcı ne yapabilir?</a:t>
            </a:r>
            <a:endParaRPr lang="en-US" sz="2900" dirty="0"/>
          </a:p>
        </p:txBody>
      </p:sp>
      <p:sp>
        <p:nvSpPr>
          <p:cNvPr id="1007" name="Shape 6"/>
          <p:cNvSpPr/>
          <p:nvPr/>
        </p:nvSpPr>
        <p:spPr>
          <a:xfrm>
            <a:off x="15438120" y="5088636"/>
            <a:ext cx="365760" cy="365760"/>
          </a:xfrm>
          <a:prstGeom prst="ellipse">
            <a:avLst/>
          </a:prstGeom>
          <a:solidFill>
            <a:srgbClr val="E4572E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7"/>
          <p:cNvSpPr/>
          <p:nvPr/>
        </p:nvSpPr>
        <p:spPr>
          <a:xfrm>
            <a:off x="15986760" y="4978908"/>
            <a:ext cx="6766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Sonlandır</a:t>
            </a:r>
            <a:endParaRPr lang="en-US" sz="2300" dirty="0"/>
          </a:p>
        </p:txBody>
      </p:sp>
      <p:sp>
        <p:nvSpPr>
          <p:cNvPr id="1009" name="Text 8"/>
          <p:cNvSpPr/>
          <p:nvPr/>
        </p:nvSpPr>
        <p:spPr>
          <a:xfrm>
            <a:off x="15986760" y="5436108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Taramayı durdurur; o ana kadarki bulgular korunur</a:t>
            </a:r>
            <a:endParaRPr lang="en-US" sz="1900" dirty="0"/>
          </a:p>
        </p:txBody>
      </p:sp>
      <p:sp>
        <p:nvSpPr>
          <p:cNvPr id="1010" name="Shape 9"/>
          <p:cNvSpPr/>
          <p:nvPr/>
        </p:nvSpPr>
        <p:spPr>
          <a:xfrm>
            <a:off x="15438120" y="6149340"/>
            <a:ext cx="365760" cy="365760"/>
          </a:xfrm>
          <a:prstGeom prst="ellipse">
            <a:avLst/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1" name="Text 10"/>
          <p:cNvSpPr/>
          <p:nvPr/>
        </p:nvSpPr>
        <p:spPr>
          <a:xfrm>
            <a:off x="15986760" y="6039612"/>
            <a:ext cx="6766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Yeniden Başlat</a:t>
            </a:r>
            <a:endParaRPr lang="en-US" sz="2300" dirty="0"/>
          </a:p>
        </p:txBody>
      </p:sp>
      <p:sp>
        <p:nvSpPr>
          <p:cNvPr id="1012" name="Text 11"/>
          <p:cNvSpPr/>
          <p:nvPr/>
        </p:nvSpPr>
        <p:spPr>
          <a:xfrm>
            <a:off x="15986760" y="649681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Baştan çalıştırır (araçlar kaldığı yerden devam edemez)</a:t>
            </a:r>
            <a:endParaRPr lang="en-US" sz="1900" dirty="0"/>
          </a:p>
        </p:txBody>
      </p:sp>
      <p:sp>
        <p:nvSpPr>
          <p:cNvPr id="1013" name="Shape 12"/>
          <p:cNvSpPr/>
          <p:nvPr/>
        </p:nvSpPr>
        <p:spPr>
          <a:xfrm>
            <a:off x="15438120" y="7210044"/>
            <a:ext cx="365760" cy="365760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3"/>
          <p:cNvSpPr/>
          <p:nvPr/>
        </p:nvSpPr>
        <p:spPr>
          <a:xfrm>
            <a:off x="15986760" y="7100316"/>
            <a:ext cx="6766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Filtrele / ara</a:t>
            </a:r>
            <a:endParaRPr lang="en-US" sz="2300" dirty="0"/>
          </a:p>
        </p:txBody>
      </p:sp>
      <p:sp>
        <p:nvSpPr>
          <p:cNvPr id="1015" name="Text 14"/>
          <p:cNvSpPr/>
          <p:nvPr/>
        </p:nvSpPr>
        <p:spPr>
          <a:xfrm>
            <a:off x="15986760" y="7557516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Project, tip ve duruma göre listeyi süzer</a:t>
            </a:r>
            <a:endParaRPr lang="en-US" sz="1900" dirty="0"/>
          </a:p>
        </p:txBody>
      </p:sp>
      <p:sp>
        <p:nvSpPr>
          <p:cNvPr id="1016" name="Shape 15"/>
          <p:cNvSpPr/>
          <p:nvPr/>
        </p:nvSpPr>
        <p:spPr>
          <a:xfrm>
            <a:off x="14889480" y="8599932"/>
            <a:ext cx="8375904" cy="4023360"/>
          </a:xfrm>
          <a:prstGeom prst="roundRect">
            <a:avLst>
              <a:gd name="adj" fmla="val 2727"/>
            </a:avLst>
          </a:prstGeom>
          <a:solidFill>
            <a:srgbClr val="EEF3FB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7" name="Text 16"/>
          <p:cNvSpPr/>
          <p:nvPr/>
        </p:nvSpPr>
        <p:spPr>
          <a:xfrm>
            <a:off x="15438120" y="8929116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Kuyruk mekanizması</a:t>
            </a:r>
            <a:endParaRPr lang="en-US" sz="2700" dirty="0"/>
          </a:p>
        </p:txBody>
      </p:sp>
      <p:sp>
        <p:nvSpPr>
          <p:cNvPr id="1018" name="Text 17"/>
          <p:cNvSpPr/>
          <p:nvPr/>
        </p:nvSpPr>
        <p:spPr>
          <a:xfrm>
            <a:off x="15438120" y="9550908"/>
            <a:ext cx="73152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82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Aynı anda en fazla 10 tarama</a:t>
            </a:r>
            <a:endParaRPr lang="en-US" sz="2100" dirty="0"/>
          </a:p>
          <a:p>
            <a:pPr marL="342900" indent="-342900" algn="l">
              <a:lnSpc>
                <a:spcPts val="2982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 tarama kuyrukta bekler</a:t>
            </a:r>
            <a:endParaRPr lang="en-US" sz="2100" dirty="0"/>
          </a:p>
          <a:p>
            <a:pPr marL="342900" indent="-342900" algn="l">
              <a:lnSpc>
                <a:spcPts val="2982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CPU / RAM / disk eşiğine bakılır</a:t>
            </a:r>
            <a:endParaRPr lang="en-US" sz="2100" dirty="0"/>
          </a:p>
          <a:p>
            <a:pPr marL="342900" indent="-342900" algn="l">
              <a:lnSpc>
                <a:spcPts val="2982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Sunucu yorgunsa daha az başlatılır</a:t>
            </a:r>
            <a:endParaRPr lang="en-US" sz="2100" dirty="0"/>
          </a:p>
          <a:p>
            <a:pPr marL="342900" indent="-342900" algn="l">
              <a:lnSpc>
                <a:spcPts val="2982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tarama ayrı dizine yazar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ASSET COLLECTION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1"/>
          <p:cNvSpPr/>
          <p:nvPr/>
        </p:nvSpPr>
        <p:spPr>
          <a:xfrm>
            <a:off x="1767840" y="5170932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BÖLÜM 2</a:t>
            </a:r>
            <a:endParaRPr lang="en-US" sz="2400" dirty="0"/>
          </a:p>
        </p:txBody>
      </p:sp>
      <p:sp>
        <p:nvSpPr>
          <p:cNvPr id="1002" name="Text 3"/>
          <p:cNvSpPr/>
          <p:nvPr/>
        </p:nvSpPr>
        <p:spPr>
          <a:xfrm>
            <a:off x="1767840" y="6121908"/>
            <a:ext cx="1920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 profilleri, sonuçlar, bilinen veri havuzu ve wordlist yönetimi.</a:t>
            </a:r>
            <a:endParaRPr lang="en-US" sz="3000" dirty="0"/>
          </a:p>
        </p:txBody>
      </p:sp>
      <p:sp>
        <p:nvSpPr>
          <p:cNvPr id="1003" name="Shape 4"/>
          <p:cNvSpPr/>
          <p:nvPr/>
        </p:nvSpPr>
        <p:spPr>
          <a:xfrm>
            <a:off x="1767840" y="7767828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04" name="Shape 5"/>
          <p:cNvSpPr/>
          <p:nvPr/>
        </p:nvSpPr>
        <p:spPr>
          <a:xfrm>
            <a:off x="2133600" y="8133588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5" name="Text 6"/>
          <p:cNvSpPr/>
          <p:nvPr/>
        </p:nvSpPr>
        <p:spPr>
          <a:xfrm>
            <a:off x="2755392" y="7767828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Profiles</a:t>
            </a:r>
            <a:endParaRPr lang="en-US" sz="2400" dirty="0"/>
          </a:p>
        </p:txBody>
      </p:sp>
      <p:sp>
        <p:nvSpPr>
          <p:cNvPr id="1006" name="Shape 7"/>
          <p:cNvSpPr/>
          <p:nvPr/>
        </p:nvSpPr>
        <p:spPr>
          <a:xfrm>
            <a:off x="8900160" y="7767828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07" name="Shape 8"/>
          <p:cNvSpPr/>
          <p:nvPr/>
        </p:nvSpPr>
        <p:spPr>
          <a:xfrm>
            <a:off x="9265920" y="8133588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9"/>
          <p:cNvSpPr/>
          <p:nvPr/>
        </p:nvSpPr>
        <p:spPr>
          <a:xfrm>
            <a:off x="9887712" y="7767828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Results</a:t>
            </a:r>
            <a:endParaRPr lang="en-US" sz="2400" dirty="0"/>
          </a:p>
        </p:txBody>
      </p:sp>
      <p:sp>
        <p:nvSpPr>
          <p:cNvPr id="1009" name="Shape 10"/>
          <p:cNvSpPr/>
          <p:nvPr/>
        </p:nvSpPr>
        <p:spPr>
          <a:xfrm>
            <a:off x="16032480" y="7767828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0" name="Shape 11"/>
          <p:cNvSpPr/>
          <p:nvPr/>
        </p:nvSpPr>
        <p:spPr>
          <a:xfrm>
            <a:off x="16398240" y="8133588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1" name="Text 12"/>
          <p:cNvSpPr/>
          <p:nvPr/>
        </p:nvSpPr>
        <p:spPr>
          <a:xfrm>
            <a:off x="17020032" y="7767828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Data</a:t>
            </a:r>
            <a:endParaRPr lang="en-US" sz="2400" dirty="0"/>
          </a:p>
        </p:txBody>
      </p:sp>
      <p:sp>
        <p:nvSpPr>
          <p:cNvPr id="1012" name="Shape 13"/>
          <p:cNvSpPr/>
          <p:nvPr/>
        </p:nvSpPr>
        <p:spPr>
          <a:xfrm>
            <a:off x="1767840" y="9194292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3" name="Shape 14"/>
          <p:cNvSpPr/>
          <p:nvPr/>
        </p:nvSpPr>
        <p:spPr>
          <a:xfrm>
            <a:off x="2133600" y="9560052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5"/>
          <p:cNvSpPr/>
          <p:nvPr/>
        </p:nvSpPr>
        <p:spPr>
          <a:xfrm>
            <a:off x="2755392" y="9194292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Wordlists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Scan Results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210056" y="2583180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COLLECTION · SONUÇ LİSTESİ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118616" y="3461004"/>
            <a:ext cx="13898880" cy="8755380"/>
          </a:xfrm>
          <a:prstGeom prst="roundRect">
            <a:avLst>
              <a:gd name="adj" fmla="val 62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 descr="/Users/s0694/Desktop/kasif_v1/kasif_v3/go/admin_panel_v2/sunum/gorseller/06-scan-result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056" y="3552444"/>
            <a:ext cx="13716000" cy="857250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1210056" y="12344400"/>
            <a:ext cx="1371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taramalar; durum, Project, tip ve bulgu sayıları ile</a:t>
            </a:r>
            <a:endParaRPr lang="en-US" sz="2100" dirty="0"/>
          </a:p>
        </p:txBody>
      </p:sp>
      <p:sp>
        <p:nvSpPr>
          <p:cNvPr id="1005" name="Shape 4"/>
          <p:cNvSpPr/>
          <p:nvPr/>
        </p:nvSpPr>
        <p:spPr>
          <a:xfrm>
            <a:off x="15438120" y="3552444"/>
            <a:ext cx="7827264" cy="6400800"/>
          </a:xfrm>
          <a:prstGeom prst="roundRect">
            <a:avLst>
              <a:gd name="adj" fmla="val 171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6" name="Text 5"/>
          <p:cNvSpPr/>
          <p:nvPr/>
        </p:nvSpPr>
        <p:spPr>
          <a:xfrm>
            <a:off x="15950184" y="3954780"/>
            <a:ext cx="67665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üzerinden</a:t>
            </a:r>
            <a:endParaRPr lang="en-US" sz="2900" dirty="0"/>
          </a:p>
        </p:txBody>
      </p:sp>
      <p:sp>
        <p:nvSpPr>
          <p:cNvPr id="1007" name="Shape 6"/>
          <p:cNvSpPr/>
          <p:nvPr/>
        </p:nvSpPr>
        <p:spPr>
          <a:xfrm>
            <a:off x="15950184" y="4869180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7"/>
          <p:cNvSpPr/>
          <p:nvPr/>
        </p:nvSpPr>
        <p:spPr>
          <a:xfrm>
            <a:off x="16425672" y="4722876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 görüntüle</a:t>
            </a:r>
            <a:endParaRPr lang="en-US" sz="2300" dirty="0"/>
          </a:p>
        </p:txBody>
      </p:sp>
      <p:sp>
        <p:nvSpPr>
          <p:cNvPr id="1009" name="Text 8"/>
          <p:cNvSpPr/>
          <p:nvPr/>
        </p:nvSpPr>
        <p:spPr>
          <a:xfrm>
            <a:off x="16425672" y="5180076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Sekmeli detay ekranına gider</a:t>
            </a:r>
            <a:endParaRPr lang="en-US" sz="1900" dirty="0"/>
          </a:p>
        </p:txBody>
      </p:sp>
      <p:sp>
        <p:nvSpPr>
          <p:cNvPr id="1010" name="Shape 9"/>
          <p:cNvSpPr/>
          <p:nvPr/>
        </p:nvSpPr>
        <p:spPr>
          <a:xfrm>
            <a:off x="15950184" y="6003036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1" name="Text 10"/>
          <p:cNvSpPr/>
          <p:nvPr/>
        </p:nvSpPr>
        <p:spPr>
          <a:xfrm>
            <a:off x="16425672" y="5856732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Retry selected</a:t>
            </a:r>
            <a:endParaRPr lang="en-US" sz="2300" dirty="0"/>
          </a:p>
        </p:txBody>
      </p:sp>
      <p:sp>
        <p:nvSpPr>
          <p:cNvPr id="1012" name="Text 11"/>
          <p:cNvSpPr/>
          <p:nvPr/>
        </p:nvSpPr>
        <p:spPr>
          <a:xfrm>
            <a:off x="16425672" y="6313932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Seçilen taramaları yeniden koşar</a:t>
            </a:r>
            <a:endParaRPr lang="en-US" sz="1900" dirty="0"/>
          </a:p>
        </p:txBody>
      </p:sp>
      <p:sp>
        <p:nvSpPr>
          <p:cNvPr id="1013" name="Shape 12"/>
          <p:cNvSpPr/>
          <p:nvPr/>
        </p:nvSpPr>
        <p:spPr>
          <a:xfrm>
            <a:off x="15950184" y="7136892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3"/>
          <p:cNvSpPr/>
          <p:nvPr/>
        </p:nvSpPr>
        <p:spPr>
          <a:xfrm>
            <a:off x="16425672" y="6990588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selected</a:t>
            </a:r>
            <a:endParaRPr lang="en-US" sz="2300" dirty="0"/>
          </a:p>
        </p:txBody>
      </p:sp>
      <p:sp>
        <p:nvSpPr>
          <p:cNvPr id="1015" name="Text 14"/>
          <p:cNvSpPr/>
          <p:nvPr/>
        </p:nvSpPr>
        <p:spPr>
          <a:xfrm>
            <a:off x="16425672" y="7447788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 + dosyalar + görseller silinir</a:t>
            </a:r>
            <a:endParaRPr lang="en-US" sz="1900" dirty="0"/>
          </a:p>
        </p:txBody>
      </p:sp>
      <p:sp>
        <p:nvSpPr>
          <p:cNvPr id="1016" name="Shape 15"/>
          <p:cNvSpPr/>
          <p:nvPr/>
        </p:nvSpPr>
        <p:spPr>
          <a:xfrm>
            <a:off x="15950184" y="8270748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7" name="Text 16"/>
          <p:cNvSpPr/>
          <p:nvPr/>
        </p:nvSpPr>
        <p:spPr>
          <a:xfrm>
            <a:off x="16425672" y="8124444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ZIP</a:t>
            </a:r>
            <a:endParaRPr lang="en-US" sz="2300" dirty="0"/>
          </a:p>
        </p:txBody>
      </p:sp>
      <p:sp>
        <p:nvSpPr>
          <p:cNvPr id="1018" name="Text 17"/>
          <p:cNvSpPr/>
          <p:nvPr/>
        </p:nvSpPr>
        <p:spPr>
          <a:xfrm>
            <a:off x="16425672" y="8581644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Sonuçları arşiv olarak indirir</a:t>
            </a:r>
            <a:endParaRPr lang="en-US" sz="1900" dirty="0"/>
          </a:p>
        </p:txBody>
      </p:sp>
      <p:sp>
        <p:nvSpPr>
          <p:cNvPr id="1019" name="Shape 18"/>
          <p:cNvSpPr/>
          <p:nvPr/>
        </p:nvSpPr>
        <p:spPr>
          <a:xfrm>
            <a:off x="15950184" y="9404604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19"/>
          <p:cNvSpPr/>
          <p:nvPr/>
        </p:nvSpPr>
        <p:spPr>
          <a:xfrm>
            <a:off x="16425672" y="9258300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ZIP</a:t>
            </a:r>
            <a:endParaRPr lang="en-US" sz="2300" dirty="0"/>
          </a:p>
        </p:txBody>
      </p:sp>
      <p:sp>
        <p:nvSpPr>
          <p:cNvPr id="1021" name="Text 20"/>
          <p:cNvSpPr/>
          <p:nvPr/>
        </p:nvSpPr>
        <p:spPr>
          <a:xfrm>
            <a:off x="16425672" y="9715500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Başka kurulumdan sonuç aktarır</a:t>
            </a:r>
            <a:endParaRPr lang="en-US" sz="1900" dirty="0"/>
          </a:p>
        </p:txBody>
      </p:sp>
      <p:sp>
        <p:nvSpPr>
          <p:cNvPr id="1022" name="Shape 21"/>
          <p:cNvSpPr/>
          <p:nvPr/>
        </p:nvSpPr>
        <p:spPr>
          <a:xfrm>
            <a:off x="15438120" y="10282428"/>
            <a:ext cx="7827264" cy="2633472"/>
          </a:xfrm>
          <a:prstGeom prst="roundRect">
            <a:avLst>
              <a:gd name="adj" fmla="val 4167"/>
            </a:avLst>
          </a:prstGeom>
          <a:solidFill>
            <a:srgbClr val="E9F7F4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23" name="Text 22"/>
          <p:cNvSpPr/>
          <p:nvPr/>
        </p:nvSpPr>
        <p:spPr>
          <a:xfrm>
            <a:off x="15950184" y="10575036"/>
            <a:ext cx="6766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6B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Silme davranışı</a:t>
            </a:r>
            <a:endParaRPr lang="en-US" sz="2400" dirty="0"/>
          </a:p>
        </p:txBody>
      </p:sp>
      <p:sp>
        <p:nvSpPr>
          <p:cNvPr id="1024" name="Text 23"/>
          <p:cNvSpPr/>
          <p:nvPr/>
        </p:nvSpPr>
        <p:spPr>
          <a:xfrm>
            <a:off x="15950184" y="11123676"/>
            <a:ext cx="676656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A4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tarama silindiğinde ekran görüntüleri ve çıktı dosyaları da diskten kaldırılır; Dashboard sayıları anında düşer.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Gallery ve Overview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164336" y="2363724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RESULTS · GÖRSEL KANIT VE LİSTE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072896" y="3241548"/>
            <a:ext cx="10332720" cy="6526530"/>
          </a:xfrm>
          <a:prstGeom prst="roundRect">
            <a:avLst>
              <a:gd name="adj" fmla="val 841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4336" y="3311788"/>
            <a:ext cx="10241280" cy="645629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1164336" y="9859518"/>
            <a:ext cx="10149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Gallery — ekran görüntüsü kartları</a:t>
            </a:r>
            <a:endParaRPr lang="en-US" sz="2100" dirty="0"/>
          </a:p>
        </p:txBody>
      </p:sp>
      <p:sp>
        <p:nvSpPr>
          <p:cNvPr id="1005" name="Shape 4"/>
          <p:cNvSpPr/>
          <p:nvPr/>
        </p:nvSpPr>
        <p:spPr>
          <a:xfrm>
            <a:off x="12978384" y="3241548"/>
            <a:ext cx="10332720" cy="6526530"/>
          </a:xfrm>
          <a:prstGeom prst="roundRect">
            <a:avLst>
              <a:gd name="adj" fmla="val 841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sp>
        <p:nvSpPr>
          <p:cNvPr id="1007" name="Text 5"/>
          <p:cNvSpPr/>
          <p:nvPr/>
        </p:nvSpPr>
        <p:spPr>
          <a:xfrm>
            <a:off x="13069824" y="9859518"/>
            <a:ext cx="10149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 — aynı verinin tablo hâli</a:t>
            </a:r>
            <a:endParaRPr lang="en-US" sz="2100" dirty="0"/>
          </a:p>
        </p:txBody>
      </p:sp>
      <p:sp>
        <p:nvSpPr>
          <p:cNvPr id="1008" name="Shape 6"/>
          <p:cNvSpPr/>
          <p:nvPr/>
        </p:nvSpPr>
        <p:spPr>
          <a:xfrm>
            <a:off x="1164336" y="10721340"/>
            <a:ext cx="1078992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09" name="Shape 7"/>
          <p:cNvSpPr/>
          <p:nvPr/>
        </p:nvSpPr>
        <p:spPr>
          <a:xfrm>
            <a:off x="1530096" y="11105388"/>
            <a:ext cx="329184" cy="329184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0" name="Text 8"/>
          <p:cNvSpPr/>
          <p:nvPr/>
        </p:nvSpPr>
        <p:spPr>
          <a:xfrm>
            <a:off x="2078736" y="10721340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doğrulanmış servis</a:t>
            </a:r>
            <a:endParaRPr lang="en-US" sz="2200" dirty="0"/>
          </a:p>
        </p:txBody>
      </p:sp>
      <p:sp>
        <p:nvSpPr>
          <p:cNvPr id="1011" name="Text 9"/>
          <p:cNvSpPr/>
          <p:nvPr/>
        </p:nvSpPr>
        <p:spPr>
          <a:xfrm>
            <a:off x="6467856" y="10721340"/>
            <a:ext cx="5212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HTTP/HTTPS doğrulanmadan hiçbir kayıt listelenmez</a:t>
            </a:r>
            <a:endParaRPr lang="en-US" sz="1900" dirty="0"/>
          </a:p>
        </p:txBody>
      </p:sp>
      <p:sp>
        <p:nvSpPr>
          <p:cNvPr id="1012" name="Shape 10"/>
          <p:cNvSpPr/>
          <p:nvPr/>
        </p:nvSpPr>
        <p:spPr>
          <a:xfrm>
            <a:off x="12429744" y="10721340"/>
            <a:ext cx="1078992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3" name="Shape 11"/>
          <p:cNvSpPr/>
          <p:nvPr/>
        </p:nvSpPr>
        <p:spPr>
          <a:xfrm>
            <a:off x="12795504" y="11105388"/>
            <a:ext cx="329184" cy="329184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2"/>
          <p:cNvSpPr/>
          <p:nvPr/>
        </p:nvSpPr>
        <p:spPr>
          <a:xfrm>
            <a:off x="13344144" y="10721340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Tekrarsız kayıt</a:t>
            </a:r>
            <a:endParaRPr lang="en-US" sz="2200" dirty="0"/>
          </a:p>
        </p:txBody>
      </p:sp>
      <p:sp>
        <p:nvSpPr>
          <p:cNvPr id="1015" name="Text 13"/>
          <p:cNvSpPr/>
          <p:nvPr/>
        </p:nvSpPr>
        <p:spPr>
          <a:xfrm>
            <a:off x="17733264" y="10721340"/>
            <a:ext cx="5212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example.com ve https://example.com ayrı satır olmaz</a:t>
            </a:r>
            <a:endParaRPr lang="en-US" sz="1900" dirty="0"/>
          </a:p>
        </p:txBody>
      </p:sp>
      <p:sp>
        <p:nvSpPr>
          <p:cNvPr id="1016" name="Shape 14"/>
          <p:cNvSpPr/>
          <p:nvPr/>
        </p:nvSpPr>
        <p:spPr>
          <a:xfrm>
            <a:off x="1164336" y="12038076"/>
            <a:ext cx="1078992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7" name="Shape 15"/>
          <p:cNvSpPr/>
          <p:nvPr/>
        </p:nvSpPr>
        <p:spPr>
          <a:xfrm>
            <a:off x="1530096" y="12422124"/>
            <a:ext cx="329184" cy="329184"/>
          </a:xfrm>
          <a:prstGeom prst="ellipse">
            <a:avLst/>
          </a:prstGeom>
          <a:solidFill>
            <a:srgbClr val="F2A65A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8" name="Text 16"/>
          <p:cNvSpPr/>
          <p:nvPr/>
        </p:nvSpPr>
        <p:spPr>
          <a:xfrm>
            <a:off x="2078736" y="12038076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Filtreleme</a:t>
            </a:r>
            <a:endParaRPr lang="en-US" sz="2200" dirty="0"/>
          </a:p>
        </p:txBody>
      </p:sp>
      <p:sp>
        <p:nvSpPr>
          <p:cNvPr id="1019" name="Text 17"/>
          <p:cNvSpPr/>
          <p:nvPr/>
        </p:nvSpPr>
        <p:spPr>
          <a:xfrm>
            <a:off x="6467856" y="12038076"/>
            <a:ext cx="5212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Durum kodu, teknoloji ve kategoriye göre süzülür</a:t>
            </a:r>
            <a:endParaRPr lang="en-US" sz="1900" dirty="0"/>
          </a:p>
        </p:txBody>
      </p:sp>
      <p:sp>
        <p:nvSpPr>
          <p:cNvPr id="1020" name="Shape 18"/>
          <p:cNvSpPr/>
          <p:nvPr/>
        </p:nvSpPr>
        <p:spPr>
          <a:xfrm>
            <a:off x="12429744" y="12038076"/>
            <a:ext cx="1078992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21" name="Shape 19"/>
          <p:cNvSpPr/>
          <p:nvPr/>
        </p:nvSpPr>
        <p:spPr>
          <a:xfrm>
            <a:off x="12795504" y="12422124"/>
            <a:ext cx="329184" cy="329184"/>
          </a:xfrm>
          <a:prstGeom prst="ellipse">
            <a:avLst/>
          </a:prstGeom>
          <a:solidFill>
            <a:srgbClr val="E4572E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2" name="Text 20"/>
          <p:cNvSpPr/>
          <p:nvPr/>
        </p:nvSpPr>
        <p:spPr>
          <a:xfrm>
            <a:off x="13344144" y="12038076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Görsel kanıt</a:t>
            </a:r>
            <a:endParaRPr lang="en-US" sz="2200" dirty="0"/>
          </a:p>
        </p:txBody>
      </p:sp>
      <p:sp>
        <p:nvSpPr>
          <p:cNvPr id="1023" name="Text 21"/>
          <p:cNvSpPr/>
          <p:nvPr/>
        </p:nvSpPr>
        <p:spPr>
          <a:xfrm>
            <a:off x="17733264" y="12038076"/>
            <a:ext cx="5212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Karta tıklandığında tam boy görüntü açılır</a:t>
            </a:r>
            <a:endParaRPr lang="en-US" sz="19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C34277-A695-DA7A-AFE1-76921473EE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60096" y="3150108"/>
            <a:ext cx="10332720" cy="661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Detection sekmesi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118616" y="2631186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RESULTS · YENİ TESPİTLER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9366504" y="3509010"/>
            <a:ext cx="13898880" cy="8755380"/>
          </a:xfrm>
          <a:prstGeom prst="roundRect">
            <a:avLst>
              <a:gd name="adj" fmla="val 62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 descr="/Users/s0694/Desktop/kasif_v1/kasif_v3/go/admin_panel_v2/sunum/gorseller/22-result-detecti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7944" y="3600450"/>
            <a:ext cx="13716000" cy="857250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9457944" y="12392406"/>
            <a:ext cx="1371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taramada ilk kez bulunan kayıtlar, kategorilere ayrılmış</a:t>
            </a:r>
            <a:endParaRPr lang="en-US" sz="2100" dirty="0"/>
          </a:p>
        </p:txBody>
      </p:sp>
      <p:sp>
        <p:nvSpPr>
          <p:cNvPr id="1005" name="Shape 4"/>
          <p:cNvSpPr/>
          <p:nvPr/>
        </p:nvSpPr>
        <p:spPr>
          <a:xfrm>
            <a:off x="1118616" y="3600450"/>
            <a:ext cx="7827264" cy="8412480"/>
          </a:xfrm>
          <a:prstGeom prst="roundRect">
            <a:avLst>
              <a:gd name="adj" fmla="val 1402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6" name="Text 5"/>
          <p:cNvSpPr/>
          <p:nvPr/>
        </p:nvSpPr>
        <p:spPr>
          <a:xfrm>
            <a:off x="1630680" y="4002786"/>
            <a:ext cx="67665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sekme ne gösterir?</a:t>
            </a:r>
            <a:endParaRPr lang="en-US" sz="2900" dirty="0"/>
          </a:p>
        </p:txBody>
      </p:sp>
      <p:sp>
        <p:nvSpPr>
          <p:cNvPr id="1007" name="Shape 6"/>
          <p:cNvSpPr/>
          <p:nvPr/>
        </p:nvSpPr>
        <p:spPr>
          <a:xfrm>
            <a:off x="1630680" y="4917186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7"/>
          <p:cNvSpPr/>
          <p:nvPr/>
        </p:nvSpPr>
        <p:spPr>
          <a:xfrm>
            <a:off x="2106168" y="4770882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yeni olan</a:t>
            </a:r>
            <a:endParaRPr lang="en-US" sz="2300" dirty="0"/>
          </a:p>
        </p:txBody>
      </p:sp>
      <p:sp>
        <p:nvSpPr>
          <p:cNvPr id="1009" name="Text 8"/>
          <p:cNvSpPr/>
          <p:nvPr/>
        </p:nvSpPr>
        <p:spPr>
          <a:xfrm>
            <a:off x="2106168" y="5228082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Data havuzunda bulunmayan kayıtlar</a:t>
            </a:r>
            <a:endParaRPr lang="en-US" sz="1900" dirty="0"/>
          </a:p>
        </p:txBody>
      </p:sp>
      <p:sp>
        <p:nvSpPr>
          <p:cNvPr id="1010" name="Shape 9"/>
          <p:cNvSpPr/>
          <p:nvPr/>
        </p:nvSpPr>
        <p:spPr>
          <a:xfrm>
            <a:off x="1630680" y="6051042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1" name="Text 10"/>
          <p:cNvSpPr/>
          <p:nvPr/>
        </p:nvSpPr>
        <p:spPr>
          <a:xfrm>
            <a:off x="2106168" y="5904738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 bazlı</a:t>
            </a:r>
            <a:endParaRPr lang="en-US" sz="2300" dirty="0"/>
          </a:p>
        </p:txBody>
      </p:sp>
      <p:sp>
        <p:nvSpPr>
          <p:cNvPr id="1012" name="Text 11"/>
          <p:cNvSpPr/>
          <p:nvPr/>
        </p:nvSpPr>
        <p:spPr>
          <a:xfrm>
            <a:off x="2106168" y="6361938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Subdomain, Login Page, Valid Path, Test Page</a:t>
            </a:r>
            <a:endParaRPr lang="en-US" sz="1900" dirty="0"/>
          </a:p>
        </p:txBody>
      </p:sp>
      <p:sp>
        <p:nvSpPr>
          <p:cNvPr id="1013" name="Shape 12"/>
          <p:cNvSpPr/>
          <p:nvPr/>
        </p:nvSpPr>
        <p:spPr>
          <a:xfrm>
            <a:off x="1630680" y="7184898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3"/>
          <p:cNvSpPr/>
          <p:nvPr/>
        </p:nvSpPr>
        <p:spPr>
          <a:xfrm>
            <a:off x="2106168" y="7038594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 / sonra</a:t>
            </a:r>
            <a:endParaRPr lang="en-US" sz="2300" dirty="0"/>
          </a:p>
        </p:txBody>
      </p:sp>
      <p:sp>
        <p:nvSpPr>
          <p:cNvPr id="1015" name="Text 14"/>
          <p:cNvSpPr/>
          <p:nvPr/>
        </p:nvSpPr>
        <p:spPr>
          <a:xfrm>
            <a:off x="2106168" y="7495794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Havuzda kaç kayıt vardı, kaç eklendi</a:t>
            </a:r>
            <a:endParaRPr lang="en-US" sz="1900" dirty="0"/>
          </a:p>
        </p:txBody>
      </p:sp>
      <p:sp>
        <p:nvSpPr>
          <p:cNvPr id="1016" name="Shape 15"/>
          <p:cNvSpPr/>
          <p:nvPr/>
        </p:nvSpPr>
        <p:spPr>
          <a:xfrm>
            <a:off x="1630680" y="8318754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7" name="Text 16"/>
          <p:cNvSpPr/>
          <p:nvPr/>
        </p:nvSpPr>
        <p:spPr>
          <a:xfrm>
            <a:off x="2106168" y="8172450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E-posta içeriği</a:t>
            </a:r>
            <a:endParaRPr lang="en-US" sz="2300" dirty="0"/>
          </a:p>
        </p:txBody>
      </p:sp>
      <p:sp>
        <p:nvSpPr>
          <p:cNvPr id="1018" name="Text 17"/>
          <p:cNvSpPr/>
          <p:nvPr/>
        </p:nvSpPr>
        <p:spPr>
          <a:xfrm>
            <a:off x="2106168" y="8629650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Gönderilen bildirimin birebir kaynağı</a:t>
            </a:r>
            <a:endParaRPr lang="en-US" sz="1900" dirty="0"/>
          </a:p>
        </p:txBody>
      </p:sp>
      <p:sp>
        <p:nvSpPr>
          <p:cNvPr id="1019" name="Shape 18"/>
          <p:cNvSpPr/>
          <p:nvPr/>
        </p:nvSpPr>
        <p:spPr>
          <a:xfrm>
            <a:off x="1630680" y="9452610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19"/>
          <p:cNvSpPr/>
          <p:nvPr/>
        </p:nvSpPr>
        <p:spPr>
          <a:xfrm>
            <a:off x="2106168" y="9306306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HTML rapor</a:t>
            </a:r>
            <a:endParaRPr lang="en-US" sz="2300" dirty="0"/>
          </a:p>
        </p:txBody>
      </p:sp>
      <p:sp>
        <p:nvSpPr>
          <p:cNvPr id="1021" name="Text 20"/>
          <p:cNvSpPr/>
          <p:nvPr/>
        </p:nvSpPr>
        <p:spPr>
          <a:xfrm>
            <a:off x="2106168" y="9763506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Aynı içerik rapor dosyasında da yer alır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Wordlists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210056" y="2583180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COLLECTION · KELİME LİSTESİ VE RESOLVER YÖNETİMİ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118616" y="3461004"/>
            <a:ext cx="13898880" cy="8755380"/>
          </a:xfrm>
          <a:prstGeom prst="roundRect">
            <a:avLst>
              <a:gd name="adj" fmla="val 62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 descr="/Users/s0694/Desktop/kasif_v1/kasif_v3/go/admin_panel_v2/sunum/gorseller/13-wordlist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056" y="3552444"/>
            <a:ext cx="13716000" cy="857250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1210056" y="12344400"/>
            <a:ext cx="1371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Wordlist listesi ve en üstte Subdomain Resolvers yönetimi</a:t>
            </a:r>
            <a:endParaRPr lang="en-US" sz="2100" dirty="0"/>
          </a:p>
        </p:txBody>
      </p:sp>
      <p:sp>
        <p:nvSpPr>
          <p:cNvPr id="1005" name="Shape 4"/>
          <p:cNvSpPr/>
          <p:nvPr/>
        </p:nvSpPr>
        <p:spPr>
          <a:xfrm>
            <a:off x="15438120" y="3552444"/>
            <a:ext cx="7827264" cy="6400800"/>
          </a:xfrm>
          <a:prstGeom prst="roundRect">
            <a:avLst>
              <a:gd name="adj" fmla="val 171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6" name="Text 5"/>
          <p:cNvSpPr/>
          <p:nvPr/>
        </p:nvSpPr>
        <p:spPr>
          <a:xfrm>
            <a:off x="15950184" y="3954780"/>
            <a:ext cx="67665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İki tür liste</a:t>
            </a:r>
            <a:endParaRPr lang="en-US" sz="2900" dirty="0"/>
          </a:p>
        </p:txBody>
      </p:sp>
      <p:sp>
        <p:nvSpPr>
          <p:cNvPr id="1007" name="Shape 6"/>
          <p:cNvSpPr/>
          <p:nvPr/>
        </p:nvSpPr>
        <p:spPr>
          <a:xfrm>
            <a:off x="15950184" y="4869180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7"/>
          <p:cNvSpPr/>
          <p:nvPr/>
        </p:nvSpPr>
        <p:spPr>
          <a:xfrm>
            <a:off x="16425672" y="4722876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Subdomain wordlist</a:t>
            </a:r>
            <a:endParaRPr lang="en-US" sz="2300" dirty="0"/>
          </a:p>
        </p:txBody>
      </p:sp>
      <p:sp>
        <p:nvSpPr>
          <p:cNvPr id="1009" name="Text 8"/>
          <p:cNvSpPr/>
          <p:nvPr/>
        </p:nvSpPr>
        <p:spPr>
          <a:xfrm>
            <a:off x="16425672" y="5180076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DNSX ile subdomain brute-force için</a:t>
            </a:r>
            <a:endParaRPr lang="en-US" sz="1900" dirty="0"/>
          </a:p>
        </p:txBody>
      </p:sp>
      <p:sp>
        <p:nvSpPr>
          <p:cNvPr id="1010" name="Shape 9"/>
          <p:cNvSpPr/>
          <p:nvPr/>
        </p:nvSpPr>
        <p:spPr>
          <a:xfrm>
            <a:off x="15950184" y="6003036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1" name="Text 10"/>
          <p:cNvSpPr/>
          <p:nvPr/>
        </p:nvSpPr>
        <p:spPr>
          <a:xfrm>
            <a:off x="16425672" y="5856732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wordlist</a:t>
            </a:r>
            <a:endParaRPr lang="en-US" sz="2300" dirty="0"/>
          </a:p>
        </p:txBody>
      </p:sp>
      <p:sp>
        <p:nvSpPr>
          <p:cNvPr id="1012" name="Text 11"/>
          <p:cNvSpPr/>
          <p:nvPr/>
        </p:nvSpPr>
        <p:spPr>
          <a:xfrm>
            <a:off x="16425672" y="6313932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FFUF ile dizin keşfi için</a:t>
            </a:r>
            <a:endParaRPr lang="en-US" sz="1900" dirty="0"/>
          </a:p>
        </p:txBody>
      </p:sp>
      <p:sp>
        <p:nvSpPr>
          <p:cNvPr id="1013" name="Shape 12"/>
          <p:cNvSpPr/>
          <p:nvPr/>
        </p:nvSpPr>
        <p:spPr>
          <a:xfrm>
            <a:off x="15950184" y="7136892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3"/>
          <p:cNvSpPr/>
          <p:nvPr/>
        </p:nvSpPr>
        <p:spPr>
          <a:xfrm>
            <a:off x="16425672" y="6990588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Varsayılan path listesi</a:t>
            </a:r>
            <a:endParaRPr lang="en-US" sz="2300" dirty="0"/>
          </a:p>
        </p:txBody>
      </p:sp>
      <p:sp>
        <p:nvSpPr>
          <p:cNvPr id="1015" name="Text 14"/>
          <p:cNvSpPr/>
          <p:nvPr/>
        </p:nvSpPr>
        <p:spPr>
          <a:xfrm>
            <a:off x="16425672" y="7447788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Seçim yapılmazsa common.txt kullanılır</a:t>
            </a:r>
            <a:endParaRPr lang="en-US" sz="1900" dirty="0"/>
          </a:p>
        </p:txBody>
      </p:sp>
      <p:sp>
        <p:nvSpPr>
          <p:cNvPr id="1016" name="Shape 15"/>
          <p:cNvSpPr/>
          <p:nvPr/>
        </p:nvSpPr>
        <p:spPr>
          <a:xfrm>
            <a:off x="15950184" y="8270748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7" name="Text 16"/>
          <p:cNvSpPr/>
          <p:nvPr/>
        </p:nvSpPr>
        <p:spPr>
          <a:xfrm>
            <a:off x="16425672" y="8124444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Çoklu seçim</a:t>
            </a:r>
            <a:endParaRPr lang="en-US" sz="2300" dirty="0"/>
          </a:p>
        </p:txBody>
      </p:sp>
      <p:sp>
        <p:nvSpPr>
          <p:cNvPr id="1018" name="Text 17"/>
          <p:cNvSpPr/>
          <p:nvPr/>
        </p:nvSpPr>
        <p:spPr>
          <a:xfrm>
            <a:off x="16425672" y="8581644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taramada birden fazla liste birleştirilir</a:t>
            </a:r>
            <a:endParaRPr lang="en-US" sz="1900" dirty="0"/>
          </a:p>
        </p:txBody>
      </p:sp>
      <p:sp>
        <p:nvSpPr>
          <p:cNvPr id="1019" name="Shape 18"/>
          <p:cNvSpPr/>
          <p:nvPr/>
        </p:nvSpPr>
        <p:spPr>
          <a:xfrm>
            <a:off x="15950184" y="9404604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19"/>
          <p:cNvSpPr/>
          <p:nvPr/>
        </p:nvSpPr>
        <p:spPr>
          <a:xfrm>
            <a:off x="16425672" y="9258300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 formundan seçim</a:t>
            </a:r>
            <a:endParaRPr lang="en-US" sz="2300" dirty="0"/>
          </a:p>
        </p:txBody>
      </p:sp>
      <p:sp>
        <p:nvSpPr>
          <p:cNvPr id="1021" name="Text 20"/>
          <p:cNvSpPr/>
          <p:nvPr/>
        </p:nvSpPr>
        <p:spPr>
          <a:xfrm>
            <a:off x="16425672" y="9715500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modda kullanıcı listeyi belirler</a:t>
            </a:r>
            <a:endParaRPr lang="en-US" sz="1900" dirty="0"/>
          </a:p>
        </p:txBody>
      </p:sp>
      <p:sp>
        <p:nvSpPr>
          <p:cNvPr id="1022" name="Shape 21"/>
          <p:cNvSpPr/>
          <p:nvPr/>
        </p:nvSpPr>
        <p:spPr>
          <a:xfrm>
            <a:off x="15438120" y="10282428"/>
            <a:ext cx="7827264" cy="2633472"/>
          </a:xfrm>
          <a:prstGeom prst="roundRect">
            <a:avLst>
              <a:gd name="adj" fmla="val 4167"/>
            </a:avLst>
          </a:prstGeom>
          <a:solidFill>
            <a:srgbClr val="E9F7F4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23" name="Text 22"/>
          <p:cNvSpPr/>
          <p:nvPr/>
        </p:nvSpPr>
        <p:spPr>
          <a:xfrm>
            <a:off x="15950184" y="10575036"/>
            <a:ext cx="6766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6B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Subdomain Resolvers</a:t>
            </a:r>
            <a:endParaRPr lang="en-US" sz="2400" dirty="0"/>
          </a:p>
        </p:txBody>
      </p:sp>
      <p:sp>
        <p:nvSpPr>
          <p:cNvPr id="1024" name="Text 23"/>
          <p:cNvSpPr/>
          <p:nvPr/>
        </p:nvSpPr>
        <p:spPr>
          <a:xfrm>
            <a:off x="15950184" y="11123676"/>
            <a:ext cx="676656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A4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DNSX'in kullanacağı DNS sunucuları buradan yönetilir. Varsayılan 8.8.8.8 etkin; 1.1.1.1 kapalı gelir. Kod içinde gömülü resolver yoktur.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REPORT MANAGEMENT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1"/>
          <p:cNvSpPr/>
          <p:nvPr/>
        </p:nvSpPr>
        <p:spPr>
          <a:xfrm>
            <a:off x="2590800" y="5884164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BÖLÜM 3</a:t>
            </a:r>
            <a:endParaRPr lang="en-US" sz="2400" dirty="0"/>
          </a:p>
        </p:txBody>
      </p:sp>
      <p:sp>
        <p:nvSpPr>
          <p:cNvPr id="1002" name="Text 3"/>
          <p:cNvSpPr/>
          <p:nvPr/>
        </p:nvSpPr>
        <p:spPr>
          <a:xfrm>
            <a:off x="2590800" y="6835140"/>
            <a:ext cx="1920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 geçmişi ve yeni tespitlerin raporlanması.</a:t>
            </a:r>
            <a:endParaRPr lang="en-US" sz="3000" dirty="0"/>
          </a:p>
        </p:txBody>
      </p:sp>
      <p:sp>
        <p:nvSpPr>
          <p:cNvPr id="1003" name="Shape 4"/>
          <p:cNvSpPr/>
          <p:nvPr/>
        </p:nvSpPr>
        <p:spPr>
          <a:xfrm>
            <a:off x="2590800" y="8481060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04" name="Shape 5"/>
          <p:cNvSpPr/>
          <p:nvPr/>
        </p:nvSpPr>
        <p:spPr>
          <a:xfrm>
            <a:off x="2956560" y="8846820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5" name="Text 6"/>
          <p:cNvSpPr/>
          <p:nvPr/>
        </p:nvSpPr>
        <p:spPr>
          <a:xfrm>
            <a:off x="3578352" y="8481060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History</a:t>
            </a:r>
            <a:endParaRPr lang="en-US" sz="2400" dirty="0"/>
          </a:p>
        </p:txBody>
      </p:sp>
      <p:sp>
        <p:nvSpPr>
          <p:cNvPr id="1006" name="Shape 7"/>
          <p:cNvSpPr/>
          <p:nvPr/>
        </p:nvSpPr>
        <p:spPr>
          <a:xfrm>
            <a:off x="9723120" y="8481060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07" name="Shape 8"/>
          <p:cNvSpPr/>
          <p:nvPr/>
        </p:nvSpPr>
        <p:spPr>
          <a:xfrm>
            <a:off x="10088880" y="8846820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9"/>
          <p:cNvSpPr/>
          <p:nvPr/>
        </p:nvSpPr>
        <p:spPr>
          <a:xfrm>
            <a:off x="10710672" y="8481060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Detections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Scan History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210056" y="2583180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MANAGEMENT · TARAMA GEÇMİŞİ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118616" y="3461004"/>
            <a:ext cx="13898880" cy="8755380"/>
          </a:xfrm>
          <a:prstGeom prst="roundRect">
            <a:avLst>
              <a:gd name="adj" fmla="val 62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 descr="/Users/s0694/Desktop/kasif_v1/kasif_v3/go/admin_panel_v2/sunum/gorseller/14-report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056" y="3552444"/>
            <a:ext cx="13716000" cy="857250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1210056" y="12344400"/>
            <a:ext cx="1371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Geçmiş taramalar; tarih, tip ve kategori bazlı bulgu sayıları</a:t>
            </a:r>
            <a:endParaRPr lang="en-US" sz="2100" dirty="0"/>
          </a:p>
        </p:txBody>
      </p:sp>
      <p:sp>
        <p:nvSpPr>
          <p:cNvPr id="1005" name="Shape 4"/>
          <p:cNvSpPr/>
          <p:nvPr/>
        </p:nvSpPr>
        <p:spPr>
          <a:xfrm>
            <a:off x="15438120" y="3552444"/>
            <a:ext cx="7827264" cy="6400800"/>
          </a:xfrm>
          <a:prstGeom prst="roundRect">
            <a:avLst>
              <a:gd name="adj" fmla="val 171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6" name="Text 5"/>
          <p:cNvSpPr/>
          <p:nvPr/>
        </p:nvSpPr>
        <p:spPr>
          <a:xfrm>
            <a:off x="15950184" y="3954780"/>
            <a:ext cx="67665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Neler var?</a:t>
            </a:r>
            <a:endParaRPr lang="en-US" sz="2900" dirty="0"/>
          </a:p>
        </p:txBody>
      </p:sp>
      <p:sp>
        <p:nvSpPr>
          <p:cNvPr id="1007" name="Shape 6"/>
          <p:cNvSpPr/>
          <p:nvPr/>
        </p:nvSpPr>
        <p:spPr>
          <a:xfrm>
            <a:off x="15950184" y="4869180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7"/>
          <p:cNvSpPr/>
          <p:nvPr/>
        </p:nvSpPr>
        <p:spPr>
          <a:xfrm>
            <a:off x="16425672" y="4722876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Zaman ve tip</a:t>
            </a:r>
            <a:endParaRPr lang="en-US" sz="2300" dirty="0"/>
          </a:p>
        </p:txBody>
      </p:sp>
      <p:sp>
        <p:nvSpPr>
          <p:cNvPr id="1009" name="Text 8"/>
          <p:cNvSpPr/>
          <p:nvPr/>
        </p:nvSpPr>
        <p:spPr>
          <a:xfrm>
            <a:off x="16425672" y="5180076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 ne zaman, hangi modda koştu</a:t>
            </a:r>
            <a:endParaRPr lang="en-US" sz="1900" dirty="0"/>
          </a:p>
        </p:txBody>
      </p:sp>
      <p:sp>
        <p:nvSpPr>
          <p:cNvPr id="1010" name="Shape 9"/>
          <p:cNvSpPr/>
          <p:nvPr/>
        </p:nvSpPr>
        <p:spPr>
          <a:xfrm>
            <a:off x="15950184" y="6003036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1" name="Text 10"/>
          <p:cNvSpPr/>
          <p:nvPr/>
        </p:nvSpPr>
        <p:spPr>
          <a:xfrm>
            <a:off x="16425672" y="5856732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filtresi</a:t>
            </a:r>
            <a:endParaRPr lang="en-US" sz="2300" dirty="0"/>
          </a:p>
        </p:txBody>
      </p:sp>
      <p:sp>
        <p:nvSpPr>
          <p:cNvPr id="1012" name="Text 11"/>
          <p:cNvSpPr/>
          <p:nvPr/>
        </p:nvSpPr>
        <p:spPr>
          <a:xfrm>
            <a:off x="16425672" y="6313932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Belirli bir Project'in geçmişi süzülür</a:t>
            </a:r>
            <a:endParaRPr lang="en-US" sz="1900" dirty="0"/>
          </a:p>
        </p:txBody>
      </p:sp>
      <p:sp>
        <p:nvSpPr>
          <p:cNvPr id="1013" name="Shape 12"/>
          <p:cNvSpPr/>
          <p:nvPr/>
        </p:nvSpPr>
        <p:spPr>
          <a:xfrm>
            <a:off x="15950184" y="7136892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3"/>
          <p:cNvSpPr/>
          <p:nvPr/>
        </p:nvSpPr>
        <p:spPr>
          <a:xfrm>
            <a:off x="16425672" y="6990588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 sayıları</a:t>
            </a:r>
            <a:endParaRPr lang="en-US" sz="2300" dirty="0"/>
          </a:p>
        </p:txBody>
      </p:sp>
      <p:sp>
        <p:nvSpPr>
          <p:cNvPr id="1015" name="Text 14"/>
          <p:cNvSpPr/>
          <p:nvPr/>
        </p:nvSpPr>
        <p:spPr>
          <a:xfrm>
            <a:off x="16425672" y="7447788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Subdomain, Login Page, Valid Path, Test Page</a:t>
            </a:r>
            <a:endParaRPr lang="en-US" sz="1900" dirty="0"/>
          </a:p>
        </p:txBody>
      </p:sp>
      <p:sp>
        <p:nvSpPr>
          <p:cNvPr id="1016" name="Shape 15"/>
          <p:cNvSpPr/>
          <p:nvPr/>
        </p:nvSpPr>
        <p:spPr>
          <a:xfrm>
            <a:off x="15950184" y="8270748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7" name="Text 16"/>
          <p:cNvSpPr/>
          <p:nvPr/>
        </p:nvSpPr>
        <p:spPr>
          <a:xfrm>
            <a:off x="16425672" y="8124444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İkon gösterimi</a:t>
            </a:r>
            <a:endParaRPr lang="en-US" sz="2300" dirty="0"/>
          </a:p>
        </p:txBody>
      </p:sp>
      <p:sp>
        <p:nvSpPr>
          <p:cNvPr id="1018" name="Text 17"/>
          <p:cNvSpPr/>
          <p:nvPr/>
        </p:nvSpPr>
        <p:spPr>
          <a:xfrm>
            <a:off x="16425672" y="8581644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Kategoriler ikonla, üzerine gelince adıyla</a:t>
            </a:r>
            <a:endParaRPr lang="en-US" sz="1900" dirty="0"/>
          </a:p>
        </p:txBody>
      </p:sp>
      <p:sp>
        <p:nvSpPr>
          <p:cNvPr id="1019" name="Shape 18"/>
          <p:cNvSpPr/>
          <p:nvPr/>
        </p:nvSpPr>
        <p:spPr>
          <a:xfrm>
            <a:off x="15950184" y="9404604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19"/>
          <p:cNvSpPr/>
          <p:nvPr/>
        </p:nvSpPr>
        <p:spPr>
          <a:xfrm>
            <a:off x="16425672" y="9258300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Sonuca geçiş</a:t>
            </a:r>
            <a:endParaRPr lang="en-US" sz="2300" dirty="0"/>
          </a:p>
        </p:txBody>
      </p:sp>
      <p:sp>
        <p:nvSpPr>
          <p:cNvPr id="1021" name="Text 20"/>
          <p:cNvSpPr/>
          <p:nvPr/>
        </p:nvSpPr>
        <p:spPr>
          <a:xfrm>
            <a:off x="16425672" y="9715500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Satırdan ilgili tarama detayına gidilir</a:t>
            </a:r>
            <a:endParaRPr lang="en-US" sz="1900" dirty="0"/>
          </a:p>
        </p:txBody>
      </p:sp>
      <p:sp>
        <p:nvSpPr>
          <p:cNvPr id="1022" name="Shape 21"/>
          <p:cNvSpPr/>
          <p:nvPr/>
        </p:nvSpPr>
        <p:spPr>
          <a:xfrm>
            <a:off x="15438120" y="10282428"/>
            <a:ext cx="7827264" cy="2633472"/>
          </a:xfrm>
          <a:prstGeom prst="roundRect">
            <a:avLst>
              <a:gd name="adj" fmla="val 4167"/>
            </a:avLst>
          </a:prstGeom>
          <a:solidFill>
            <a:srgbClr val="E9F7F4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23" name="Text 22"/>
          <p:cNvSpPr/>
          <p:nvPr/>
        </p:nvSpPr>
        <p:spPr>
          <a:xfrm>
            <a:off x="15950184" y="10575036"/>
            <a:ext cx="6766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6B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için kullanılır?</a:t>
            </a:r>
            <a:endParaRPr lang="en-US" sz="2400" dirty="0"/>
          </a:p>
        </p:txBody>
      </p:sp>
      <p:sp>
        <p:nvSpPr>
          <p:cNvPr id="1024" name="Text 23"/>
          <p:cNvSpPr/>
          <p:nvPr/>
        </p:nvSpPr>
        <p:spPr>
          <a:xfrm>
            <a:off x="15950184" y="11123676"/>
            <a:ext cx="676656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A4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varlığın ne zaman ortaya çıktığını ve hangi taramada bulunduğunu geriye dönük izlemek için. Denetim ve raporlama sorularının cevabı burada.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New Detections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118616" y="2631186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MANAGEMENT · YENİ TESPİT AKIŞI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9366504" y="3509010"/>
            <a:ext cx="13898880" cy="8755380"/>
          </a:xfrm>
          <a:prstGeom prst="roundRect">
            <a:avLst>
              <a:gd name="adj" fmla="val 62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 descr="/Users/s0694/Desktop/kasif_v1/kasif_v3/go/admin_panel_v2/sunum/gorseller/15-detection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7944" y="3600450"/>
            <a:ext cx="13716000" cy="857250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9457944" y="12392406"/>
            <a:ext cx="1371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ve tarih bazlı yeni tespit listesi</a:t>
            </a:r>
            <a:endParaRPr lang="en-US" sz="2100" dirty="0"/>
          </a:p>
        </p:txBody>
      </p:sp>
      <p:sp>
        <p:nvSpPr>
          <p:cNvPr id="1005" name="Shape 4"/>
          <p:cNvSpPr/>
          <p:nvPr/>
        </p:nvSpPr>
        <p:spPr>
          <a:xfrm>
            <a:off x="1118616" y="3600450"/>
            <a:ext cx="7827264" cy="8412480"/>
          </a:xfrm>
          <a:prstGeom prst="roundRect">
            <a:avLst>
              <a:gd name="adj" fmla="val 1402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6" name="Text 5"/>
          <p:cNvSpPr/>
          <p:nvPr/>
        </p:nvSpPr>
        <p:spPr>
          <a:xfrm>
            <a:off x="1630680" y="4002786"/>
            <a:ext cx="67665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Nasıl okunur?</a:t>
            </a:r>
            <a:endParaRPr lang="en-US" sz="2900" dirty="0"/>
          </a:p>
        </p:txBody>
      </p:sp>
      <p:sp>
        <p:nvSpPr>
          <p:cNvPr id="1007" name="Shape 6"/>
          <p:cNvSpPr/>
          <p:nvPr/>
        </p:nvSpPr>
        <p:spPr>
          <a:xfrm>
            <a:off x="1630680" y="4917186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7"/>
          <p:cNvSpPr/>
          <p:nvPr/>
        </p:nvSpPr>
        <p:spPr>
          <a:xfrm>
            <a:off x="2106168" y="4770882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Tarih sıralı</a:t>
            </a:r>
            <a:endParaRPr lang="en-US" sz="2300" dirty="0"/>
          </a:p>
        </p:txBody>
      </p:sp>
      <p:sp>
        <p:nvSpPr>
          <p:cNvPr id="1009" name="Text 8"/>
          <p:cNvSpPr/>
          <p:nvPr/>
        </p:nvSpPr>
        <p:spPr>
          <a:xfrm>
            <a:off x="2106168" y="5228082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yeni tespit en üstte</a:t>
            </a:r>
            <a:endParaRPr lang="en-US" sz="1900" dirty="0"/>
          </a:p>
        </p:txBody>
      </p:sp>
      <p:sp>
        <p:nvSpPr>
          <p:cNvPr id="1010" name="Shape 9"/>
          <p:cNvSpPr/>
          <p:nvPr/>
        </p:nvSpPr>
        <p:spPr>
          <a:xfrm>
            <a:off x="1630680" y="6051042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1" name="Text 10"/>
          <p:cNvSpPr/>
          <p:nvPr/>
        </p:nvSpPr>
        <p:spPr>
          <a:xfrm>
            <a:off x="2106168" y="5904738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bazlı</a:t>
            </a:r>
            <a:endParaRPr lang="en-US" sz="2300" dirty="0"/>
          </a:p>
        </p:txBody>
      </p:sp>
      <p:sp>
        <p:nvSpPr>
          <p:cNvPr id="1012" name="Text 11"/>
          <p:cNvSpPr/>
          <p:nvPr/>
        </p:nvSpPr>
        <p:spPr>
          <a:xfrm>
            <a:off x="2106168" y="6361938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Hangi domain grubunda bulundu</a:t>
            </a:r>
            <a:endParaRPr lang="en-US" sz="1900" dirty="0"/>
          </a:p>
        </p:txBody>
      </p:sp>
      <p:sp>
        <p:nvSpPr>
          <p:cNvPr id="1013" name="Shape 12"/>
          <p:cNvSpPr/>
          <p:nvPr/>
        </p:nvSpPr>
        <p:spPr>
          <a:xfrm>
            <a:off x="1630680" y="7184898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3"/>
          <p:cNvSpPr/>
          <p:nvPr/>
        </p:nvSpPr>
        <p:spPr>
          <a:xfrm>
            <a:off x="2106168" y="7038594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 / sonra farkı</a:t>
            </a:r>
            <a:endParaRPr lang="en-US" sz="2300" dirty="0"/>
          </a:p>
        </p:txBody>
      </p:sp>
      <p:sp>
        <p:nvSpPr>
          <p:cNvPr id="1015" name="Text 14"/>
          <p:cNvSpPr/>
          <p:nvPr/>
        </p:nvSpPr>
        <p:spPr>
          <a:xfrm>
            <a:off x="2106168" y="7495794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Havuzda kaç vardı, kaç yeni eklendi</a:t>
            </a:r>
            <a:endParaRPr lang="en-US" sz="1900" dirty="0"/>
          </a:p>
        </p:txBody>
      </p:sp>
      <p:sp>
        <p:nvSpPr>
          <p:cNvPr id="1016" name="Shape 15"/>
          <p:cNvSpPr/>
          <p:nvPr/>
        </p:nvSpPr>
        <p:spPr>
          <a:xfrm>
            <a:off x="1630680" y="8318754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7" name="Text 16"/>
          <p:cNvSpPr/>
          <p:nvPr/>
        </p:nvSpPr>
        <p:spPr>
          <a:xfrm>
            <a:off x="2106168" y="8172450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Detaya iniş</a:t>
            </a:r>
            <a:endParaRPr lang="en-US" sz="2300" dirty="0"/>
          </a:p>
        </p:txBody>
      </p:sp>
      <p:sp>
        <p:nvSpPr>
          <p:cNvPr id="1018" name="Text 17"/>
          <p:cNvSpPr/>
          <p:nvPr/>
        </p:nvSpPr>
        <p:spPr>
          <a:xfrm>
            <a:off x="2106168" y="8629650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Satıra tıklanınca kayıtlar listelenir</a:t>
            </a:r>
            <a:endParaRPr lang="en-US" sz="1900" dirty="0"/>
          </a:p>
        </p:txBody>
      </p:sp>
      <p:sp>
        <p:nvSpPr>
          <p:cNvPr id="1019" name="Shape 18"/>
          <p:cNvSpPr/>
          <p:nvPr/>
        </p:nvSpPr>
        <p:spPr>
          <a:xfrm>
            <a:off x="1630680" y="9452610"/>
            <a:ext cx="292608" cy="29260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19"/>
          <p:cNvSpPr/>
          <p:nvPr/>
        </p:nvSpPr>
        <p:spPr>
          <a:xfrm>
            <a:off x="2106168" y="9306306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 dağılımı</a:t>
            </a:r>
            <a:endParaRPr lang="en-US" sz="2300" dirty="0"/>
          </a:p>
        </p:txBody>
      </p:sp>
      <p:sp>
        <p:nvSpPr>
          <p:cNvPr id="1021" name="Text 20"/>
          <p:cNvSpPr/>
          <p:nvPr/>
        </p:nvSpPr>
        <p:spPr>
          <a:xfrm>
            <a:off x="2106168" y="9763506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Hangi türden kaç yeni kayıt geldi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SETTINGS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1"/>
          <p:cNvSpPr/>
          <p:nvPr/>
        </p:nvSpPr>
        <p:spPr>
          <a:xfrm>
            <a:off x="1767840" y="5170932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BÖLÜM 4</a:t>
            </a:r>
            <a:endParaRPr lang="en-US" sz="2400" dirty="0"/>
          </a:p>
        </p:txBody>
      </p:sp>
      <p:sp>
        <p:nvSpPr>
          <p:cNvPr id="1002" name="Text 3"/>
          <p:cNvSpPr/>
          <p:nvPr/>
        </p:nvSpPr>
        <p:spPr>
          <a:xfrm>
            <a:off x="1767840" y="6121908"/>
            <a:ext cx="1920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Kimlik doğrulama, zamanlama, e-posta, kara liste ve araç yönetimi.</a:t>
            </a:r>
            <a:endParaRPr lang="en-US" sz="3000" dirty="0"/>
          </a:p>
        </p:txBody>
      </p:sp>
      <p:sp>
        <p:nvSpPr>
          <p:cNvPr id="1003" name="Shape 4"/>
          <p:cNvSpPr/>
          <p:nvPr/>
        </p:nvSpPr>
        <p:spPr>
          <a:xfrm>
            <a:off x="1767840" y="7767828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04" name="Shape 5"/>
          <p:cNvSpPr/>
          <p:nvPr/>
        </p:nvSpPr>
        <p:spPr>
          <a:xfrm>
            <a:off x="2133600" y="8133588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5" name="Text 6"/>
          <p:cNvSpPr/>
          <p:nvPr/>
        </p:nvSpPr>
        <p:spPr>
          <a:xfrm>
            <a:off x="2755392" y="7767828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LDAP Settings</a:t>
            </a:r>
            <a:endParaRPr lang="en-US" sz="2400" dirty="0"/>
          </a:p>
        </p:txBody>
      </p:sp>
      <p:sp>
        <p:nvSpPr>
          <p:cNvPr id="1006" name="Shape 7"/>
          <p:cNvSpPr/>
          <p:nvPr/>
        </p:nvSpPr>
        <p:spPr>
          <a:xfrm>
            <a:off x="8900160" y="7767828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07" name="Shape 8"/>
          <p:cNvSpPr/>
          <p:nvPr/>
        </p:nvSpPr>
        <p:spPr>
          <a:xfrm>
            <a:off x="9265920" y="8133588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9"/>
          <p:cNvSpPr/>
          <p:nvPr/>
        </p:nvSpPr>
        <p:spPr>
          <a:xfrm>
            <a:off x="9887712" y="7767828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</a:t>
            </a:r>
            <a:endParaRPr lang="en-US" sz="2400" dirty="0"/>
          </a:p>
        </p:txBody>
      </p:sp>
      <p:sp>
        <p:nvSpPr>
          <p:cNvPr id="1009" name="Shape 10"/>
          <p:cNvSpPr/>
          <p:nvPr/>
        </p:nvSpPr>
        <p:spPr>
          <a:xfrm>
            <a:off x="16032480" y="7767828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0" name="Shape 11"/>
          <p:cNvSpPr/>
          <p:nvPr/>
        </p:nvSpPr>
        <p:spPr>
          <a:xfrm>
            <a:off x="16398240" y="8133588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1" name="Text 12"/>
          <p:cNvSpPr/>
          <p:nvPr/>
        </p:nvSpPr>
        <p:spPr>
          <a:xfrm>
            <a:off x="17020032" y="7767828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 Settings</a:t>
            </a:r>
            <a:endParaRPr lang="en-US" sz="2400" dirty="0"/>
          </a:p>
        </p:txBody>
      </p:sp>
      <p:sp>
        <p:nvSpPr>
          <p:cNvPr id="1012" name="Shape 13"/>
          <p:cNvSpPr/>
          <p:nvPr/>
        </p:nvSpPr>
        <p:spPr>
          <a:xfrm>
            <a:off x="1767840" y="9194292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3" name="Shape 14"/>
          <p:cNvSpPr/>
          <p:nvPr/>
        </p:nvSpPr>
        <p:spPr>
          <a:xfrm>
            <a:off x="2133600" y="9560052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5"/>
          <p:cNvSpPr/>
          <p:nvPr/>
        </p:nvSpPr>
        <p:spPr>
          <a:xfrm>
            <a:off x="2755392" y="9194292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 Templates</a:t>
            </a:r>
            <a:endParaRPr lang="en-US" sz="2400" dirty="0"/>
          </a:p>
        </p:txBody>
      </p:sp>
      <p:sp>
        <p:nvSpPr>
          <p:cNvPr id="1015" name="Shape 16"/>
          <p:cNvSpPr/>
          <p:nvPr/>
        </p:nvSpPr>
        <p:spPr>
          <a:xfrm>
            <a:off x="8900160" y="9194292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6" name="Shape 17"/>
          <p:cNvSpPr/>
          <p:nvPr/>
        </p:nvSpPr>
        <p:spPr>
          <a:xfrm>
            <a:off x="9265920" y="9560052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7" name="Text 18"/>
          <p:cNvSpPr/>
          <p:nvPr/>
        </p:nvSpPr>
        <p:spPr>
          <a:xfrm>
            <a:off x="9887712" y="9194292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Blacklist</a:t>
            </a:r>
            <a:endParaRPr lang="en-US" sz="2400" dirty="0"/>
          </a:p>
        </p:txBody>
      </p:sp>
      <p:sp>
        <p:nvSpPr>
          <p:cNvPr id="1018" name="Shape 19"/>
          <p:cNvSpPr/>
          <p:nvPr/>
        </p:nvSpPr>
        <p:spPr>
          <a:xfrm>
            <a:off x="16032480" y="9194292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19" name="Shape 20"/>
          <p:cNvSpPr/>
          <p:nvPr/>
        </p:nvSpPr>
        <p:spPr>
          <a:xfrm>
            <a:off x="16398240" y="9560052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21"/>
          <p:cNvSpPr/>
          <p:nvPr/>
        </p:nvSpPr>
        <p:spPr>
          <a:xfrm>
            <a:off x="17020032" y="9194292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List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Mail Settings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210056" y="2583180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SETTINGS · E-POSTA ALTYAPISI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118616" y="3461004"/>
            <a:ext cx="13898880" cy="8755380"/>
          </a:xfrm>
          <a:prstGeom prst="roundRect">
            <a:avLst>
              <a:gd name="adj" fmla="val 62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 descr="/Users/s0694/Desktop/kasif_v1/kasif_v3/go/admin_panel_v2/sunum/gorseller/10-mail-setting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056" y="3552444"/>
            <a:ext cx="13716000" cy="857250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1210056" y="12344400"/>
            <a:ext cx="1371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SMTP Relay ve Brevo yapılandırması, test gönderimi</a:t>
            </a:r>
            <a:endParaRPr lang="en-US" sz="2100" dirty="0"/>
          </a:p>
        </p:txBody>
      </p:sp>
      <p:sp>
        <p:nvSpPr>
          <p:cNvPr id="1005" name="Shape 4"/>
          <p:cNvSpPr/>
          <p:nvPr/>
        </p:nvSpPr>
        <p:spPr>
          <a:xfrm>
            <a:off x="15438120" y="3552444"/>
            <a:ext cx="7827264" cy="6400800"/>
          </a:xfrm>
          <a:prstGeom prst="roundRect">
            <a:avLst>
              <a:gd name="adj" fmla="val 171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6" name="Text 5"/>
          <p:cNvSpPr/>
          <p:nvPr/>
        </p:nvSpPr>
        <p:spPr>
          <a:xfrm>
            <a:off x="15950184" y="3954780"/>
            <a:ext cx="67665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İki sağlayıcı</a:t>
            </a:r>
            <a:endParaRPr lang="en-US" sz="2900" dirty="0"/>
          </a:p>
        </p:txBody>
      </p:sp>
      <p:sp>
        <p:nvSpPr>
          <p:cNvPr id="1007" name="Shape 6"/>
          <p:cNvSpPr/>
          <p:nvPr/>
        </p:nvSpPr>
        <p:spPr>
          <a:xfrm>
            <a:off x="15950184" y="4869180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7"/>
          <p:cNvSpPr/>
          <p:nvPr/>
        </p:nvSpPr>
        <p:spPr>
          <a:xfrm>
            <a:off x="16425672" y="4722876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SMTP Relay</a:t>
            </a:r>
            <a:endParaRPr lang="en-US" sz="2300" dirty="0"/>
          </a:p>
        </p:txBody>
      </p:sp>
      <p:sp>
        <p:nvSpPr>
          <p:cNvPr id="1009" name="Text 8"/>
          <p:cNvSpPr/>
          <p:nvPr/>
        </p:nvSpPr>
        <p:spPr>
          <a:xfrm>
            <a:off x="16425672" y="5180076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Kurum içi sunucu; kullanıcı/parola boş da olabilir</a:t>
            </a:r>
            <a:endParaRPr lang="en-US" sz="1900" dirty="0"/>
          </a:p>
        </p:txBody>
      </p:sp>
      <p:sp>
        <p:nvSpPr>
          <p:cNvPr id="1010" name="Shape 9"/>
          <p:cNvSpPr/>
          <p:nvPr/>
        </p:nvSpPr>
        <p:spPr>
          <a:xfrm>
            <a:off x="15950184" y="6003036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1" name="Text 10"/>
          <p:cNvSpPr/>
          <p:nvPr/>
        </p:nvSpPr>
        <p:spPr>
          <a:xfrm>
            <a:off x="16425672" y="5856732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Brevo API</a:t>
            </a:r>
            <a:endParaRPr lang="en-US" sz="2300" dirty="0"/>
          </a:p>
        </p:txBody>
      </p:sp>
      <p:sp>
        <p:nvSpPr>
          <p:cNvPr id="1012" name="Text 11"/>
          <p:cNvSpPr/>
          <p:nvPr/>
        </p:nvSpPr>
        <p:spPr>
          <a:xfrm>
            <a:off x="16425672" y="6313932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anahtarı ile dış servis üzerinden gönderim</a:t>
            </a:r>
            <a:endParaRPr lang="en-US" sz="1900" dirty="0"/>
          </a:p>
        </p:txBody>
      </p:sp>
      <p:sp>
        <p:nvSpPr>
          <p:cNvPr id="1013" name="Shape 12"/>
          <p:cNvSpPr/>
          <p:nvPr/>
        </p:nvSpPr>
        <p:spPr>
          <a:xfrm>
            <a:off x="15950184" y="7136892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3"/>
          <p:cNvSpPr/>
          <p:nvPr/>
        </p:nvSpPr>
        <p:spPr>
          <a:xfrm>
            <a:off x="16425672" y="6990588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Aktif / varsayılan</a:t>
            </a:r>
            <a:endParaRPr lang="en-US" sz="2300" dirty="0"/>
          </a:p>
        </p:txBody>
      </p:sp>
      <p:sp>
        <p:nvSpPr>
          <p:cNvPr id="1015" name="Text 14"/>
          <p:cNvSpPr/>
          <p:nvPr/>
        </p:nvSpPr>
        <p:spPr>
          <a:xfrm>
            <a:off x="16425672" y="7447788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Hangi yapılandırma kullanılacak, seçilir</a:t>
            </a:r>
            <a:endParaRPr lang="en-US" sz="1900" dirty="0"/>
          </a:p>
        </p:txBody>
      </p:sp>
      <p:sp>
        <p:nvSpPr>
          <p:cNvPr id="1016" name="Shape 15"/>
          <p:cNvSpPr/>
          <p:nvPr/>
        </p:nvSpPr>
        <p:spPr>
          <a:xfrm>
            <a:off x="15950184" y="8270748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7" name="Text 16"/>
          <p:cNvSpPr/>
          <p:nvPr/>
        </p:nvSpPr>
        <p:spPr>
          <a:xfrm>
            <a:off x="16425672" y="8124444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gönderimi</a:t>
            </a:r>
            <a:endParaRPr lang="en-US" sz="2300" dirty="0"/>
          </a:p>
        </p:txBody>
      </p:sp>
      <p:sp>
        <p:nvSpPr>
          <p:cNvPr id="1018" name="Text 17"/>
          <p:cNvSpPr/>
          <p:nvPr/>
        </p:nvSpPr>
        <p:spPr>
          <a:xfrm>
            <a:off x="16425672" y="8581644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Panelden deneme e-postası atılır</a:t>
            </a:r>
            <a:endParaRPr lang="en-US" sz="1900" dirty="0"/>
          </a:p>
        </p:txBody>
      </p:sp>
      <p:sp>
        <p:nvSpPr>
          <p:cNvPr id="1019" name="Shape 18"/>
          <p:cNvSpPr/>
          <p:nvPr/>
        </p:nvSpPr>
        <p:spPr>
          <a:xfrm>
            <a:off x="15950184" y="9404604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19"/>
          <p:cNvSpPr/>
          <p:nvPr/>
        </p:nvSpPr>
        <p:spPr>
          <a:xfrm>
            <a:off x="16425672" y="9258300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YAML import / export</a:t>
            </a:r>
            <a:endParaRPr lang="en-US" sz="2300" dirty="0"/>
          </a:p>
        </p:txBody>
      </p:sp>
      <p:sp>
        <p:nvSpPr>
          <p:cNvPr id="1021" name="Text 20"/>
          <p:cNvSpPr/>
          <p:nvPr/>
        </p:nvSpPr>
        <p:spPr>
          <a:xfrm>
            <a:off x="16425672" y="9715500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Ayarlar dosya olarak taşınır</a:t>
            </a:r>
            <a:endParaRPr lang="en-US" sz="1900" dirty="0"/>
          </a:p>
        </p:txBody>
      </p:sp>
      <p:sp>
        <p:nvSpPr>
          <p:cNvPr id="1022" name="Shape 21"/>
          <p:cNvSpPr/>
          <p:nvPr/>
        </p:nvSpPr>
        <p:spPr>
          <a:xfrm>
            <a:off x="15438120" y="10282428"/>
            <a:ext cx="7827264" cy="2633472"/>
          </a:xfrm>
          <a:prstGeom prst="roundRect">
            <a:avLst>
              <a:gd name="adj" fmla="val 4167"/>
            </a:avLst>
          </a:prstGeom>
          <a:solidFill>
            <a:srgbClr val="E9F7F4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23" name="Text 22"/>
          <p:cNvSpPr/>
          <p:nvPr/>
        </p:nvSpPr>
        <p:spPr>
          <a:xfrm>
            <a:off x="15950184" y="10575036"/>
            <a:ext cx="6766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6B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Güvenlik</a:t>
            </a:r>
            <a:endParaRPr lang="en-US" sz="2400" dirty="0"/>
          </a:p>
        </p:txBody>
      </p:sp>
      <p:sp>
        <p:nvSpPr>
          <p:cNvPr id="1024" name="Text 23"/>
          <p:cNvSpPr/>
          <p:nvPr/>
        </p:nvSpPr>
        <p:spPr>
          <a:xfrm>
            <a:off x="15950184" y="11123676"/>
            <a:ext cx="676656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A4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anahtarı ve SMTP parolası veri tabanında Fernet ile şifreli saklanır. Arayüzde ve loglarda açık hâlde görünmez.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Blacklist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164336" y="2683764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SETTINGS · TARAMA DIŞI BIRAKMA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164336" y="3561588"/>
            <a:ext cx="22055328" cy="1865376"/>
          </a:xfrm>
          <a:prstGeom prst="roundRect">
            <a:avLst>
              <a:gd name="adj" fmla="val 5882"/>
            </a:avLst>
          </a:prstGeom>
          <a:solidFill>
            <a:srgbClr val="FFF4EC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3" name="Text 3"/>
          <p:cNvSpPr/>
          <p:nvPr/>
        </p:nvSpPr>
        <p:spPr>
          <a:xfrm>
            <a:off x="1749552" y="3561588"/>
            <a:ext cx="20848320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2600" dirty="0">
                <a:solidFill>
                  <a:srgbClr val="6B3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Bazı domain, subnet veya IP adreslerinin hiç taranmaması gerekir: üçüncü taraf servisler, CDN aralıkları, iş ortağı sistemleri veya kurum politikasıyla kapsam dışı bırakılmış varlıklar.</a:t>
            </a:r>
            <a:endParaRPr lang="en-US" sz="2600" dirty="0"/>
          </a:p>
        </p:txBody>
      </p:sp>
      <p:sp>
        <p:nvSpPr>
          <p:cNvPr id="1004" name="Shape 4"/>
          <p:cNvSpPr/>
          <p:nvPr/>
        </p:nvSpPr>
        <p:spPr>
          <a:xfrm>
            <a:off x="1164336" y="5829300"/>
            <a:ext cx="6986016" cy="4572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5" name="Shape 5"/>
          <p:cNvSpPr/>
          <p:nvPr/>
        </p:nvSpPr>
        <p:spPr>
          <a:xfrm>
            <a:off x="1603248" y="6231636"/>
            <a:ext cx="6108192" cy="877824"/>
          </a:xfrm>
          <a:prstGeom prst="roundRect">
            <a:avLst>
              <a:gd name="adj" fmla="val 12500"/>
            </a:avLst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6" name="Text 6"/>
          <p:cNvSpPr/>
          <p:nvPr/>
        </p:nvSpPr>
        <p:spPr>
          <a:xfrm>
            <a:off x="1603248" y="6231636"/>
            <a:ext cx="610819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 Blacklist</a:t>
            </a:r>
            <a:endParaRPr lang="en-US" sz="2500" dirty="0"/>
          </a:p>
        </p:txBody>
      </p:sp>
      <p:sp>
        <p:nvSpPr>
          <p:cNvPr id="1007" name="Text 7"/>
          <p:cNvSpPr/>
          <p:nvPr/>
        </p:nvSpPr>
        <p:spPr>
          <a:xfrm>
            <a:off x="1712976" y="7402068"/>
            <a:ext cx="58521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24"/>
              </a:lnSpc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Project'lerde geçerli</a:t>
            </a:r>
            <a:endParaRPr lang="en-US" sz="2200" dirty="0"/>
          </a:p>
          <a:p>
            <a:pPr marL="342900" indent="-342900" algn="l">
              <a:lnSpc>
                <a:spcPts val="3124"/>
              </a:lnSpc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Kurum genelinde kapsam dışı</a:t>
            </a:r>
            <a:endParaRPr lang="en-US" sz="2200" dirty="0"/>
          </a:p>
          <a:p>
            <a:pPr marL="342900" indent="-342900" algn="l">
              <a:lnSpc>
                <a:spcPts val="3124"/>
              </a:lnSpc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Örn. CDN ve bulut sağlayıcı aralıkları</a:t>
            </a:r>
            <a:endParaRPr lang="en-US" sz="2200" dirty="0"/>
          </a:p>
        </p:txBody>
      </p:sp>
      <p:sp>
        <p:nvSpPr>
          <p:cNvPr id="1008" name="Shape 8"/>
          <p:cNvSpPr/>
          <p:nvPr/>
        </p:nvSpPr>
        <p:spPr>
          <a:xfrm>
            <a:off x="8589264" y="5829300"/>
            <a:ext cx="6986016" cy="4572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9" name="Shape 9"/>
          <p:cNvSpPr/>
          <p:nvPr/>
        </p:nvSpPr>
        <p:spPr>
          <a:xfrm>
            <a:off x="9028176" y="6231636"/>
            <a:ext cx="6108192" cy="877824"/>
          </a:xfrm>
          <a:prstGeom prst="roundRect">
            <a:avLst>
              <a:gd name="adj" fmla="val 12500"/>
            </a:avLst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0" name="Text 10"/>
          <p:cNvSpPr/>
          <p:nvPr/>
        </p:nvSpPr>
        <p:spPr>
          <a:xfrm>
            <a:off x="9028176" y="6231636"/>
            <a:ext cx="610819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Blacklist</a:t>
            </a:r>
            <a:endParaRPr lang="en-US" sz="2500" dirty="0"/>
          </a:p>
        </p:txBody>
      </p:sp>
      <p:sp>
        <p:nvSpPr>
          <p:cNvPr id="1011" name="Text 11"/>
          <p:cNvSpPr/>
          <p:nvPr/>
        </p:nvSpPr>
        <p:spPr>
          <a:xfrm>
            <a:off x="9137904" y="7402068"/>
            <a:ext cx="58521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24"/>
              </a:lnSpc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seçilen Project'te</a:t>
            </a:r>
            <a:endParaRPr lang="en-US" sz="2200" dirty="0"/>
          </a:p>
          <a:p>
            <a:pPr marL="342900" indent="-342900" algn="l">
              <a:lnSpc>
                <a:spcPts val="3124"/>
              </a:lnSpc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Birime özel istisnalar</a:t>
            </a:r>
            <a:endParaRPr lang="en-US" sz="2200" dirty="0"/>
          </a:p>
          <a:p>
            <a:pPr marL="342900" indent="-342900" algn="l">
              <a:lnSpc>
                <a:spcPts val="3124"/>
              </a:lnSpc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Diğer projeleri etkilemez</a:t>
            </a:r>
            <a:endParaRPr lang="en-US" sz="2200" dirty="0"/>
          </a:p>
        </p:txBody>
      </p:sp>
      <p:sp>
        <p:nvSpPr>
          <p:cNvPr id="1012" name="Shape 12"/>
          <p:cNvSpPr/>
          <p:nvPr/>
        </p:nvSpPr>
        <p:spPr>
          <a:xfrm>
            <a:off x="16014192" y="5829300"/>
            <a:ext cx="6986016" cy="4572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3" name="Shape 13"/>
          <p:cNvSpPr/>
          <p:nvPr/>
        </p:nvSpPr>
        <p:spPr>
          <a:xfrm>
            <a:off x="16453104" y="6231636"/>
            <a:ext cx="6108192" cy="877824"/>
          </a:xfrm>
          <a:prstGeom prst="roundRect">
            <a:avLst>
              <a:gd name="adj" fmla="val 12500"/>
            </a:avLst>
          </a:prstGeom>
          <a:solidFill>
            <a:srgbClr val="E4572E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4"/>
          <p:cNvSpPr/>
          <p:nvPr/>
        </p:nvSpPr>
        <p:spPr>
          <a:xfrm>
            <a:off x="16453104" y="6231636"/>
            <a:ext cx="610819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Uygulama noktası</a:t>
            </a:r>
            <a:endParaRPr lang="en-US" sz="2500" dirty="0"/>
          </a:p>
        </p:txBody>
      </p:sp>
      <p:sp>
        <p:nvSpPr>
          <p:cNvPr id="1015" name="Text 15"/>
          <p:cNvSpPr/>
          <p:nvPr/>
        </p:nvSpPr>
        <p:spPr>
          <a:xfrm>
            <a:off x="16562832" y="7402068"/>
            <a:ext cx="58521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24"/>
              </a:lnSpc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 başlamadan önce süzülür</a:t>
            </a:r>
            <a:endParaRPr lang="en-US" sz="2200" dirty="0"/>
          </a:p>
          <a:p>
            <a:pPr marL="342900" indent="-342900" algn="l">
              <a:lnSpc>
                <a:spcPts val="3124"/>
              </a:lnSpc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Hedef listesinden çıkarılır</a:t>
            </a:r>
            <a:endParaRPr lang="en-US" sz="2200" dirty="0"/>
          </a:p>
          <a:p>
            <a:pPr marL="342900" indent="-342900" algn="l">
              <a:lnSpc>
                <a:spcPts val="3124"/>
              </a:lnSpc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Sonuçlarda da filtrelenir</a:t>
            </a:r>
            <a:endParaRPr lang="en-US" sz="2200" dirty="0"/>
          </a:p>
        </p:txBody>
      </p:sp>
      <p:sp>
        <p:nvSpPr>
          <p:cNvPr id="1016" name="Shape 16"/>
          <p:cNvSpPr/>
          <p:nvPr/>
        </p:nvSpPr>
        <p:spPr>
          <a:xfrm>
            <a:off x="1164336" y="10803636"/>
            <a:ext cx="22055328" cy="2011680"/>
          </a:xfrm>
          <a:prstGeom prst="roundRect">
            <a:avLst>
              <a:gd name="adj" fmla="val 5455"/>
            </a:avLst>
          </a:prstGeom>
          <a:solidFill>
            <a:srgbClr val="E9F7F4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7" name="Text 17"/>
          <p:cNvSpPr/>
          <p:nvPr/>
        </p:nvSpPr>
        <p:spPr>
          <a:xfrm>
            <a:off x="1712976" y="11059668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B6B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Neden önemli?</a:t>
            </a:r>
            <a:endParaRPr lang="en-US" sz="2700" dirty="0"/>
          </a:p>
        </p:txBody>
      </p:sp>
      <p:sp>
        <p:nvSpPr>
          <p:cNvPr id="1018" name="Text 18"/>
          <p:cNvSpPr/>
          <p:nvPr/>
        </p:nvSpPr>
        <p:spPr>
          <a:xfrm>
            <a:off x="1712976" y="11644884"/>
            <a:ext cx="21031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dirty="0">
                <a:solidFill>
                  <a:srgbClr val="1A4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Kapsam dışı bir sisteme istek göndermek hem gereksiz yük hem de kurumsal risk yaratır. Blacklist, taramanın yalnızca yetkili olduğumuz varlıklarda kalmasını güvence altına alır.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USER MANAGEMENT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1"/>
          <p:cNvSpPr/>
          <p:nvPr/>
        </p:nvSpPr>
        <p:spPr>
          <a:xfrm>
            <a:off x="2590800" y="5884164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BÖLÜM 5</a:t>
            </a:r>
            <a:endParaRPr lang="en-US" sz="2400" dirty="0"/>
          </a:p>
        </p:txBody>
      </p:sp>
      <p:sp>
        <p:nvSpPr>
          <p:cNvPr id="1002" name="Text 3"/>
          <p:cNvSpPr/>
          <p:nvPr/>
        </p:nvSpPr>
        <p:spPr>
          <a:xfrm>
            <a:off x="2590800" y="6835140"/>
            <a:ext cx="1920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Kullanıcı, rol ve değiştirilemez denetim kaydı yönetimi.</a:t>
            </a:r>
            <a:endParaRPr lang="en-US" sz="3000" dirty="0"/>
          </a:p>
        </p:txBody>
      </p:sp>
      <p:sp>
        <p:nvSpPr>
          <p:cNvPr id="1003" name="Shape 4"/>
          <p:cNvSpPr/>
          <p:nvPr/>
        </p:nvSpPr>
        <p:spPr>
          <a:xfrm>
            <a:off x="2590800" y="8481060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04" name="Shape 5"/>
          <p:cNvSpPr/>
          <p:nvPr/>
        </p:nvSpPr>
        <p:spPr>
          <a:xfrm>
            <a:off x="2956560" y="8846820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5" name="Text 6"/>
          <p:cNvSpPr/>
          <p:nvPr/>
        </p:nvSpPr>
        <p:spPr>
          <a:xfrm>
            <a:off x="3578352" y="8481060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</a:t>
            </a:r>
            <a:endParaRPr lang="en-US" sz="2400" dirty="0"/>
          </a:p>
        </p:txBody>
      </p:sp>
      <p:sp>
        <p:nvSpPr>
          <p:cNvPr id="1006" name="Shape 7"/>
          <p:cNvSpPr/>
          <p:nvPr/>
        </p:nvSpPr>
        <p:spPr>
          <a:xfrm>
            <a:off x="9723120" y="8481060"/>
            <a:ext cx="6583680" cy="1133856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07" name="Shape 8"/>
          <p:cNvSpPr/>
          <p:nvPr/>
        </p:nvSpPr>
        <p:spPr>
          <a:xfrm>
            <a:off x="10088880" y="8846820"/>
            <a:ext cx="402336" cy="402336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9"/>
          <p:cNvSpPr/>
          <p:nvPr/>
        </p:nvSpPr>
        <p:spPr>
          <a:xfrm>
            <a:off x="10710672" y="8481060"/>
            <a:ext cx="53035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Log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Users ve Profile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210056" y="2583180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MANAGEMENT · KULLANICI VE ROL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118616" y="3461004"/>
            <a:ext cx="13898880" cy="8755380"/>
          </a:xfrm>
          <a:prstGeom prst="roundRect">
            <a:avLst>
              <a:gd name="adj" fmla="val 62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355600" dist="76200" dir="5400000" algn="bl" rotWithShape="0">
              <a:srgbClr val="7E8CA8">
                <a:alpha val="30000"/>
              </a:srgbClr>
            </a:outerShdw>
          </a:effectLst>
        </p:spPr>
      </p:sp>
      <p:pic>
        <p:nvPicPr>
          <p:cNvPr id="1003" name="Image 0" descr="/Users/s0694/Desktop/kasif_v1/kasif_v3/go/admin_panel_v2/sunum/gorseller/17-user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056" y="3552444"/>
            <a:ext cx="13716000" cy="8572500"/>
          </a:xfrm>
          <a:prstGeom prst="rect">
            <a:avLst/>
          </a:prstGeom>
        </p:spPr>
      </p:pic>
      <p:sp>
        <p:nvSpPr>
          <p:cNvPr id="1004" name="Text 3"/>
          <p:cNvSpPr/>
          <p:nvPr/>
        </p:nvSpPr>
        <p:spPr>
          <a:xfrm>
            <a:off x="1210056" y="12344400"/>
            <a:ext cx="1371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Kullanıcı listesi, roller ve yetki durumu</a:t>
            </a:r>
            <a:endParaRPr lang="en-US" sz="2100" dirty="0"/>
          </a:p>
        </p:txBody>
      </p:sp>
      <p:sp>
        <p:nvSpPr>
          <p:cNvPr id="1005" name="Shape 4"/>
          <p:cNvSpPr/>
          <p:nvPr/>
        </p:nvSpPr>
        <p:spPr>
          <a:xfrm>
            <a:off x="15438120" y="3552444"/>
            <a:ext cx="7827264" cy="6400800"/>
          </a:xfrm>
          <a:prstGeom prst="roundRect">
            <a:avLst>
              <a:gd name="adj" fmla="val 1714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6" name="Text 5"/>
          <p:cNvSpPr/>
          <p:nvPr/>
        </p:nvSpPr>
        <p:spPr>
          <a:xfrm>
            <a:off x="15950184" y="3954780"/>
            <a:ext cx="67665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 yapısı</a:t>
            </a:r>
            <a:endParaRPr lang="en-US" sz="2900" dirty="0"/>
          </a:p>
        </p:txBody>
      </p:sp>
      <p:sp>
        <p:nvSpPr>
          <p:cNvPr id="1007" name="Shape 6"/>
          <p:cNvSpPr/>
          <p:nvPr/>
        </p:nvSpPr>
        <p:spPr>
          <a:xfrm>
            <a:off x="15950184" y="4869180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8" name="Text 7"/>
          <p:cNvSpPr/>
          <p:nvPr/>
        </p:nvSpPr>
        <p:spPr>
          <a:xfrm>
            <a:off x="16425672" y="4722876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Superadmin</a:t>
            </a:r>
            <a:endParaRPr lang="en-US" sz="2300" dirty="0"/>
          </a:p>
        </p:txBody>
      </p:sp>
      <p:sp>
        <p:nvSpPr>
          <p:cNvPr id="1009" name="Text 8"/>
          <p:cNvSpPr/>
          <p:nvPr/>
        </p:nvSpPr>
        <p:spPr>
          <a:xfrm>
            <a:off x="16425672" y="5180076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Kullanıcı yönetimi ve tüm ayarlar</a:t>
            </a:r>
            <a:endParaRPr lang="en-US" sz="1900" dirty="0"/>
          </a:p>
        </p:txBody>
      </p:sp>
      <p:sp>
        <p:nvSpPr>
          <p:cNvPr id="1010" name="Shape 9"/>
          <p:cNvSpPr/>
          <p:nvPr/>
        </p:nvSpPr>
        <p:spPr>
          <a:xfrm>
            <a:off x="15950184" y="6003036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1" name="Text 10"/>
          <p:cNvSpPr/>
          <p:nvPr/>
        </p:nvSpPr>
        <p:spPr>
          <a:xfrm>
            <a:off x="16425672" y="5856732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</a:t>
            </a:r>
            <a:endParaRPr lang="en-US" sz="2300" dirty="0"/>
          </a:p>
        </p:txBody>
      </p:sp>
      <p:sp>
        <p:nvSpPr>
          <p:cNvPr id="1012" name="Text 11"/>
          <p:cNvSpPr/>
          <p:nvPr/>
        </p:nvSpPr>
        <p:spPr>
          <a:xfrm>
            <a:off x="16425672" y="6313932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Tarama, profil ve e-posta yapılandırması</a:t>
            </a:r>
            <a:endParaRPr lang="en-US" sz="1900" dirty="0"/>
          </a:p>
        </p:txBody>
      </p:sp>
      <p:sp>
        <p:nvSpPr>
          <p:cNvPr id="1013" name="Shape 12"/>
          <p:cNvSpPr/>
          <p:nvPr/>
        </p:nvSpPr>
        <p:spPr>
          <a:xfrm>
            <a:off x="15950184" y="7136892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3"/>
          <p:cNvSpPr/>
          <p:nvPr/>
        </p:nvSpPr>
        <p:spPr>
          <a:xfrm>
            <a:off x="16425672" y="6990588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Analyst</a:t>
            </a:r>
            <a:endParaRPr lang="en-US" sz="2300" dirty="0"/>
          </a:p>
        </p:txBody>
      </p:sp>
      <p:sp>
        <p:nvSpPr>
          <p:cNvPr id="1015" name="Text 14"/>
          <p:cNvSpPr/>
          <p:nvPr/>
        </p:nvSpPr>
        <p:spPr>
          <a:xfrm>
            <a:off x="16425672" y="7447788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 başlatma ve sonuç inceleme</a:t>
            </a:r>
            <a:endParaRPr lang="en-US" sz="1900" dirty="0"/>
          </a:p>
        </p:txBody>
      </p:sp>
      <p:sp>
        <p:nvSpPr>
          <p:cNvPr id="1016" name="Shape 15"/>
          <p:cNvSpPr/>
          <p:nvPr/>
        </p:nvSpPr>
        <p:spPr>
          <a:xfrm>
            <a:off x="15950184" y="8270748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7" name="Text 16"/>
          <p:cNvSpPr/>
          <p:nvPr/>
        </p:nvSpPr>
        <p:spPr>
          <a:xfrm>
            <a:off x="16425672" y="8124444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Yetki denetimi</a:t>
            </a:r>
            <a:endParaRPr lang="en-US" sz="2300" dirty="0"/>
          </a:p>
        </p:txBody>
      </p:sp>
      <p:sp>
        <p:nvSpPr>
          <p:cNvPr id="1018" name="Text 17"/>
          <p:cNvSpPr/>
          <p:nvPr/>
        </p:nvSpPr>
        <p:spPr>
          <a:xfrm>
            <a:off x="16425672" y="8581644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Arayüzde gizleme değil, sunucuda zorlama</a:t>
            </a:r>
            <a:endParaRPr lang="en-US" sz="1900" dirty="0"/>
          </a:p>
        </p:txBody>
      </p:sp>
      <p:sp>
        <p:nvSpPr>
          <p:cNvPr id="1019" name="Shape 18"/>
          <p:cNvSpPr/>
          <p:nvPr/>
        </p:nvSpPr>
        <p:spPr>
          <a:xfrm>
            <a:off x="15950184" y="9404604"/>
            <a:ext cx="292608" cy="29260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19"/>
          <p:cNvSpPr/>
          <p:nvPr/>
        </p:nvSpPr>
        <p:spPr>
          <a:xfrm>
            <a:off x="16425672" y="9258300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LDAP girişi</a:t>
            </a:r>
            <a:endParaRPr lang="en-US" sz="2300" dirty="0"/>
          </a:p>
        </p:txBody>
      </p:sp>
      <p:sp>
        <p:nvSpPr>
          <p:cNvPr id="1021" name="Text 20"/>
          <p:cNvSpPr/>
          <p:nvPr/>
        </p:nvSpPr>
        <p:spPr>
          <a:xfrm>
            <a:off x="16425672" y="9715500"/>
            <a:ext cx="6400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Kurumsal hesapla oturum açma</a:t>
            </a:r>
            <a:endParaRPr lang="en-US" sz="1900" dirty="0"/>
          </a:p>
        </p:txBody>
      </p:sp>
      <p:sp>
        <p:nvSpPr>
          <p:cNvPr id="1022" name="Shape 21"/>
          <p:cNvSpPr/>
          <p:nvPr/>
        </p:nvSpPr>
        <p:spPr>
          <a:xfrm>
            <a:off x="15438120" y="10282428"/>
            <a:ext cx="7827264" cy="2633472"/>
          </a:xfrm>
          <a:prstGeom prst="roundRect">
            <a:avLst>
              <a:gd name="adj" fmla="val 4167"/>
            </a:avLst>
          </a:prstGeom>
          <a:solidFill>
            <a:srgbClr val="E9F7F4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23" name="Text 22"/>
          <p:cNvSpPr/>
          <p:nvPr/>
        </p:nvSpPr>
        <p:spPr>
          <a:xfrm>
            <a:off x="15950184" y="10575036"/>
            <a:ext cx="6766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6B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Kişisel tercihler</a:t>
            </a:r>
            <a:endParaRPr lang="en-US" sz="2400" dirty="0"/>
          </a:p>
        </p:txBody>
      </p:sp>
      <p:sp>
        <p:nvSpPr>
          <p:cNvPr id="1024" name="Text 23"/>
          <p:cNvSpPr/>
          <p:nvPr/>
        </p:nvSpPr>
        <p:spPr>
          <a:xfrm>
            <a:off x="15950184" y="11123676"/>
            <a:ext cx="676656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A4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kullanıcı kendi tema, dil (TR/EN), ölçek (Low/Medium/High) ve form görünümü tercihini kaydeder; oturumlar arasında korunur.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46220241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Ekran görüntüsü altyapısı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164336" y="2318004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GÖRSEL KANIT NASIL ÜRETİLİR?</a:t>
            </a:r>
            <a:endParaRPr lang="en-US" sz="2200" dirty="0"/>
          </a:p>
        </p:txBody>
      </p:sp>
      <p:sp>
        <p:nvSpPr>
          <p:cNvPr id="1002" name="Text 2"/>
          <p:cNvSpPr/>
          <p:nvPr/>
        </p:nvSpPr>
        <p:spPr>
          <a:xfrm>
            <a:off x="1164336" y="3195828"/>
            <a:ext cx="220553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26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bulgunun görsel kanıtı olması, raporun ikna ediciliğini belirler. Panel bunu iki motorla ve internet bağımlılığı olmadan üretir.</a:t>
            </a:r>
            <a:endParaRPr lang="en-US" sz="2600" dirty="0"/>
          </a:p>
        </p:txBody>
      </p:sp>
      <p:sp>
        <p:nvSpPr>
          <p:cNvPr id="1003" name="Shape 3"/>
          <p:cNvSpPr/>
          <p:nvPr/>
        </p:nvSpPr>
        <p:spPr>
          <a:xfrm>
            <a:off x="1164336" y="4219956"/>
            <a:ext cx="6986016" cy="493776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4" name="Shape 4"/>
          <p:cNvSpPr/>
          <p:nvPr/>
        </p:nvSpPr>
        <p:spPr>
          <a:xfrm>
            <a:off x="1603248" y="4622292"/>
            <a:ext cx="6108192" cy="1133856"/>
          </a:xfrm>
          <a:prstGeom prst="roundRect">
            <a:avLst>
              <a:gd name="adj" fmla="val 9677"/>
            </a:avLst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5" name="Text 5"/>
          <p:cNvSpPr/>
          <p:nvPr/>
        </p:nvSpPr>
        <p:spPr>
          <a:xfrm>
            <a:off x="1603248" y="4732020"/>
            <a:ext cx="61081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Playwright</a:t>
            </a:r>
            <a:endParaRPr lang="en-US" sz="2600" dirty="0"/>
          </a:p>
        </p:txBody>
      </p:sp>
      <p:sp>
        <p:nvSpPr>
          <p:cNvPr id="1006" name="Text 6"/>
          <p:cNvSpPr/>
          <p:nvPr/>
        </p:nvSpPr>
        <p:spPr>
          <a:xfrm>
            <a:off x="1603248" y="5244084"/>
            <a:ext cx="61081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DCE8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Varsayılan motor</a:t>
            </a:r>
            <a:endParaRPr lang="en-US" sz="1900" dirty="0"/>
          </a:p>
        </p:txBody>
      </p:sp>
      <p:sp>
        <p:nvSpPr>
          <p:cNvPr id="1007" name="Text 7"/>
          <p:cNvSpPr/>
          <p:nvPr/>
        </p:nvSpPr>
        <p:spPr>
          <a:xfrm>
            <a:off x="1712976" y="6012180"/>
            <a:ext cx="5852160" cy="303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82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Gerçek Chromium tarayıcı</a:t>
            </a:r>
            <a:endParaRPr lang="en-US" sz="2100" dirty="0"/>
          </a:p>
          <a:p>
            <a:pPr marL="342900" indent="-342900" algn="l">
              <a:lnSpc>
                <a:spcPts val="2982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 ve stil yüklenmesini bekler</a:t>
            </a:r>
            <a:endParaRPr lang="en-US" sz="2100" dirty="0"/>
          </a:p>
          <a:p>
            <a:pPr marL="342900" indent="-342900" algn="l">
              <a:lnSpc>
                <a:spcPts val="2982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Render kararlılığı denetlenir</a:t>
            </a:r>
            <a:endParaRPr lang="en-US" sz="2100" dirty="0"/>
          </a:p>
          <a:p>
            <a:pPr marL="342900" indent="-342900" algn="l">
              <a:lnSpc>
                <a:spcPts val="2982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Beyaz ekran tespiti yapılır</a:t>
            </a:r>
            <a:endParaRPr lang="en-US" sz="2100" dirty="0"/>
          </a:p>
        </p:txBody>
      </p:sp>
      <p:sp>
        <p:nvSpPr>
          <p:cNvPr id="1008" name="Shape 8"/>
          <p:cNvSpPr/>
          <p:nvPr/>
        </p:nvSpPr>
        <p:spPr>
          <a:xfrm>
            <a:off x="8589264" y="4219956"/>
            <a:ext cx="6986016" cy="493776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9" name="Shape 9"/>
          <p:cNvSpPr/>
          <p:nvPr/>
        </p:nvSpPr>
        <p:spPr>
          <a:xfrm>
            <a:off x="9028176" y="4622292"/>
            <a:ext cx="6108192" cy="1133856"/>
          </a:xfrm>
          <a:prstGeom prst="roundRect">
            <a:avLst>
              <a:gd name="adj" fmla="val 9677"/>
            </a:avLst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0" name="Text 10"/>
          <p:cNvSpPr/>
          <p:nvPr/>
        </p:nvSpPr>
        <p:spPr>
          <a:xfrm>
            <a:off x="9028176" y="4732020"/>
            <a:ext cx="61081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Gowitness</a:t>
            </a:r>
            <a:endParaRPr lang="en-US" sz="2600" dirty="0"/>
          </a:p>
        </p:txBody>
      </p:sp>
      <p:sp>
        <p:nvSpPr>
          <p:cNvPr id="1011" name="Text 11"/>
          <p:cNvSpPr/>
          <p:nvPr/>
        </p:nvSpPr>
        <p:spPr>
          <a:xfrm>
            <a:off x="9028176" y="5244084"/>
            <a:ext cx="61081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2449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Alternatif motor</a:t>
            </a:r>
            <a:endParaRPr lang="en-US" sz="1900" dirty="0"/>
          </a:p>
        </p:txBody>
      </p:sp>
      <p:sp>
        <p:nvSpPr>
          <p:cNvPr id="1012" name="Text 12"/>
          <p:cNvSpPr/>
          <p:nvPr/>
        </p:nvSpPr>
        <p:spPr>
          <a:xfrm>
            <a:off x="9137904" y="6012180"/>
            <a:ext cx="5852160" cy="303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82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Toplu yakalamada hızlı</a:t>
            </a:r>
            <a:endParaRPr lang="en-US" sz="2100" dirty="0"/>
          </a:p>
          <a:p>
            <a:pPr marL="342900" indent="-342900" algn="l">
              <a:lnSpc>
                <a:spcPts val="2982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Playwright ile aynı anda seçilemez</a:t>
            </a:r>
            <a:endParaRPr lang="en-US" sz="2100" dirty="0"/>
          </a:p>
          <a:p>
            <a:pPr marL="342900" indent="-342900" algn="l">
              <a:lnSpc>
                <a:spcPts val="2982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Aynı çıktı yapısına yazar</a:t>
            </a:r>
            <a:endParaRPr lang="en-US" sz="2100" dirty="0"/>
          </a:p>
          <a:p>
            <a:pPr marL="342900" indent="-342900" algn="l">
              <a:lnSpc>
                <a:spcPts val="2982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 ve macOS uyumlu</a:t>
            </a:r>
            <a:endParaRPr lang="en-US" sz="2100" dirty="0"/>
          </a:p>
        </p:txBody>
      </p:sp>
      <p:sp>
        <p:nvSpPr>
          <p:cNvPr id="1013" name="Shape 13"/>
          <p:cNvSpPr/>
          <p:nvPr/>
        </p:nvSpPr>
        <p:spPr>
          <a:xfrm>
            <a:off x="16050768" y="4219956"/>
            <a:ext cx="7168896" cy="4937760"/>
          </a:xfrm>
          <a:prstGeom prst="roundRect">
            <a:avLst>
              <a:gd name="adj" fmla="val 2222"/>
            </a:avLst>
          </a:prstGeom>
          <a:solidFill>
            <a:srgbClr val="EEF3FB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4" name="Text 14"/>
          <p:cNvSpPr/>
          <p:nvPr/>
        </p:nvSpPr>
        <p:spPr>
          <a:xfrm>
            <a:off x="16562832" y="4622292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Ayarlar</a:t>
            </a:r>
            <a:endParaRPr lang="en-US" sz="2700" dirty="0"/>
          </a:p>
        </p:txBody>
      </p:sp>
      <p:sp>
        <p:nvSpPr>
          <p:cNvPr id="1015" name="Text 15"/>
          <p:cNvSpPr/>
          <p:nvPr/>
        </p:nvSpPr>
        <p:spPr>
          <a:xfrm>
            <a:off x="16562832" y="5353812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Çözünürlük</a:t>
            </a:r>
            <a:endParaRPr lang="en-US" sz="2000" dirty="0"/>
          </a:p>
        </p:txBody>
      </p:sp>
      <p:sp>
        <p:nvSpPr>
          <p:cNvPr id="1016" name="Text 16"/>
          <p:cNvSpPr/>
          <p:nvPr/>
        </p:nvSpPr>
        <p:spPr>
          <a:xfrm>
            <a:off x="19050000" y="5353812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1920×1080 · 1600×900 · 1344×756</a:t>
            </a:r>
            <a:endParaRPr lang="en-US" sz="1800" dirty="0"/>
          </a:p>
        </p:txBody>
      </p:sp>
      <p:sp>
        <p:nvSpPr>
          <p:cNvPr id="1017" name="Text 17"/>
          <p:cNvSpPr/>
          <p:nvPr/>
        </p:nvSpPr>
        <p:spPr>
          <a:xfrm>
            <a:off x="16562832" y="6085332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</a:t>
            </a:r>
            <a:endParaRPr lang="en-US" sz="2000" dirty="0"/>
          </a:p>
        </p:txBody>
      </p:sp>
      <p:sp>
        <p:nvSpPr>
          <p:cNvPr id="1018" name="Text 18"/>
          <p:cNvSpPr/>
          <p:nvPr/>
        </p:nvSpPr>
        <p:spPr>
          <a:xfrm>
            <a:off x="19050000" y="6085332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JPEG — düşük disk kullanımı</a:t>
            </a:r>
            <a:endParaRPr lang="en-US" sz="1800" dirty="0"/>
          </a:p>
        </p:txBody>
      </p:sp>
      <p:sp>
        <p:nvSpPr>
          <p:cNvPr id="1019" name="Text 19"/>
          <p:cNvSpPr/>
          <p:nvPr/>
        </p:nvSpPr>
        <p:spPr>
          <a:xfrm>
            <a:off x="16562832" y="6816852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Page</a:t>
            </a:r>
            <a:endParaRPr lang="en-US" sz="2000" dirty="0"/>
          </a:p>
        </p:txBody>
      </p:sp>
      <p:sp>
        <p:nvSpPr>
          <p:cNvPr id="1020" name="Text 20"/>
          <p:cNvSpPr/>
          <p:nvPr/>
        </p:nvSpPr>
        <p:spPr>
          <a:xfrm>
            <a:off x="19050000" y="6816852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Varsayılan kapalı, açılabilir</a:t>
            </a:r>
            <a:endParaRPr lang="en-US" sz="1800" dirty="0"/>
          </a:p>
        </p:txBody>
      </p:sp>
      <p:sp>
        <p:nvSpPr>
          <p:cNvPr id="1021" name="Text 21"/>
          <p:cNvSpPr/>
          <p:nvPr/>
        </p:nvSpPr>
        <p:spPr>
          <a:xfrm>
            <a:off x="16562832" y="7548372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User-Agent</a:t>
            </a:r>
            <a:endParaRPr lang="en-US" sz="2000" dirty="0"/>
          </a:p>
        </p:txBody>
      </p:sp>
      <p:sp>
        <p:nvSpPr>
          <p:cNvPr id="1022" name="Text 22"/>
          <p:cNvSpPr/>
          <p:nvPr/>
        </p:nvSpPr>
        <p:spPr>
          <a:xfrm>
            <a:off x="19050000" y="7548372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güncel değer sırayla döner</a:t>
            </a:r>
            <a:endParaRPr lang="en-US" sz="1800" dirty="0"/>
          </a:p>
        </p:txBody>
      </p:sp>
      <p:sp>
        <p:nvSpPr>
          <p:cNvPr id="1023" name="Text 23"/>
          <p:cNvSpPr/>
          <p:nvPr/>
        </p:nvSpPr>
        <p:spPr>
          <a:xfrm>
            <a:off x="16562832" y="8279892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Kapsam</a:t>
            </a:r>
            <a:endParaRPr lang="en-US" sz="2000" dirty="0"/>
          </a:p>
        </p:txBody>
      </p:sp>
      <p:sp>
        <p:nvSpPr>
          <p:cNvPr id="1024" name="Text 24"/>
          <p:cNvSpPr/>
          <p:nvPr/>
        </p:nvSpPr>
        <p:spPr>
          <a:xfrm>
            <a:off x="19050000" y="8279892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Hangi kategoriler yakalanacak</a:t>
            </a:r>
            <a:endParaRPr lang="en-US" sz="1800" dirty="0"/>
          </a:p>
        </p:txBody>
      </p:sp>
      <p:sp>
        <p:nvSpPr>
          <p:cNvPr id="1025" name="Text 25"/>
          <p:cNvSpPr/>
          <p:nvPr/>
        </p:nvSpPr>
        <p:spPr>
          <a:xfrm>
            <a:off x="1164336" y="9486900"/>
            <a:ext cx="9144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Kalite güvencesi</a:t>
            </a:r>
            <a:endParaRPr lang="en-US" sz="3000" dirty="0"/>
          </a:p>
        </p:txBody>
      </p:sp>
      <p:sp>
        <p:nvSpPr>
          <p:cNvPr id="1026" name="Shape 26"/>
          <p:cNvSpPr/>
          <p:nvPr/>
        </p:nvSpPr>
        <p:spPr>
          <a:xfrm>
            <a:off x="1164336" y="10291572"/>
            <a:ext cx="10789920" cy="950976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27" name="Shape 27"/>
          <p:cNvSpPr/>
          <p:nvPr/>
        </p:nvSpPr>
        <p:spPr>
          <a:xfrm>
            <a:off x="1530096" y="10602468"/>
            <a:ext cx="329184" cy="329184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8" name="Text 28"/>
          <p:cNvSpPr/>
          <p:nvPr/>
        </p:nvSpPr>
        <p:spPr>
          <a:xfrm>
            <a:off x="2078736" y="10291572"/>
            <a:ext cx="3840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Yeniden deneme</a:t>
            </a:r>
            <a:endParaRPr lang="en-US" sz="2100" dirty="0"/>
          </a:p>
        </p:txBody>
      </p:sp>
      <p:sp>
        <p:nvSpPr>
          <p:cNvPr id="1029" name="Text 29"/>
          <p:cNvSpPr/>
          <p:nvPr/>
        </p:nvSpPr>
        <p:spPr>
          <a:xfrm>
            <a:off x="6028944" y="10291572"/>
            <a:ext cx="56692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Başarısız yakalama sınırlı sayıda tekrar edilir</a:t>
            </a:r>
            <a:endParaRPr lang="en-US" sz="1900" dirty="0"/>
          </a:p>
        </p:txBody>
      </p:sp>
      <p:sp>
        <p:nvSpPr>
          <p:cNvPr id="1030" name="Shape 30"/>
          <p:cNvSpPr/>
          <p:nvPr/>
        </p:nvSpPr>
        <p:spPr>
          <a:xfrm>
            <a:off x="12429744" y="10291572"/>
            <a:ext cx="10789920" cy="950976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31" name="Shape 31"/>
          <p:cNvSpPr/>
          <p:nvPr/>
        </p:nvSpPr>
        <p:spPr>
          <a:xfrm>
            <a:off x="12795504" y="10602468"/>
            <a:ext cx="329184" cy="329184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32" name="Text 32"/>
          <p:cNvSpPr/>
          <p:nvPr/>
        </p:nvSpPr>
        <p:spPr>
          <a:xfrm>
            <a:off x="13344144" y="10291572"/>
            <a:ext cx="3840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Artan bekleme</a:t>
            </a:r>
            <a:endParaRPr lang="en-US" sz="2100" dirty="0"/>
          </a:p>
        </p:txBody>
      </p:sp>
      <p:sp>
        <p:nvSpPr>
          <p:cNvPr id="1033" name="Text 33"/>
          <p:cNvSpPr/>
          <p:nvPr/>
        </p:nvSpPr>
        <p:spPr>
          <a:xfrm>
            <a:off x="17294352" y="10291572"/>
            <a:ext cx="56692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denemede timeout kademeli olarak büyür</a:t>
            </a:r>
            <a:endParaRPr lang="en-US" sz="1900" dirty="0"/>
          </a:p>
        </p:txBody>
      </p:sp>
      <p:sp>
        <p:nvSpPr>
          <p:cNvPr id="1034" name="Shape 34"/>
          <p:cNvSpPr/>
          <p:nvPr/>
        </p:nvSpPr>
        <p:spPr>
          <a:xfrm>
            <a:off x="1164336" y="11425428"/>
            <a:ext cx="10789920" cy="950976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35" name="Shape 35"/>
          <p:cNvSpPr/>
          <p:nvPr/>
        </p:nvSpPr>
        <p:spPr>
          <a:xfrm>
            <a:off x="1530096" y="11736324"/>
            <a:ext cx="329184" cy="329184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36" name="Text 36"/>
          <p:cNvSpPr/>
          <p:nvPr/>
        </p:nvSpPr>
        <p:spPr>
          <a:xfrm>
            <a:off x="2078736" y="11425428"/>
            <a:ext cx="3840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Atomik yazma</a:t>
            </a:r>
            <a:endParaRPr lang="en-US" sz="2100" dirty="0"/>
          </a:p>
        </p:txBody>
      </p:sp>
      <p:sp>
        <p:nvSpPr>
          <p:cNvPr id="1037" name="Text 37"/>
          <p:cNvSpPr/>
          <p:nvPr/>
        </p:nvSpPr>
        <p:spPr>
          <a:xfrm>
            <a:off x="6028944" y="11425428"/>
            <a:ext cx="56692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Dosya doğrulandıktan sonra son adına alınır</a:t>
            </a:r>
            <a:endParaRPr lang="en-US" sz="1900" dirty="0"/>
          </a:p>
        </p:txBody>
      </p:sp>
      <p:sp>
        <p:nvSpPr>
          <p:cNvPr id="1038" name="Shape 38"/>
          <p:cNvSpPr/>
          <p:nvPr/>
        </p:nvSpPr>
        <p:spPr>
          <a:xfrm>
            <a:off x="12429744" y="11425428"/>
            <a:ext cx="10789920" cy="950976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</p:spPr>
      </p:sp>
      <p:sp>
        <p:nvSpPr>
          <p:cNvPr id="1039" name="Shape 39"/>
          <p:cNvSpPr/>
          <p:nvPr/>
        </p:nvSpPr>
        <p:spPr>
          <a:xfrm>
            <a:off x="12795504" y="11736324"/>
            <a:ext cx="329184" cy="329184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40" name="Text 40"/>
          <p:cNvSpPr/>
          <p:nvPr/>
        </p:nvSpPr>
        <p:spPr>
          <a:xfrm>
            <a:off x="13344144" y="11425428"/>
            <a:ext cx="3840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Sıkıştırma</a:t>
            </a:r>
            <a:endParaRPr lang="en-US" sz="2100" dirty="0"/>
          </a:p>
        </p:txBody>
      </p:sp>
      <p:sp>
        <p:nvSpPr>
          <p:cNvPr id="1041" name="Text 41"/>
          <p:cNvSpPr/>
          <p:nvPr/>
        </p:nvSpPr>
        <p:spPr>
          <a:xfrm>
            <a:off x="17294352" y="11425428"/>
            <a:ext cx="56692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Görüntüler diskte küçük boyutta tutulur</a:t>
            </a:r>
            <a:endParaRPr lang="en-US" sz="1900" dirty="0"/>
          </a:p>
        </p:txBody>
      </p:sp>
      <p:sp>
        <p:nvSpPr>
          <p:cNvPr id="1042" name="Text 42"/>
          <p:cNvSpPr/>
          <p:nvPr/>
        </p:nvSpPr>
        <p:spPr>
          <a:xfrm>
            <a:off x="1164336" y="12632436"/>
            <a:ext cx="220553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Arayüzün kendi dosyaları sunucuda olduğu için internete kapalı ağda da görüntü alınabilir.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Güvenlik ve uyum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164336" y="2738628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KURUMSAL GEREKSİNİMLER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164336" y="3616452"/>
            <a:ext cx="6986016" cy="6620256"/>
          </a:xfrm>
          <a:prstGeom prst="roundRect">
            <a:avLst>
              <a:gd name="adj" fmla="val 165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3" name="Shape 3"/>
          <p:cNvSpPr/>
          <p:nvPr/>
        </p:nvSpPr>
        <p:spPr>
          <a:xfrm>
            <a:off x="1676400" y="4128516"/>
            <a:ext cx="1024128" cy="1024128"/>
          </a:xfrm>
          <a:prstGeom prst="ellipse">
            <a:avLst/>
          </a:prstGeom>
          <a:solidFill>
            <a:srgbClr val="1C7293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4" name="Text 4"/>
          <p:cNvSpPr/>
          <p:nvPr/>
        </p:nvSpPr>
        <p:spPr>
          <a:xfrm>
            <a:off x="1676400" y="4128516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200" dirty="0"/>
          </a:p>
        </p:txBody>
      </p:sp>
      <p:sp>
        <p:nvSpPr>
          <p:cNvPr id="1005" name="Text 5"/>
          <p:cNvSpPr/>
          <p:nvPr/>
        </p:nvSpPr>
        <p:spPr>
          <a:xfrm>
            <a:off x="2993136" y="4238244"/>
            <a:ext cx="4754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Erişim</a:t>
            </a:r>
            <a:endParaRPr lang="en-US" sz="3400" dirty="0"/>
          </a:p>
        </p:txBody>
      </p:sp>
      <p:sp>
        <p:nvSpPr>
          <p:cNvPr id="1006" name="Text 6"/>
          <p:cNvSpPr/>
          <p:nvPr/>
        </p:nvSpPr>
        <p:spPr>
          <a:xfrm>
            <a:off x="1712976" y="5518404"/>
            <a:ext cx="5961888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266"/>
              </a:lnSpc>
              <a:spcAft>
                <a:spcPts val="1400"/>
              </a:spcAft>
              <a:buSzPct val="100000"/>
              <a:buChar char="•"/>
            </a:pPr>
            <a:r>
              <a:rPr lang="en-US" sz="23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 bazlı yetkilendirme</a:t>
            </a:r>
            <a:endParaRPr lang="en-US" sz="2300" dirty="0"/>
          </a:p>
          <a:p>
            <a:pPr marL="342900" indent="-342900" algn="l">
              <a:lnSpc>
                <a:spcPts val="3266"/>
              </a:lnSpc>
              <a:spcAft>
                <a:spcPts val="1400"/>
              </a:spcAft>
              <a:buSzPct val="100000"/>
              <a:buChar char="•"/>
            </a:pPr>
            <a:r>
              <a:rPr lang="en-US" sz="23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LDAP / Active Directory girişi</a:t>
            </a:r>
            <a:endParaRPr lang="en-US" sz="2300" dirty="0"/>
          </a:p>
          <a:p>
            <a:pPr marL="342900" indent="-342900" algn="l">
              <a:lnSpc>
                <a:spcPts val="3266"/>
              </a:lnSpc>
              <a:spcAft>
                <a:spcPts val="1400"/>
              </a:spcAft>
              <a:buSzPct val="100000"/>
              <a:buChar char="•"/>
            </a:pPr>
            <a:r>
              <a:rPr lang="en-US" sz="23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Yetki kontrolü arayüzde değil sunucuda</a:t>
            </a:r>
            <a:endParaRPr lang="en-US" sz="2300" dirty="0"/>
          </a:p>
          <a:p>
            <a:pPr marL="342900" indent="-342900" algn="l">
              <a:lnSpc>
                <a:spcPts val="3266"/>
              </a:lnSpc>
              <a:spcAft>
                <a:spcPts val="1400"/>
              </a:spcAft>
              <a:buSzPct val="100000"/>
              <a:buChar char="•"/>
            </a:pPr>
            <a:r>
              <a:rPr lang="en-US" sz="23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saat işlemsizlikte oturum kapanır</a:t>
            </a:r>
            <a:endParaRPr lang="en-US" sz="2300" dirty="0"/>
          </a:p>
        </p:txBody>
      </p:sp>
      <p:sp>
        <p:nvSpPr>
          <p:cNvPr id="1007" name="Shape 7"/>
          <p:cNvSpPr/>
          <p:nvPr/>
        </p:nvSpPr>
        <p:spPr>
          <a:xfrm>
            <a:off x="8589264" y="3616452"/>
            <a:ext cx="6986016" cy="6620256"/>
          </a:xfrm>
          <a:prstGeom prst="roundRect">
            <a:avLst>
              <a:gd name="adj" fmla="val 165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8" name="Shape 8"/>
          <p:cNvSpPr/>
          <p:nvPr/>
        </p:nvSpPr>
        <p:spPr>
          <a:xfrm>
            <a:off x="9101328" y="4128516"/>
            <a:ext cx="1024128" cy="1024128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9" name="Text 9"/>
          <p:cNvSpPr/>
          <p:nvPr/>
        </p:nvSpPr>
        <p:spPr>
          <a:xfrm>
            <a:off x="9101328" y="4128516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200" dirty="0"/>
          </a:p>
        </p:txBody>
      </p:sp>
      <p:sp>
        <p:nvSpPr>
          <p:cNvPr id="1010" name="Text 10"/>
          <p:cNvSpPr/>
          <p:nvPr/>
        </p:nvSpPr>
        <p:spPr>
          <a:xfrm>
            <a:off x="10418064" y="4238244"/>
            <a:ext cx="4754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</a:t>
            </a:r>
            <a:endParaRPr lang="en-US" sz="3400" dirty="0"/>
          </a:p>
        </p:txBody>
      </p:sp>
      <p:sp>
        <p:nvSpPr>
          <p:cNvPr id="1011" name="Text 11"/>
          <p:cNvSpPr/>
          <p:nvPr/>
        </p:nvSpPr>
        <p:spPr>
          <a:xfrm>
            <a:off x="9137904" y="5518404"/>
            <a:ext cx="5961888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266"/>
              </a:lnSpc>
              <a:spcAft>
                <a:spcPts val="1400"/>
              </a:spcAft>
              <a:buSzPct val="100000"/>
              <a:buChar char="•"/>
            </a:pPr>
            <a:r>
              <a:rPr lang="en-US" sz="23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Bağlantı parolaları şifreli saklanır</a:t>
            </a:r>
            <a:endParaRPr lang="en-US" sz="2300" dirty="0"/>
          </a:p>
          <a:p>
            <a:pPr marL="342900" indent="-342900" algn="l">
              <a:lnSpc>
                <a:spcPts val="3266"/>
              </a:lnSpc>
              <a:spcAft>
                <a:spcPts val="1400"/>
              </a:spcAft>
              <a:buSzPct val="100000"/>
              <a:buChar char="•"/>
            </a:pPr>
            <a:r>
              <a:rPr lang="en-US" sz="23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Değiştirilemez denetim kaydı</a:t>
            </a:r>
            <a:endParaRPr lang="en-US" sz="2300" dirty="0"/>
          </a:p>
          <a:p>
            <a:pPr marL="342900" indent="-342900" algn="l">
              <a:lnSpc>
                <a:spcPts val="3266"/>
              </a:lnSpc>
              <a:spcAft>
                <a:spcPts val="1400"/>
              </a:spcAft>
              <a:buSzPct val="100000"/>
              <a:buChar char="•"/>
            </a:pPr>
            <a:r>
              <a:rPr lang="en-US" sz="23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Otomatik veritabanı yedeği</a:t>
            </a:r>
            <a:endParaRPr lang="en-US" sz="2300" dirty="0"/>
          </a:p>
          <a:p>
            <a:pPr marL="342900" indent="-342900" algn="l">
              <a:lnSpc>
                <a:spcPts val="3266"/>
              </a:lnSpc>
              <a:spcAft>
                <a:spcPts val="1400"/>
              </a:spcAft>
              <a:buSzPct val="100000"/>
              <a:buChar char="•"/>
            </a:pPr>
            <a:r>
              <a:rPr lang="en-US" sz="23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Yedekler proje dizininde tutulur</a:t>
            </a:r>
            <a:endParaRPr lang="en-US" sz="2300" dirty="0"/>
          </a:p>
        </p:txBody>
      </p:sp>
      <p:sp>
        <p:nvSpPr>
          <p:cNvPr id="1012" name="Shape 12"/>
          <p:cNvSpPr/>
          <p:nvPr/>
        </p:nvSpPr>
        <p:spPr>
          <a:xfrm>
            <a:off x="16014192" y="3616452"/>
            <a:ext cx="6986016" cy="6620256"/>
          </a:xfrm>
          <a:prstGeom prst="roundRect">
            <a:avLst>
              <a:gd name="adj" fmla="val 165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3" name="Shape 13"/>
          <p:cNvSpPr/>
          <p:nvPr/>
        </p:nvSpPr>
        <p:spPr>
          <a:xfrm>
            <a:off x="16526256" y="4128516"/>
            <a:ext cx="1024128" cy="1024128"/>
          </a:xfrm>
          <a:prstGeom prst="ellipse">
            <a:avLst/>
          </a:prstGeom>
          <a:solidFill>
            <a:srgbClr val="E4572E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4" name="Text 14"/>
          <p:cNvSpPr/>
          <p:nvPr/>
        </p:nvSpPr>
        <p:spPr>
          <a:xfrm>
            <a:off x="16526256" y="4128516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200" dirty="0"/>
          </a:p>
        </p:txBody>
      </p:sp>
      <p:sp>
        <p:nvSpPr>
          <p:cNvPr id="1015" name="Text 15"/>
          <p:cNvSpPr/>
          <p:nvPr/>
        </p:nvSpPr>
        <p:spPr>
          <a:xfrm>
            <a:off x="17842992" y="4238244"/>
            <a:ext cx="4754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Uygulama</a:t>
            </a:r>
            <a:endParaRPr lang="en-US" sz="3400" dirty="0"/>
          </a:p>
        </p:txBody>
      </p:sp>
      <p:sp>
        <p:nvSpPr>
          <p:cNvPr id="1016" name="Text 16"/>
          <p:cNvSpPr/>
          <p:nvPr/>
        </p:nvSpPr>
        <p:spPr>
          <a:xfrm>
            <a:off x="16562832" y="5518404"/>
            <a:ext cx="5961888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266"/>
              </a:lnSpc>
              <a:spcAft>
                <a:spcPts val="1400"/>
              </a:spcAft>
              <a:buSzPct val="100000"/>
              <a:buChar char="•"/>
            </a:pPr>
            <a:r>
              <a:rPr lang="en-US" sz="23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Dış kaynak bağımlılığı yok</a:t>
            </a:r>
            <a:endParaRPr lang="en-US" sz="2300" dirty="0"/>
          </a:p>
          <a:p>
            <a:pPr marL="342900" indent="-342900" algn="l">
              <a:lnSpc>
                <a:spcPts val="3266"/>
              </a:lnSpc>
              <a:spcAft>
                <a:spcPts val="1400"/>
              </a:spcAft>
              <a:buSzPct val="100000"/>
              <a:buChar char="•"/>
            </a:pPr>
            <a:r>
              <a:rPr lang="en-US" sz="23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Komutlar güvenli biçimde çalıştırılır</a:t>
            </a:r>
            <a:endParaRPr lang="en-US" sz="2300" dirty="0"/>
          </a:p>
          <a:p>
            <a:pPr marL="342900" indent="-342900" algn="l">
              <a:lnSpc>
                <a:spcPts val="3266"/>
              </a:lnSpc>
              <a:spcAft>
                <a:spcPts val="1400"/>
              </a:spcAft>
              <a:buSzPct val="100000"/>
              <a:buChar char="•"/>
            </a:pPr>
            <a:r>
              <a:rPr lang="en-US" sz="23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Yüklenen dosyalar denetlenir</a:t>
            </a:r>
            <a:endParaRPr lang="en-US" sz="2300" dirty="0"/>
          </a:p>
          <a:p>
            <a:pPr marL="342900" indent="-342900" algn="l">
              <a:lnSpc>
                <a:spcPts val="3266"/>
              </a:lnSpc>
              <a:spcAft>
                <a:spcPts val="1400"/>
              </a:spcAft>
              <a:buSzPct val="100000"/>
              <a:buChar char="•"/>
            </a:pPr>
            <a:r>
              <a:rPr lang="en-US" sz="2300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Oturum ve form koruması etkin</a:t>
            </a:r>
            <a:endParaRPr lang="en-US" sz="2300" dirty="0"/>
          </a:p>
        </p:txBody>
      </p:sp>
      <p:sp>
        <p:nvSpPr>
          <p:cNvPr id="1017" name="Shape 17"/>
          <p:cNvSpPr/>
          <p:nvPr/>
        </p:nvSpPr>
        <p:spPr>
          <a:xfrm>
            <a:off x="1164336" y="10565892"/>
            <a:ext cx="22055328" cy="2194560"/>
          </a:xfrm>
          <a:prstGeom prst="roundRect">
            <a:avLst>
              <a:gd name="adj" fmla="val 5000"/>
            </a:avLst>
          </a:prstGeom>
          <a:solidFill>
            <a:srgbClr val="FFF4EC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8" name="Text 18"/>
          <p:cNvSpPr/>
          <p:nvPr/>
        </p:nvSpPr>
        <p:spPr>
          <a:xfrm>
            <a:off x="1712976" y="10858500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8A3E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İnternet bağımsız çalışma</a:t>
            </a:r>
            <a:endParaRPr lang="en-US" sz="2700" dirty="0"/>
          </a:p>
        </p:txBody>
      </p:sp>
      <p:sp>
        <p:nvSpPr>
          <p:cNvPr id="1019" name="Text 19"/>
          <p:cNvSpPr/>
          <p:nvPr/>
        </p:nvSpPr>
        <p:spPr>
          <a:xfrm>
            <a:off x="1712976" y="11443716"/>
            <a:ext cx="21031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400" dirty="0">
                <a:solidFill>
                  <a:srgbClr val="6B3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Arayüzün kullandığı tüm dosyalar sunucu üzerinde bulunur; dışarıdan hiçbir kaynak indirilmez. Panel, internete kapalı kurumsal ağlarda sorunsuz çalışır.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Kalite ve olgunluk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0"/>
          <p:cNvSpPr/>
          <p:nvPr/>
        </p:nvSpPr>
        <p:spPr>
          <a:xfrm>
            <a:off x="1146048" y="2592324"/>
            <a:ext cx="1645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SAYILARLA</a:t>
            </a:r>
            <a:endParaRPr lang="en-US" sz="2200" dirty="0"/>
          </a:p>
        </p:txBody>
      </p:sp>
      <p:sp>
        <p:nvSpPr>
          <p:cNvPr id="1002" name="Shape 2"/>
          <p:cNvSpPr/>
          <p:nvPr/>
        </p:nvSpPr>
        <p:spPr>
          <a:xfrm>
            <a:off x="1146048" y="3470148"/>
            <a:ext cx="5157216" cy="384048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3" name="Text 3"/>
          <p:cNvSpPr/>
          <p:nvPr/>
        </p:nvSpPr>
        <p:spPr>
          <a:xfrm>
            <a:off x="1146048" y="4018788"/>
            <a:ext cx="515721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8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1.115</a:t>
            </a:r>
            <a:endParaRPr lang="en-US" sz="6800" dirty="0"/>
          </a:p>
        </p:txBody>
      </p:sp>
      <p:sp>
        <p:nvSpPr>
          <p:cNvPr id="1004" name="Text 4"/>
          <p:cNvSpPr/>
          <p:nvPr/>
        </p:nvSpPr>
        <p:spPr>
          <a:xfrm>
            <a:off x="1146048" y="5335524"/>
            <a:ext cx="51572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otomatik test</a:t>
            </a:r>
            <a:endParaRPr lang="en-US" sz="2500" dirty="0"/>
          </a:p>
        </p:txBody>
      </p:sp>
      <p:sp>
        <p:nvSpPr>
          <p:cNvPr id="1005" name="Text 5"/>
          <p:cNvSpPr/>
          <p:nvPr/>
        </p:nvSpPr>
        <p:spPr>
          <a:xfrm>
            <a:off x="1511808" y="5957316"/>
            <a:ext cx="4425696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sürümde tamamı çalıştırılır</a:t>
            </a:r>
            <a:endParaRPr lang="en-US" sz="2000" dirty="0"/>
          </a:p>
        </p:txBody>
      </p:sp>
      <p:sp>
        <p:nvSpPr>
          <p:cNvPr id="1006" name="Shape 6"/>
          <p:cNvSpPr/>
          <p:nvPr/>
        </p:nvSpPr>
        <p:spPr>
          <a:xfrm>
            <a:off x="6742176" y="3470148"/>
            <a:ext cx="5157216" cy="384048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07" name="Text 7"/>
          <p:cNvSpPr/>
          <p:nvPr/>
        </p:nvSpPr>
        <p:spPr>
          <a:xfrm>
            <a:off x="6742176" y="4018788"/>
            <a:ext cx="515721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80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</a:t>
            </a:r>
            <a:endParaRPr lang="en-US" sz="6800" dirty="0"/>
          </a:p>
        </p:txBody>
      </p:sp>
      <p:sp>
        <p:nvSpPr>
          <p:cNvPr id="1008" name="Text 8"/>
          <p:cNvSpPr/>
          <p:nvPr/>
        </p:nvSpPr>
        <p:spPr>
          <a:xfrm>
            <a:off x="6742176" y="5335524"/>
            <a:ext cx="51572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yayınlanmış sürüm</a:t>
            </a:r>
            <a:endParaRPr lang="en-US" sz="2500" dirty="0"/>
          </a:p>
        </p:txBody>
      </p:sp>
      <p:sp>
        <p:nvSpPr>
          <p:cNvPr id="1009" name="Text 9"/>
          <p:cNvSpPr/>
          <p:nvPr/>
        </p:nvSpPr>
        <p:spPr>
          <a:xfrm>
            <a:off x="7107936" y="5957316"/>
            <a:ext cx="4425696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Düzenli geliştirme ve düzeltme</a:t>
            </a:r>
            <a:endParaRPr lang="en-US" sz="2000" dirty="0"/>
          </a:p>
        </p:txBody>
      </p:sp>
      <p:sp>
        <p:nvSpPr>
          <p:cNvPr id="1010" name="Shape 10"/>
          <p:cNvSpPr/>
          <p:nvPr/>
        </p:nvSpPr>
        <p:spPr>
          <a:xfrm>
            <a:off x="12338304" y="3470148"/>
            <a:ext cx="5157216" cy="384048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1" name="Text 11"/>
          <p:cNvSpPr/>
          <p:nvPr/>
        </p:nvSpPr>
        <p:spPr>
          <a:xfrm>
            <a:off x="12338304" y="4018788"/>
            <a:ext cx="515721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800" b="1" dirty="0">
                <a:solidFill>
                  <a:srgbClr val="1B2B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67.283</a:t>
            </a:r>
            <a:endParaRPr lang="en-US" sz="6800" dirty="0"/>
          </a:p>
        </p:txBody>
      </p:sp>
      <p:sp>
        <p:nvSpPr>
          <p:cNvPr id="1012" name="Text 12"/>
          <p:cNvSpPr/>
          <p:nvPr/>
        </p:nvSpPr>
        <p:spPr>
          <a:xfrm>
            <a:off x="12338304" y="5335524"/>
            <a:ext cx="51572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satır kod</a:t>
            </a:r>
            <a:endParaRPr lang="en-US" sz="2500" dirty="0"/>
          </a:p>
        </p:txBody>
      </p:sp>
      <p:sp>
        <p:nvSpPr>
          <p:cNvPr id="1013" name="Text 13"/>
          <p:cNvSpPr/>
          <p:nvPr/>
        </p:nvSpPr>
        <p:spPr>
          <a:xfrm>
            <a:off x="12704064" y="5957316"/>
            <a:ext cx="4425696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Modüler yapı, 49 ayrı servis</a:t>
            </a:r>
            <a:endParaRPr lang="en-US" sz="2000" dirty="0"/>
          </a:p>
        </p:txBody>
      </p:sp>
      <p:sp>
        <p:nvSpPr>
          <p:cNvPr id="1014" name="Shape 14"/>
          <p:cNvSpPr/>
          <p:nvPr/>
        </p:nvSpPr>
        <p:spPr>
          <a:xfrm>
            <a:off x="17934432" y="3470148"/>
            <a:ext cx="5157216" cy="384048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25400">
            <a:solidFill>
              <a:srgbClr val="D6DEEC"/>
            </a:solidFill>
            <a:prstDash val="solid"/>
          </a:ln>
          <a:effectLst>
            <a:outerShdw blurRad="254000" dist="50800" dir="5400000" algn="bl" rotWithShape="0">
              <a:srgbClr val="9AA7BE">
                <a:alpha val="22000"/>
              </a:srgbClr>
            </a:outerShdw>
          </a:effectLst>
        </p:spPr>
      </p:sp>
      <p:sp>
        <p:nvSpPr>
          <p:cNvPr id="1015" name="Text 15"/>
          <p:cNvSpPr/>
          <p:nvPr/>
        </p:nvSpPr>
        <p:spPr>
          <a:xfrm>
            <a:off x="17934432" y="4018788"/>
            <a:ext cx="515721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8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%100</a:t>
            </a:r>
            <a:endParaRPr lang="en-US" sz="6800" dirty="0"/>
          </a:p>
        </p:txBody>
      </p:sp>
      <p:sp>
        <p:nvSpPr>
          <p:cNvPr id="1016" name="Text 16"/>
          <p:cNvSpPr/>
          <p:nvPr/>
        </p:nvSpPr>
        <p:spPr>
          <a:xfrm>
            <a:off x="17934432" y="5335524"/>
            <a:ext cx="51572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başarımı</a:t>
            </a:r>
            <a:endParaRPr lang="en-US" sz="2500" dirty="0"/>
          </a:p>
        </p:txBody>
      </p:sp>
      <p:sp>
        <p:nvSpPr>
          <p:cNvPr id="1017" name="Text 17"/>
          <p:cNvSpPr/>
          <p:nvPr/>
        </p:nvSpPr>
        <p:spPr>
          <a:xfrm>
            <a:off x="18300192" y="5957316"/>
            <a:ext cx="4425696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Hatalı test ile sürüm çıkılmaz</a:t>
            </a:r>
            <a:endParaRPr lang="en-US" sz="2000" dirty="0"/>
          </a:p>
        </p:txBody>
      </p:sp>
      <p:sp>
        <p:nvSpPr>
          <p:cNvPr id="1018" name="Text 18"/>
          <p:cNvSpPr/>
          <p:nvPr/>
        </p:nvSpPr>
        <p:spPr>
          <a:xfrm>
            <a:off x="1146048" y="782269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 güvencesi</a:t>
            </a:r>
            <a:endParaRPr lang="en-US" sz="3400" dirty="0"/>
          </a:p>
        </p:txBody>
      </p:sp>
      <p:sp>
        <p:nvSpPr>
          <p:cNvPr id="1019" name="Shape 19"/>
          <p:cNvSpPr/>
          <p:nvPr/>
        </p:nvSpPr>
        <p:spPr>
          <a:xfrm>
            <a:off x="1292352" y="8956548"/>
            <a:ext cx="329184" cy="329184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0" name="Text 20"/>
          <p:cNvSpPr/>
          <p:nvPr/>
        </p:nvSpPr>
        <p:spPr>
          <a:xfrm>
            <a:off x="1914144" y="8700516"/>
            <a:ext cx="100584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Taramalar birbirinden bağımsız süreçlerde çalışır</a:t>
            </a:r>
            <a:endParaRPr lang="en-US" sz="2400" dirty="0"/>
          </a:p>
        </p:txBody>
      </p:sp>
      <p:sp>
        <p:nvSpPr>
          <p:cNvPr id="1021" name="Text 21"/>
          <p:cNvSpPr/>
          <p:nvPr/>
        </p:nvSpPr>
        <p:spPr>
          <a:xfrm>
            <a:off x="12265152" y="8700516"/>
            <a:ext cx="109728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Biri hata verse diğerleri etkilenmez</a:t>
            </a:r>
            <a:endParaRPr lang="en-US" sz="2300" dirty="0"/>
          </a:p>
        </p:txBody>
      </p:sp>
      <p:sp>
        <p:nvSpPr>
          <p:cNvPr id="1022" name="Shape 22"/>
          <p:cNvSpPr/>
          <p:nvPr/>
        </p:nvSpPr>
        <p:spPr>
          <a:xfrm>
            <a:off x="1292352" y="10090404"/>
            <a:ext cx="329184" cy="329184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3" name="Text 23"/>
          <p:cNvSpPr/>
          <p:nvPr/>
        </p:nvSpPr>
        <p:spPr>
          <a:xfrm>
            <a:off x="1914144" y="9834372"/>
            <a:ext cx="100584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Aynı anda en fazla 10 tarama çalışır</a:t>
            </a:r>
            <a:endParaRPr lang="en-US" sz="2400" dirty="0"/>
          </a:p>
        </p:txBody>
      </p:sp>
      <p:sp>
        <p:nvSpPr>
          <p:cNvPr id="1024" name="Text 24"/>
          <p:cNvSpPr/>
          <p:nvPr/>
        </p:nvSpPr>
        <p:spPr>
          <a:xfrm>
            <a:off x="12265152" y="9834372"/>
            <a:ext cx="109728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Fazlası sıraya alınır, sunucu kaynağına göre ayarlanır</a:t>
            </a:r>
            <a:endParaRPr lang="en-US" sz="2300" dirty="0"/>
          </a:p>
        </p:txBody>
      </p:sp>
      <p:sp>
        <p:nvSpPr>
          <p:cNvPr id="1025" name="Shape 25"/>
          <p:cNvSpPr/>
          <p:nvPr/>
        </p:nvSpPr>
        <p:spPr>
          <a:xfrm>
            <a:off x="1292352" y="11224260"/>
            <a:ext cx="329184" cy="329184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6" name="Text 26"/>
          <p:cNvSpPr/>
          <p:nvPr/>
        </p:nvSpPr>
        <p:spPr>
          <a:xfrm>
            <a:off x="1914144" y="10968228"/>
            <a:ext cx="100584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Sunucu kaynağı izlenir</a:t>
            </a:r>
            <a:endParaRPr lang="en-US" sz="2400" dirty="0"/>
          </a:p>
        </p:txBody>
      </p:sp>
      <p:sp>
        <p:nvSpPr>
          <p:cNvPr id="1027" name="Text 27"/>
          <p:cNvSpPr/>
          <p:nvPr/>
        </p:nvSpPr>
        <p:spPr>
          <a:xfrm>
            <a:off x="12265152" y="10968228"/>
            <a:ext cx="109728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Eşik aşılırsa uyarı e-postası gönderilir</a:t>
            </a:r>
            <a:endParaRPr lang="en-US" sz="2300" dirty="0"/>
          </a:p>
        </p:txBody>
      </p:sp>
      <p:sp>
        <p:nvSpPr>
          <p:cNvPr id="1028" name="Shape 28"/>
          <p:cNvSpPr/>
          <p:nvPr/>
        </p:nvSpPr>
        <p:spPr>
          <a:xfrm>
            <a:off x="1292352" y="12358116"/>
            <a:ext cx="329184" cy="329184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9" name="Text 29"/>
          <p:cNvSpPr/>
          <p:nvPr/>
        </p:nvSpPr>
        <p:spPr>
          <a:xfrm>
            <a:off x="1914144" y="12102084"/>
            <a:ext cx="100584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Tarama çıktıları sıkıştırılarak saklanır</a:t>
            </a:r>
            <a:endParaRPr lang="en-US" sz="2400" dirty="0"/>
          </a:p>
        </p:txBody>
      </p:sp>
      <p:sp>
        <p:nvSpPr>
          <p:cNvPr id="1030" name="Text 30"/>
          <p:cNvSpPr/>
          <p:nvPr/>
        </p:nvSpPr>
        <p:spPr>
          <a:xfrm>
            <a:off x="12265152" y="12102084"/>
            <a:ext cx="109728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 kullanımı %41 azaltıldı — 138 MB'tan 82 MB'a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Kaşif ile ne kazanıyoruz?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1001" name="Text 2"/>
          <p:cNvSpPr/>
          <p:nvPr/>
        </p:nvSpPr>
        <p:spPr>
          <a:xfrm>
            <a:off x="1411224" y="3140964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ÖZET</a:t>
            </a:r>
            <a:endParaRPr lang="en-US" sz="2400" dirty="0"/>
          </a:p>
        </p:txBody>
      </p:sp>
      <p:sp>
        <p:nvSpPr>
          <p:cNvPr id="1002" name="Shape 4"/>
          <p:cNvSpPr/>
          <p:nvPr/>
        </p:nvSpPr>
        <p:spPr>
          <a:xfrm>
            <a:off x="1319784" y="4238244"/>
            <a:ext cx="804672" cy="804672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3" name="Text 5"/>
          <p:cNvSpPr/>
          <p:nvPr/>
        </p:nvSpPr>
        <p:spPr>
          <a:xfrm>
            <a:off x="1319784" y="4238244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800" dirty="0"/>
          </a:p>
        </p:txBody>
      </p:sp>
      <p:sp>
        <p:nvSpPr>
          <p:cNvPr id="1004" name="Text 6"/>
          <p:cNvSpPr/>
          <p:nvPr/>
        </p:nvSpPr>
        <p:spPr>
          <a:xfrm>
            <a:off x="2490216" y="4055364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Görünürlük</a:t>
            </a:r>
            <a:endParaRPr lang="en-US" sz="3200" dirty="0"/>
          </a:p>
        </p:txBody>
      </p:sp>
      <p:sp>
        <p:nvSpPr>
          <p:cNvPr id="1005" name="Text 7"/>
          <p:cNvSpPr/>
          <p:nvPr/>
        </p:nvSpPr>
        <p:spPr>
          <a:xfrm>
            <a:off x="2490216" y="4750308"/>
            <a:ext cx="95097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3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Dışa açık tüm varlıklar tek yerde, doğrulanmış hâlde listelenir.</a:t>
            </a:r>
            <a:endParaRPr lang="en-US" sz="2300" dirty="0"/>
          </a:p>
        </p:txBody>
      </p:sp>
      <p:sp>
        <p:nvSpPr>
          <p:cNvPr id="1006" name="Shape 8"/>
          <p:cNvSpPr/>
          <p:nvPr/>
        </p:nvSpPr>
        <p:spPr>
          <a:xfrm>
            <a:off x="12384024" y="4238244"/>
            <a:ext cx="804672" cy="804672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07" name="Text 9"/>
          <p:cNvSpPr/>
          <p:nvPr/>
        </p:nvSpPr>
        <p:spPr>
          <a:xfrm>
            <a:off x="12384024" y="4238244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800" dirty="0"/>
          </a:p>
        </p:txBody>
      </p:sp>
      <p:sp>
        <p:nvSpPr>
          <p:cNvPr id="1008" name="Text 10"/>
          <p:cNvSpPr/>
          <p:nvPr/>
        </p:nvSpPr>
        <p:spPr>
          <a:xfrm>
            <a:off x="13554456" y="4055364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Süreklilik</a:t>
            </a:r>
            <a:endParaRPr lang="en-US" sz="3200" dirty="0"/>
          </a:p>
        </p:txBody>
      </p:sp>
      <p:sp>
        <p:nvSpPr>
          <p:cNvPr id="1009" name="Text 11"/>
          <p:cNvSpPr/>
          <p:nvPr/>
        </p:nvSpPr>
        <p:spPr>
          <a:xfrm>
            <a:off x="13554456" y="4750308"/>
            <a:ext cx="95097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3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Zamanlanmış tarama (Schedule)larla envanter kendiliğinden güncel kalır.</a:t>
            </a:r>
            <a:endParaRPr lang="en-US" sz="2300" dirty="0"/>
          </a:p>
        </p:txBody>
      </p:sp>
      <p:sp>
        <p:nvSpPr>
          <p:cNvPr id="1010" name="Shape 12"/>
          <p:cNvSpPr/>
          <p:nvPr/>
        </p:nvSpPr>
        <p:spPr>
          <a:xfrm>
            <a:off x="1319784" y="6505956"/>
            <a:ext cx="804672" cy="804672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1" name="Text 13"/>
          <p:cNvSpPr/>
          <p:nvPr/>
        </p:nvSpPr>
        <p:spPr>
          <a:xfrm>
            <a:off x="1319784" y="6505956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800" dirty="0"/>
          </a:p>
        </p:txBody>
      </p:sp>
      <p:sp>
        <p:nvSpPr>
          <p:cNvPr id="1012" name="Text 14"/>
          <p:cNvSpPr/>
          <p:nvPr/>
        </p:nvSpPr>
        <p:spPr>
          <a:xfrm>
            <a:off x="2490216" y="6323076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Odak</a:t>
            </a:r>
            <a:endParaRPr lang="en-US" sz="3200" dirty="0"/>
          </a:p>
        </p:txBody>
      </p:sp>
      <p:sp>
        <p:nvSpPr>
          <p:cNvPr id="1013" name="Text 15"/>
          <p:cNvSpPr/>
          <p:nvPr/>
        </p:nvSpPr>
        <p:spPr>
          <a:xfrm>
            <a:off x="2490216" y="7018020"/>
            <a:ext cx="95097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3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seferinde tüm liste değil, yalnızca yeni bulunanlar raporlanır.</a:t>
            </a:r>
            <a:endParaRPr lang="en-US" sz="2300" dirty="0"/>
          </a:p>
        </p:txBody>
      </p:sp>
      <p:sp>
        <p:nvSpPr>
          <p:cNvPr id="1014" name="Shape 16"/>
          <p:cNvSpPr/>
          <p:nvPr/>
        </p:nvSpPr>
        <p:spPr>
          <a:xfrm>
            <a:off x="12384024" y="6505956"/>
            <a:ext cx="804672" cy="804672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5" name="Text 17"/>
          <p:cNvSpPr/>
          <p:nvPr/>
        </p:nvSpPr>
        <p:spPr>
          <a:xfrm>
            <a:off x="12384024" y="6505956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800" dirty="0"/>
          </a:p>
        </p:txBody>
      </p:sp>
      <p:sp>
        <p:nvSpPr>
          <p:cNvPr id="1016" name="Text 18"/>
          <p:cNvSpPr/>
          <p:nvPr/>
        </p:nvSpPr>
        <p:spPr>
          <a:xfrm>
            <a:off x="13554456" y="6323076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Kanıt</a:t>
            </a:r>
            <a:endParaRPr lang="en-US" sz="3200" dirty="0"/>
          </a:p>
        </p:txBody>
      </p:sp>
      <p:sp>
        <p:nvSpPr>
          <p:cNvPr id="1017" name="Text 19"/>
          <p:cNvSpPr/>
          <p:nvPr/>
        </p:nvSpPr>
        <p:spPr>
          <a:xfrm>
            <a:off x="13554456" y="7018020"/>
            <a:ext cx="95097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3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bulgunun ekran görüntüsü ve teknik ayrıntısı saklanır.</a:t>
            </a:r>
            <a:endParaRPr lang="en-US" sz="2300" dirty="0"/>
          </a:p>
        </p:txBody>
      </p:sp>
      <p:sp>
        <p:nvSpPr>
          <p:cNvPr id="1018" name="Shape 20"/>
          <p:cNvSpPr/>
          <p:nvPr/>
        </p:nvSpPr>
        <p:spPr>
          <a:xfrm>
            <a:off x="1319784" y="8773668"/>
            <a:ext cx="804672" cy="804672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19" name="Text 21"/>
          <p:cNvSpPr/>
          <p:nvPr/>
        </p:nvSpPr>
        <p:spPr>
          <a:xfrm>
            <a:off x="1319784" y="8773668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800" dirty="0"/>
          </a:p>
        </p:txBody>
      </p:sp>
      <p:sp>
        <p:nvSpPr>
          <p:cNvPr id="1020" name="Text 22"/>
          <p:cNvSpPr/>
          <p:nvPr/>
        </p:nvSpPr>
        <p:spPr>
          <a:xfrm>
            <a:off x="2490216" y="8590788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Erişilebilirlik</a:t>
            </a:r>
            <a:endParaRPr lang="en-US" sz="3200" dirty="0"/>
          </a:p>
        </p:txBody>
      </p:sp>
      <p:sp>
        <p:nvSpPr>
          <p:cNvPr id="1021" name="Text 23"/>
          <p:cNvSpPr/>
          <p:nvPr/>
        </p:nvSpPr>
        <p:spPr>
          <a:xfrm>
            <a:off x="2490216" y="9285732"/>
            <a:ext cx="95097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3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Teknik olmayan kullanıcı da arayüzden tarama başlatabilir.</a:t>
            </a:r>
            <a:endParaRPr lang="en-US" sz="2300" dirty="0"/>
          </a:p>
        </p:txBody>
      </p:sp>
      <p:sp>
        <p:nvSpPr>
          <p:cNvPr id="1022" name="Shape 24"/>
          <p:cNvSpPr/>
          <p:nvPr/>
        </p:nvSpPr>
        <p:spPr>
          <a:xfrm>
            <a:off x="12384024" y="8773668"/>
            <a:ext cx="804672" cy="804672"/>
          </a:xfrm>
          <a:prstGeom prst="ellipse">
            <a:avLst/>
          </a:prstGeom>
          <a:solidFill>
            <a:srgbClr val="00C2A8"/>
          </a:solidFill>
          <a:ln w="25400">
            <a:solidFill>
              <a:srgbClr val="333333"/>
            </a:solidFill>
            <a:prstDash val="solid"/>
          </a:ln>
        </p:spPr>
      </p:sp>
      <p:sp>
        <p:nvSpPr>
          <p:cNvPr id="1023" name="Text 25"/>
          <p:cNvSpPr/>
          <p:nvPr/>
        </p:nvSpPr>
        <p:spPr>
          <a:xfrm>
            <a:off x="12384024" y="8773668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800" dirty="0"/>
          </a:p>
        </p:txBody>
      </p:sp>
      <p:sp>
        <p:nvSpPr>
          <p:cNvPr id="1024" name="Text 26"/>
          <p:cNvSpPr/>
          <p:nvPr/>
        </p:nvSpPr>
        <p:spPr>
          <a:xfrm>
            <a:off x="13554456" y="8590788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F1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Bağımsızlık</a:t>
            </a:r>
            <a:endParaRPr lang="en-US" sz="3200" dirty="0"/>
          </a:p>
        </p:txBody>
      </p:sp>
      <p:sp>
        <p:nvSpPr>
          <p:cNvPr id="1025" name="Text 27"/>
          <p:cNvSpPr/>
          <p:nvPr/>
        </p:nvSpPr>
        <p:spPr>
          <a:xfrm>
            <a:off x="13554456" y="9285732"/>
            <a:ext cx="95097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300" dirty="0">
                <a:solidFill>
                  <a:srgbClr val="5B68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İnternete kapalı kurumsal ağda, kendi sunucumuzda çalışır.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684830282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err="1">
                <a:solidFill>
                  <a:srgbClr val="00A2FF">
                    <a:hueOff val="114395"/>
                    <a:lumOff val="-24975"/>
                  </a:srgbClr>
                </a:solidFill>
              </a:rPr>
              <a:t>Tepsit</a:t>
            </a:r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 </a:t>
            </a:r>
            <a:r>
              <a:rPr lang="en-US" dirty="0" err="1">
                <a:solidFill>
                  <a:srgbClr val="00A2FF">
                    <a:hueOff val="114395"/>
                    <a:lumOff val="-24975"/>
                  </a:srgbClr>
                </a:solidFill>
              </a:rPr>
              <a:t>Edilen</a:t>
            </a:r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 </a:t>
            </a:r>
            <a:r>
              <a:rPr lang="en-US" dirty="0" err="1">
                <a:solidFill>
                  <a:srgbClr val="00A2FF">
                    <a:hueOff val="114395"/>
                    <a:lumOff val="-24975"/>
                  </a:srgbClr>
                </a:solidFill>
              </a:rPr>
              <a:t>Zafiyetler</a:t>
            </a:r>
            <a:endParaRPr lang="en-US" dirty="0">
              <a:solidFill>
                <a:srgbClr val="00A2FF">
                  <a:hueOff val="114395"/>
                  <a:lumOff val="-24975"/>
                </a:srgb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967ED1-D5FC-1439-C77D-E52E9111E1A7}"/>
              </a:ext>
            </a:extLst>
          </p:cNvPr>
          <p:cNvSpPr txBox="1"/>
          <p:nvPr/>
        </p:nvSpPr>
        <p:spPr>
          <a:xfrm>
            <a:off x="-189466" y="2371271"/>
            <a:ext cx="12425082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tr-TR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GBP-208066</a:t>
            </a:r>
            <a:r>
              <a:rPr lang="en-US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Swagger API </a:t>
            </a:r>
            <a:r>
              <a:rPr lang="en-US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Ortamamının</a:t>
            </a:r>
            <a:r>
              <a:rPr lang="en-US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İnternete</a:t>
            </a:r>
            <a:r>
              <a:rPr lang="en-US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Açık</a:t>
            </a:r>
            <a:r>
              <a:rPr lang="en-US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Olması</a:t>
            </a:r>
            <a:endParaRPr lang="tr-TR" sz="28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375260-06F9-4D2C-9043-80FC89948E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339" y="3077314"/>
            <a:ext cx="22096043" cy="1032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71527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err="1">
                <a:solidFill>
                  <a:srgbClr val="00A2FF">
                    <a:hueOff val="114395"/>
                    <a:lumOff val="-24975"/>
                  </a:srgbClr>
                </a:solidFill>
              </a:rPr>
              <a:t>Tepsit</a:t>
            </a:r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 </a:t>
            </a:r>
            <a:r>
              <a:rPr lang="en-US" dirty="0" err="1">
                <a:solidFill>
                  <a:srgbClr val="00A2FF">
                    <a:hueOff val="114395"/>
                    <a:lumOff val="-24975"/>
                  </a:srgbClr>
                </a:solidFill>
              </a:rPr>
              <a:t>Edilen</a:t>
            </a:r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 </a:t>
            </a:r>
            <a:r>
              <a:rPr lang="en-US" dirty="0" err="1">
                <a:solidFill>
                  <a:srgbClr val="00A2FF">
                    <a:hueOff val="114395"/>
                    <a:lumOff val="-24975"/>
                  </a:srgbClr>
                </a:solidFill>
              </a:rPr>
              <a:t>Zafiyetler</a:t>
            </a:r>
            <a:endParaRPr lang="en-US" dirty="0">
              <a:solidFill>
                <a:srgbClr val="00A2FF">
                  <a:hueOff val="114395"/>
                  <a:lumOff val="-24975"/>
                </a:srgb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04972F5-87DA-92CE-F37F-0E057AC32A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1432" y="2176626"/>
            <a:ext cx="14520388" cy="1113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944078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err="1">
                <a:solidFill>
                  <a:srgbClr val="00A2FF">
                    <a:hueOff val="114395"/>
                    <a:lumOff val="-24975"/>
                  </a:srgbClr>
                </a:solidFill>
              </a:rPr>
              <a:t>Tepsit</a:t>
            </a:r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 </a:t>
            </a:r>
            <a:r>
              <a:rPr lang="en-US" dirty="0" err="1">
                <a:solidFill>
                  <a:srgbClr val="00A2FF">
                    <a:hueOff val="114395"/>
                    <a:lumOff val="-24975"/>
                  </a:srgbClr>
                </a:solidFill>
              </a:rPr>
              <a:t>Edilen</a:t>
            </a:r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 </a:t>
            </a:r>
            <a:r>
              <a:rPr lang="en-US" dirty="0" err="1">
                <a:solidFill>
                  <a:srgbClr val="00A2FF">
                    <a:hueOff val="114395"/>
                    <a:lumOff val="-24975"/>
                  </a:srgbClr>
                </a:solidFill>
              </a:rPr>
              <a:t>Zafiyetler</a:t>
            </a:r>
            <a:endParaRPr lang="en-US" dirty="0">
              <a:solidFill>
                <a:srgbClr val="00A2FF">
                  <a:hueOff val="114395"/>
                  <a:lumOff val="-24975"/>
                </a:srgb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31EBE08-52B0-9818-AEE1-BF38260642B6}"/>
              </a:ext>
            </a:extLst>
          </p:cNvPr>
          <p:cNvSpPr txBox="1"/>
          <p:nvPr/>
        </p:nvSpPr>
        <p:spPr>
          <a:xfrm>
            <a:off x="-189466" y="2260169"/>
            <a:ext cx="12425082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tr-TR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GBP-211772</a:t>
            </a:r>
            <a:r>
              <a:rPr lang="en-US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Test </a:t>
            </a:r>
            <a:r>
              <a:rPr lang="en-US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Ortamının</a:t>
            </a:r>
            <a:r>
              <a:rPr lang="en-US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Dış</a:t>
            </a:r>
            <a:r>
              <a:rPr lang="en-US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Dünyaya</a:t>
            </a:r>
            <a:r>
              <a:rPr lang="en-US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Açık</a:t>
            </a:r>
            <a:r>
              <a:rPr lang="en-US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Olması</a:t>
            </a:r>
            <a:endParaRPr lang="tr-TR" sz="28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A67798-B894-8EFA-6629-3CBA1AF78D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5592" y="2966212"/>
            <a:ext cx="22155477" cy="1023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665514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FE9C-2543-9D3B-C3C1-C2B9EE604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dobeStock_292166695.jpeg" descr="AdobeStock_292166695.jpeg">
            <a:extLst>
              <a:ext uri="{FF2B5EF4-FFF2-40B4-BE49-F238E27FC236}">
                <a16:creationId xmlns:a16="http://schemas.microsoft.com/office/drawing/2014/main" id="{668D8B9C-213B-8788-6187-566F7F49AB89}"/>
              </a:ext>
            </a:extLst>
          </p:cNvPr>
          <p:cNvPicPr>
            <a:picLocks/>
          </p:cNvPicPr>
          <p:nvPr/>
        </p:nvPicPr>
        <p:blipFill>
          <a:blip r:embed="rId2">
            <a:alphaModFix amt="34510"/>
          </a:blip>
          <a:srcRect l="5857" r="5857"/>
          <a:stretch>
            <a:fillRect/>
          </a:stretch>
        </p:blipFill>
        <p:spPr>
          <a:xfrm>
            <a:off x="5927" y="1555472"/>
            <a:ext cx="24459379" cy="12160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2" name="Grupla">
            <a:extLst>
              <a:ext uri="{FF2B5EF4-FFF2-40B4-BE49-F238E27FC236}">
                <a16:creationId xmlns:a16="http://schemas.microsoft.com/office/drawing/2014/main" id="{6AE956EB-94F1-18D5-E8A5-5B72E5051200}"/>
              </a:ext>
            </a:extLst>
          </p:cNvPr>
          <p:cNvGrpSpPr/>
          <p:nvPr/>
        </p:nvGrpSpPr>
        <p:grpSpPr>
          <a:xfrm>
            <a:off x="-8516" y="-14343"/>
            <a:ext cx="24401032" cy="1828882"/>
            <a:chOff x="30906" y="12974"/>
            <a:chExt cx="24401031" cy="1828881"/>
          </a:xfrm>
        </p:grpSpPr>
        <p:sp>
          <p:nvSpPr>
            <p:cNvPr id="237" name="Dikdörtgen">
              <a:extLst>
                <a:ext uri="{FF2B5EF4-FFF2-40B4-BE49-F238E27FC236}">
                  <a16:creationId xmlns:a16="http://schemas.microsoft.com/office/drawing/2014/main" id="{A565FA96-101D-F7A1-C2C3-045B84918DE4}"/>
                </a:ext>
              </a:extLst>
            </p:cNvPr>
            <p:cNvSpPr/>
            <p:nvPr/>
          </p:nvSpPr>
          <p:spPr>
            <a:xfrm>
              <a:off x="30906" y="12974"/>
              <a:ext cx="24401031" cy="18288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3200" dirty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pic>
          <p:nvPicPr>
            <p:cNvPr id="239" name="Görüntü" descr="Görüntü">
              <a:extLst>
                <a:ext uri="{FF2B5EF4-FFF2-40B4-BE49-F238E27FC236}">
                  <a16:creationId xmlns:a16="http://schemas.microsoft.com/office/drawing/2014/main" id="{B2CCD99E-3C30-3B21-AC39-C6D2244E4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2620936" y="309346"/>
              <a:ext cx="1413734" cy="12361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" name="CODABASE GUARDIANS">
            <a:extLst>
              <a:ext uri="{FF2B5EF4-FFF2-40B4-BE49-F238E27FC236}">
                <a16:creationId xmlns:a16="http://schemas.microsoft.com/office/drawing/2014/main" id="{58BE9CC8-D21F-F9D9-C011-CE9B5A9BB7A5}"/>
              </a:ext>
            </a:extLst>
          </p:cNvPr>
          <p:cNvSpPr/>
          <p:nvPr/>
        </p:nvSpPr>
        <p:spPr>
          <a:xfrm>
            <a:off x="-39423" y="-237022"/>
            <a:ext cx="24462846" cy="160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lnSpc>
                <a:spcPts val="14024"/>
              </a:lnSpc>
              <a:defRPr sz="5500" b="1">
                <a:solidFill>
                  <a:schemeClr val="accent1">
                    <a:hueOff val="114395"/>
                    <a:lumOff val="-24975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err="1">
                <a:solidFill>
                  <a:srgbClr val="00A2FF">
                    <a:hueOff val="114395"/>
                    <a:lumOff val="-24975"/>
                  </a:srgbClr>
                </a:solidFill>
              </a:rPr>
              <a:t>Tepsit</a:t>
            </a:r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 </a:t>
            </a:r>
            <a:r>
              <a:rPr lang="en-US" dirty="0" err="1">
                <a:solidFill>
                  <a:srgbClr val="00A2FF">
                    <a:hueOff val="114395"/>
                    <a:lumOff val="-24975"/>
                  </a:srgbClr>
                </a:solidFill>
              </a:rPr>
              <a:t>Edilen</a:t>
            </a:r>
            <a:r>
              <a:rPr lang="en-US" dirty="0">
                <a:solidFill>
                  <a:srgbClr val="00A2FF">
                    <a:hueOff val="114395"/>
                    <a:lumOff val="-24975"/>
                  </a:srgbClr>
                </a:solidFill>
              </a:rPr>
              <a:t> </a:t>
            </a:r>
            <a:r>
              <a:rPr lang="en-US" dirty="0" err="1">
                <a:solidFill>
                  <a:srgbClr val="00A2FF">
                    <a:hueOff val="114395"/>
                    <a:lumOff val="-24975"/>
                  </a:srgbClr>
                </a:solidFill>
              </a:rPr>
              <a:t>Zafiyetler</a:t>
            </a:r>
            <a:endParaRPr lang="en-US" dirty="0">
              <a:solidFill>
                <a:srgbClr val="00A2FF">
                  <a:hueOff val="114395"/>
                  <a:lumOff val="-24975"/>
                </a:srgb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D0731C-D897-3EBB-8079-2D893E88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6369" y="-85086"/>
            <a:ext cx="2242205" cy="19762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2035676-9986-0297-21D4-40305BE34F6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24" b="3728"/>
          <a:stretch/>
        </p:blipFill>
        <p:spPr>
          <a:xfrm>
            <a:off x="3958521" y="1985877"/>
            <a:ext cx="17062382" cy="1155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15377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sbm-logo-gradient-1920.jpg" descr="sbm-logo-gradient-192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82" name="creathink@sbm.org.tr"/>
          <p:cNvSpPr txBox="1"/>
          <p:nvPr/>
        </p:nvSpPr>
        <p:spPr>
          <a:xfrm>
            <a:off x="-26790" y="7200379"/>
            <a:ext cx="24384000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572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tr-TR" dirty="0" err="1">
                <a:solidFill>
                  <a:srgbClr val="FFFFFF">
                    <a:alpha val="60000"/>
                  </a:srgbClr>
                </a:solidFill>
              </a:rPr>
              <a:t>offsec@sbm.org.tr</a:t>
            </a:r>
            <a:endParaRPr lang="tr-TR" dirty="0">
              <a:solidFill>
                <a:srgbClr val="FFFFFF">
                  <a:alpha val="60000"/>
                </a:srgbClr>
              </a:solidFill>
            </a:endParaRP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8B9146E-6BC7-BEF9-B653-02471559C5C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tr-TR"/>
              <a:t>53</a:t>
            </a:fld>
            <a:endParaRPr lang="tr-TR"/>
          </a:p>
        </p:txBody>
      </p:sp>
      <p:sp>
        <p:nvSpPr>
          <p:cNvPr id="4" name="BIG ROOM PLANNING 2024">
            <a:extLst>
              <a:ext uri="{FF2B5EF4-FFF2-40B4-BE49-F238E27FC236}">
                <a16:creationId xmlns:a16="http://schemas.microsoft.com/office/drawing/2014/main" id="{CDDC4694-C6B5-4C5F-25B2-AF615941789C}"/>
              </a:ext>
            </a:extLst>
          </p:cNvPr>
          <p:cNvSpPr txBox="1"/>
          <p:nvPr/>
        </p:nvSpPr>
        <p:spPr>
          <a:xfrm>
            <a:off x="0" y="5162476"/>
            <a:ext cx="24383999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57200">
              <a:lnSpc>
                <a:spcPct val="100000"/>
              </a:lnSpc>
              <a:spcBef>
                <a:spcPts val="0"/>
              </a:spcBef>
              <a:defRPr sz="8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tr-TR" dirty="0"/>
              <a:t>Teşekkürler</a:t>
            </a:r>
            <a:endParaRPr b="0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15300</TotalTime>
  <Words>4467</Words>
  <Application>Microsoft Office PowerPoint</Application>
  <PresentationFormat>Custom</PresentationFormat>
  <Paragraphs>964</Paragraphs>
  <Slides>53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Calibri</vt:lpstr>
      <vt:lpstr>Courier New</vt:lpstr>
      <vt:lpstr>Helvetica Neue</vt:lpstr>
      <vt:lpstr>Helvetica Neue Medium</vt:lpstr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Doğaç ARAL</dc:creator>
  <cp:lastModifiedBy>Eyüp AKGÜL</cp:lastModifiedBy>
  <cp:revision>218</cp:revision>
  <dcterms:modified xsi:type="dcterms:W3CDTF">2026-08-21T05:40:10Z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de">
    <vt:lpwstr>PB-h5g55a</vt:lpwstr>
  </property>
  <property fmtid="{D5CDD505-2E9C-101B-9397-08002B2CF9AE}" pid="3" name="KeyList">
    <vt:lpwstr>[EMAIL]</vt:lpwstr>
  </property>
  <property fmtid="{D5CDD505-2E9C-101B-9397-08002B2CF9AE}" pid="4" name="ClassifiedBy">
    <vt:lpwstr>Best Classifier</vt:lpwstr>
  </property>
  <property fmtid="{D5CDD505-2E9C-101B-9397-08002B2CF9AE}" pid="5" name="Classification">
    <vt:lpwstr>AÇIK</vt:lpwstr>
  </property>
  <property fmtid="{D5CDD505-2E9C-101B-9397-08002B2CF9AE}" pid="6" name="ClassificationDate">
    <vt:lpwstr>12/01/2025 07:19:20</vt:lpwstr>
  </property>
</Properties>
</file>