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5" r:id="rId4"/>
    <p:sldId id="266" r:id="rId5"/>
    <p:sldId id="267" r:id="rId6"/>
    <p:sldId id="271" r:id="rId7"/>
    <p:sldId id="268" r:id="rId8"/>
    <p:sldId id="270" r:id="rId9"/>
    <p:sldId id="27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BBA37-5D32-66EB-ED56-21B128398BCB}" name="Devran Kocaoğlu" initials="DK" userId="S::devran.kocaoglu@terrapizza.com.tr::ddfa892a-688b-4b4e-9c2f-5ed94e4fe5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ran Kocaoğlu" initials="DK" lastIdx="2" clrIdx="0">
    <p:extLst>
      <p:ext uri="{19B8F6BF-5375-455C-9EA6-DF929625EA0E}">
        <p15:presenceInfo xmlns:p15="http://schemas.microsoft.com/office/powerpoint/2012/main" userId="Devran Kocaoğlu" providerId="None"/>
      </p:ext>
    </p:extLst>
  </p:cmAuthor>
  <p:cmAuthor id="2" name="Esra Çağlar" initials="EÇ" lastIdx="1" clrIdx="1">
    <p:extLst>
      <p:ext uri="{19B8F6BF-5375-455C-9EA6-DF929625EA0E}">
        <p15:presenceInfo xmlns:p15="http://schemas.microsoft.com/office/powerpoint/2012/main" userId="S-1-5-21-2752824140-3334985571-1076061953-1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0D6FA-E809-781B-7C07-84105DE45E1E}" v="5" dt="2025-10-18T19:46:13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8" autoAdjust="0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ar Ünlü" userId="S::nigar.unlu@terrapizza.com.tr::efa70f3c-1282-4366-bd02-a2fb08732171" providerId="AD" clId="Web-{D670D6FA-E809-781B-7C07-84105DE45E1E}"/>
    <pc:docChg chg="addSld delSld modSld">
      <pc:chgData name="Nigar Ünlü" userId="S::nigar.unlu@terrapizza.com.tr::efa70f3c-1282-4366-bd02-a2fb08732171" providerId="AD" clId="Web-{D670D6FA-E809-781B-7C07-84105DE45E1E}" dt="2025-10-18T19:46:13.767" v="4"/>
      <pc:docMkLst>
        <pc:docMk/>
      </pc:docMkLst>
      <pc:sldChg chg="modSp">
        <pc:chgData name="Nigar Ünlü" userId="S::nigar.unlu@terrapizza.com.tr::efa70f3c-1282-4366-bd02-a2fb08732171" providerId="AD" clId="Web-{D670D6FA-E809-781B-7C07-84105DE45E1E}" dt="2025-10-18T19:45:43.970" v="1" actId="1076"/>
        <pc:sldMkLst>
          <pc:docMk/>
          <pc:sldMk cId="3272049089" sldId="256"/>
        </pc:sldMkLst>
        <pc:picChg chg="mod">
          <ac:chgData name="Nigar Ünlü" userId="S::nigar.unlu@terrapizza.com.tr::efa70f3c-1282-4366-bd02-a2fb08732171" providerId="AD" clId="Web-{D670D6FA-E809-781B-7C07-84105DE45E1E}" dt="2025-10-18T19:45:43.970" v="1" actId="1076"/>
          <ac:picMkLst>
            <pc:docMk/>
            <pc:sldMk cId="3272049089" sldId="256"/>
            <ac:picMk id="4" creationId="{73A893A6-75AC-09B9-B072-DD02BFC9129D}"/>
          </ac:picMkLst>
        </pc:picChg>
      </pc:sldChg>
      <pc:sldChg chg="add del">
        <pc:chgData name="Nigar Ünlü" userId="S::nigar.unlu@terrapizza.com.tr::efa70f3c-1282-4366-bd02-a2fb08732171" providerId="AD" clId="Web-{D670D6FA-E809-781B-7C07-84105DE45E1E}" dt="2025-10-18T19:46:13.767" v="4"/>
        <pc:sldMkLst>
          <pc:docMk/>
          <pc:sldMk cId="3880524582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F127D-04FA-4B93-ABC0-A78A8864259C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40F14-59AF-4E9D-9F72-C61DAD46D7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19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7E8B1-3D0E-4BF3-8EDB-81CB547B2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A140-7565-4625-851A-FC26F8FD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14784-BBD7-44E6-B2CE-75A4F3E2A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8ACB-D51D-46BA-8413-D54B64F1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8AF4-99CE-44A7-B648-24D66F5C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00DC-7637-4611-974B-673C7090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78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43A-085A-4E77-81D4-47CC02EF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853C9-7573-4EE6-8F0C-4FC08229B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54A01-0EA8-483F-AA6F-0428FB04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EC68-12AF-439F-AEFA-0B090C6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F7B5B-BD3E-40EC-84B4-1FFE3886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0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343E0-12E0-4E2E-B6C0-0D6D4546C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8199B-E889-4EF4-8710-4FB1B2A2B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F4C2-168D-4434-ACE1-88D918FA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167D-A397-40F2-A5F3-C81B43DA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A145C-2A0B-457B-BECD-C003BB32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8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DE17E6-C433-8635-B2CF-D404CFC6541C}"/>
              </a:ext>
            </a:extLst>
          </p:cNvPr>
          <p:cNvSpPr/>
          <p:nvPr userDrawn="1"/>
        </p:nvSpPr>
        <p:spPr>
          <a:xfrm>
            <a:off x="0" y="847029"/>
            <a:ext cx="12192000" cy="1472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6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F1CA-B965-4CA3-AE0E-567A8D93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E830-4756-4AE6-970C-1B4113A3B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D7627-19DB-4F6B-91B8-06437A41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DAE9-1CC9-4CD9-AC55-6F44F62C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43FB-3466-4EF0-8DE6-329BB494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73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C76D-19C7-47A1-AC9B-0EE5B249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4CA08-D455-47D1-9B42-53F971C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73B0-F5BB-4935-A49F-E46A1C78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D1D90-A0AB-485A-BCFC-3D090125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39E4-9CCF-4C7D-A5FD-7E09B1E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08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5A2D-53AA-4198-9776-D3161860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CE4E-85C3-4311-8E92-953F4F880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61AFA-9CBD-49CF-85BB-5D92CC73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55F6A-DDEC-4B3A-BCB5-FB80498D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A3707-9A37-4B09-8AE4-FE12E1AD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AF8EC-A710-4C27-9B5D-DDF8C5D9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0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7695-8759-45C3-A073-F3E4D046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2BD85-8B53-47D9-859A-ACFE19257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E545-AA49-457E-A82C-AC838596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670D4-C50F-4CEB-9603-47E05D5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1FE35-AA97-4F81-8485-DCAC2E6CE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2AA7B-EA0D-46E0-A886-69E255EB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6B918-43B0-4E74-9CD5-E044516A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D39C5-5EA5-4362-BC07-3562F68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6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CF04-0A01-4D03-92EE-0CB86BD6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BBE6-2998-4F22-BA1E-29C2A97E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C1F9E-826A-4F55-8168-23847052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280D0-702F-4612-8382-4AF0CEC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7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3BBBA-7533-4D1F-B073-A2F65BC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3C6B8-F3C9-452E-8760-3685FEF6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5F81E-12E9-4D37-BD3A-5647E6C6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10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6271-28F8-4A8E-BDF4-AF14ADA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D51E-D863-4FD6-8CB8-81F5FF9B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4C0C3-6C51-48B9-94F6-8CB395DC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ED3DB-7D79-4374-80C4-196BF96B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E506F-102B-4072-9127-69227471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43B8-FCDA-4EAA-AE77-3FA9F400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34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1F5D-39CA-4AF0-BAE9-EEC702F0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1D70-9899-48AE-A193-D26D6982B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04754-921A-41D4-B5CD-E16D4548F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1EF3-5864-4764-A19B-00B9F5DF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A375-8DBE-4A39-81D5-DDF8382E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41082-2C70-40B4-ABEE-A70BCD33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1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50719-10E1-4735-A733-8F3E27AC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95A0-E9D3-4E99-B82A-8D5B7EF8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DE8D-ADB3-40B9-AA17-E7C55B6F4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FB9C-08DB-4F9D-9433-8E4962EF4AE7}" type="datetimeFigureOut">
              <a:rPr lang="tr-TR" smtClean="0"/>
              <a:t>18.10.2025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4C13-5D3D-4E46-B397-D861E5BF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B99F-8E09-4678-9FA2-EBECA031A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C0C5-44E8-49CB-BC42-040B55BC0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5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56" y="0"/>
            <a:ext cx="12208256" cy="690372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3A893A6-75AC-09B9-B072-DD02BFC91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306" y="540594"/>
            <a:ext cx="5848173" cy="58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DBA1-744C-20C8-4032-7B350EED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672EE-C106-653C-5AD7-0BBDD306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06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F4CD8F9-C25F-8F03-5E34-13C1E189FF6C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Projenin</a:t>
            </a:r>
            <a:r>
              <a:rPr lang="tr-TR" sz="2800" dirty="0"/>
              <a:t> </a:t>
            </a:r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Amacı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4658924-0D88-EC7D-89FE-E8D5E02C8F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2877" y="1214134"/>
            <a:ext cx="10046461" cy="23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dirty="0"/>
              <a:t>Operasyonel süreçlerde dijital dönüşümü hızlandırmak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Manuel süreçleri ortadan kaldırarak verimliliği artırmak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Stok doğruluğunu, izlenebilirliği ve şeffaflığı sağlamak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ERP ile entegre, uçtan uca yönetilebilir bir sistem oluşturmak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Finansal raporlamalarda hız ve doğruluk elde etmek</a:t>
            </a:r>
          </a:p>
        </p:txBody>
      </p:sp>
      <p:pic>
        <p:nvPicPr>
          <p:cNvPr id="16" name="Picture 15" descr="A group of objects with text&#10;&#10;AI-generated content may be incorrect.">
            <a:extLst>
              <a:ext uri="{FF2B5EF4-FFF2-40B4-BE49-F238E27FC236}">
                <a16:creationId xmlns:a16="http://schemas.microsoft.com/office/drawing/2014/main" id="{5F5CF560-8111-504E-FB13-99FE944F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3364960"/>
            <a:ext cx="4658963" cy="33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2B4E-525D-A18C-2BCA-B3FBDF38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DF468-4245-3465-5EC8-B263F30B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06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021CED9-1E61-AD82-30E4-8D45A87F73A1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Mevcut Durum &amp; İhtiyaçlar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0000" y="1185545"/>
            <a:ext cx="10515600" cy="43513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 err="1"/>
              <a:t>Geleneksel</a:t>
            </a:r>
            <a:r>
              <a:rPr sz="2400" dirty="0"/>
              <a:t> depo </a:t>
            </a:r>
            <a:r>
              <a:rPr sz="2400" dirty="0" err="1"/>
              <a:t>yönetimi</a:t>
            </a:r>
            <a:r>
              <a:rPr sz="2400" dirty="0"/>
              <a:t> </a:t>
            </a:r>
            <a:r>
              <a:rPr sz="2400" dirty="0" err="1"/>
              <a:t>süreçleri</a:t>
            </a:r>
            <a:r>
              <a:rPr sz="2400" dirty="0"/>
              <a:t> </a:t>
            </a:r>
            <a:r>
              <a:rPr sz="2400" dirty="0" err="1"/>
              <a:t>manuel</a:t>
            </a:r>
            <a:r>
              <a:rPr sz="2400" dirty="0"/>
              <a:t> </a:t>
            </a:r>
            <a:r>
              <a:rPr lang="tr-TR" sz="2400" dirty="0"/>
              <a:t>yürütülmesi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/>
              <a:t>Ürün </a:t>
            </a:r>
            <a:r>
              <a:rPr sz="2400" dirty="0" err="1"/>
              <a:t>izlenebilirliği</a:t>
            </a:r>
            <a:r>
              <a:rPr sz="2400" dirty="0"/>
              <a:t> </a:t>
            </a:r>
            <a:r>
              <a:rPr sz="2400" dirty="0" err="1"/>
              <a:t>sınırlı</a:t>
            </a:r>
            <a:r>
              <a:rPr lang="tr-TR" sz="2400" dirty="0"/>
              <a:t> olması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 err="1"/>
              <a:t>Üretimden</a:t>
            </a:r>
            <a:r>
              <a:rPr sz="2400" dirty="0"/>
              <a:t> </a:t>
            </a:r>
            <a:r>
              <a:rPr sz="2400" dirty="0" err="1"/>
              <a:t>sevkiyata</a:t>
            </a:r>
            <a:r>
              <a:rPr sz="2400" dirty="0"/>
              <a:t> </a:t>
            </a:r>
            <a:r>
              <a:rPr sz="2400" dirty="0" err="1"/>
              <a:t>kadar</a:t>
            </a:r>
            <a:r>
              <a:rPr sz="2400" dirty="0"/>
              <a:t> </a:t>
            </a:r>
            <a:r>
              <a:rPr sz="2400" dirty="0" err="1"/>
              <a:t>süreçler</a:t>
            </a:r>
            <a:r>
              <a:rPr sz="2400" dirty="0"/>
              <a:t> </a:t>
            </a:r>
            <a:r>
              <a:rPr sz="2400" dirty="0" err="1"/>
              <a:t>parçalı</a:t>
            </a:r>
            <a:r>
              <a:rPr lang="tr-TR" sz="2400" dirty="0"/>
              <a:t> olması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 err="1"/>
              <a:t>Finansal</a:t>
            </a:r>
            <a:r>
              <a:rPr sz="2400" dirty="0"/>
              <a:t> </a:t>
            </a:r>
            <a:r>
              <a:rPr sz="2400" dirty="0" err="1"/>
              <a:t>raporlamalar</a:t>
            </a:r>
            <a:r>
              <a:rPr sz="2400" dirty="0"/>
              <a:t> </a:t>
            </a:r>
            <a:r>
              <a:rPr lang="tr-TR" sz="2400" dirty="0"/>
              <a:t>kontrollerde eksiklerin olması, manuel ilerletilmesi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sz="2400" dirty="0"/>
              <a:t>Operasyonel </a:t>
            </a:r>
            <a:r>
              <a:rPr sz="2400" dirty="0" err="1"/>
              <a:t>maliyetleri</a:t>
            </a:r>
            <a:r>
              <a:rPr sz="2400" dirty="0"/>
              <a:t> </a:t>
            </a:r>
            <a:r>
              <a:rPr lang="tr-TR" sz="2400" dirty="0"/>
              <a:t>artması</a:t>
            </a:r>
            <a:r>
              <a:rPr sz="2400" dirty="0"/>
              <a:t> </a:t>
            </a:r>
            <a:endParaRPr lang="tr-TR"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sz="2400" dirty="0"/>
              <a:t>P</a:t>
            </a:r>
            <a:r>
              <a:rPr sz="2400" dirty="0" err="1"/>
              <a:t>lanlama</a:t>
            </a:r>
            <a:r>
              <a:rPr sz="2400" dirty="0"/>
              <a:t> </a:t>
            </a:r>
            <a:r>
              <a:rPr sz="2400" dirty="0" err="1"/>
              <a:t>hataları</a:t>
            </a:r>
            <a:r>
              <a:rPr lang="tr-TR" sz="2400" dirty="0" err="1"/>
              <a:t>nın</a:t>
            </a:r>
            <a:r>
              <a:rPr lang="tr-TR" sz="2400" dirty="0"/>
              <a:t> oluşması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85E4E-94DD-FE42-4412-824DFE4B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475" y="4254627"/>
            <a:ext cx="26765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17D8-AD0A-C1D2-667E-70716731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C1CFC-C43E-AAD9-0158-8824846B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B0E990-FDD4-59E3-8340-8B241EF9CFA2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Çözüm: TERRA ORBIT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410" y="1216698"/>
            <a:ext cx="10515600" cy="43513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/>
              <a:t>Android </a:t>
            </a:r>
            <a:r>
              <a:rPr sz="2400" dirty="0" err="1"/>
              <a:t>tabanlı</a:t>
            </a:r>
            <a:r>
              <a:rPr sz="2400" dirty="0"/>
              <a:t> </a:t>
            </a:r>
            <a:r>
              <a:rPr sz="2400" dirty="0" err="1"/>
              <a:t>mobil</a:t>
            </a:r>
            <a:r>
              <a:rPr sz="2400" dirty="0"/>
              <a:t> depo </a:t>
            </a:r>
            <a:r>
              <a:rPr sz="2400" dirty="0" err="1"/>
              <a:t>yönetimi</a:t>
            </a:r>
            <a:r>
              <a:rPr sz="2400" dirty="0"/>
              <a:t> </a:t>
            </a:r>
            <a:r>
              <a:rPr lang="tr-TR" sz="2400" dirty="0"/>
              <a:t>süreçleri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/>
              <a:t>Yeni </a:t>
            </a:r>
            <a:r>
              <a:rPr sz="2400" dirty="0" err="1"/>
              <a:t>nesil</a:t>
            </a:r>
            <a:r>
              <a:rPr sz="2400" dirty="0"/>
              <a:t> </a:t>
            </a:r>
            <a:r>
              <a:rPr sz="2400" dirty="0" err="1"/>
              <a:t>el</a:t>
            </a:r>
            <a:r>
              <a:rPr sz="2400" dirty="0"/>
              <a:t> </a:t>
            </a:r>
            <a:r>
              <a:rPr sz="2400" dirty="0" err="1"/>
              <a:t>terminalleri</a:t>
            </a:r>
            <a:r>
              <a:rPr sz="2400" dirty="0"/>
              <a:t> </a:t>
            </a:r>
            <a:r>
              <a:rPr sz="2400" dirty="0" err="1"/>
              <a:t>ile</a:t>
            </a:r>
            <a:r>
              <a:rPr sz="2400" dirty="0"/>
              <a:t> </a:t>
            </a:r>
            <a:r>
              <a:rPr sz="2400" dirty="0" err="1"/>
              <a:t>sahada</a:t>
            </a:r>
            <a:r>
              <a:rPr sz="2400" dirty="0"/>
              <a:t> </a:t>
            </a:r>
            <a:r>
              <a:rPr sz="2400" dirty="0" err="1"/>
              <a:t>dijital</a:t>
            </a:r>
            <a:r>
              <a:rPr sz="2400" dirty="0"/>
              <a:t> </a:t>
            </a:r>
            <a:r>
              <a:rPr sz="2400" dirty="0" err="1"/>
              <a:t>işlem</a:t>
            </a:r>
            <a:r>
              <a:rPr sz="2400" dirty="0"/>
              <a:t> </a:t>
            </a:r>
            <a:r>
              <a:rPr sz="2400" dirty="0" err="1"/>
              <a:t>akışı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/>
              <a:t>Mal </a:t>
            </a:r>
            <a:r>
              <a:rPr sz="2400" dirty="0" err="1"/>
              <a:t>kabulden</a:t>
            </a:r>
            <a:r>
              <a:rPr sz="2400" dirty="0"/>
              <a:t> </a:t>
            </a:r>
            <a:r>
              <a:rPr sz="2400" dirty="0" err="1"/>
              <a:t>sevkiyata</a:t>
            </a:r>
            <a:r>
              <a:rPr sz="2400" dirty="0"/>
              <a:t> </a:t>
            </a:r>
            <a:r>
              <a:rPr sz="2400" dirty="0" err="1"/>
              <a:t>sistem</a:t>
            </a:r>
            <a:r>
              <a:rPr sz="2400" dirty="0"/>
              <a:t> </a:t>
            </a:r>
            <a:r>
              <a:rPr sz="2400" dirty="0" err="1"/>
              <a:t>üzerinden</a:t>
            </a:r>
            <a:r>
              <a:rPr sz="2400" dirty="0"/>
              <a:t> </a:t>
            </a:r>
            <a:r>
              <a:rPr sz="2400" dirty="0" err="1"/>
              <a:t>takibi</a:t>
            </a:r>
            <a:endParaRPr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 err="1"/>
              <a:t>Üretim</a:t>
            </a:r>
            <a:r>
              <a:rPr sz="2400" dirty="0"/>
              <a:t> </a:t>
            </a:r>
            <a:r>
              <a:rPr sz="2400" dirty="0" err="1"/>
              <a:t>süreçleri</a:t>
            </a:r>
            <a:r>
              <a:rPr sz="2400" dirty="0"/>
              <a:t> </a:t>
            </a:r>
            <a:r>
              <a:rPr sz="2400" dirty="0" err="1"/>
              <a:t>entegrasyonu</a:t>
            </a:r>
            <a:r>
              <a:rPr sz="2400" dirty="0"/>
              <a:t>: </a:t>
            </a:r>
            <a:endParaRPr lang="tr-TR" sz="2400" dirty="0"/>
          </a:p>
          <a:p>
            <a:pPr marL="685800" lvl="2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dirty="0"/>
              <a:t>SKT </a:t>
            </a:r>
            <a:r>
              <a:rPr dirty="0" err="1"/>
              <a:t>kontrolü</a:t>
            </a:r>
            <a:endParaRPr lang="tr-TR" dirty="0"/>
          </a:p>
          <a:p>
            <a:pPr marL="685800" lvl="2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/>
              <a:t>H</a:t>
            </a:r>
            <a:r>
              <a:rPr dirty="0" err="1"/>
              <a:t>ammadde</a:t>
            </a:r>
            <a:r>
              <a:rPr dirty="0"/>
              <a:t> </a:t>
            </a:r>
            <a:r>
              <a:rPr dirty="0" err="1"/>
              <a:t>izlenebilirliği</a:t>
            </a:r>
            <a:endParaRPr lang="tr-TR" dirty="0"/>
          </a:p>
          <a:p>
            <a:pPr marL="685800" lvl="2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/>
              <a:t>Fire otomatize edilmesi</a:t>
            </a:r>
            <a:endParaRPr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sz="2400" dirty="0"/>
              <a:t>ERP </a:t>
            </a:r>
            <a:r>
              <a:rPr sz="2400" dirty="0" err="1"/>
              <a:t>ile</a:t>
            </a:r>
            <a:r>
              <a:rPr sz="2400" dirty="0"/>
              <a:t> </a:t>
            </a:r>
            <a:r>
              <a:rPr sz="2400" dirty="0" err="1"/>
              <a:t>gerçek</a:t>
            </a:r>
            <a:r>
              <a:rPr sz="2400" dirty="0"/>
              <a:t> </a:t>
            </a:r>
            <a:r>
              <a:rPr sz="2400" dirty="0" err="1"/>
              <a:t>zamanlı</a:t>
            </a:r>
            <a:r>
              <a:rPr sz="2400" dirty="0"/>
              <a:t> </a:t>
            </a:r>
            <a:r>
              <a:rPr sz="2400" dirty="0" err="1"/>
              <a:t>veri</a:t>
            </a:r>
            <a:r>
              <a:rPr sz="2400" dirty="0"/>
              <a:t> </a:t>
            </a:r>
            <a:r>
              <a:rPr sz="2400" dirty="0" err="1"/>
              <a:t>aktarımı</a:t>
            </a:r>
            <a:endParaRPr lang="tr-TR" sz="2400" dirty="0"/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sz="2400" dirty="0"/>
              <a:t>Uçtan uca izlenebilirlik sağlanması</a:t>
            </a:r>
            <a:endParaRPr sz="2400" dirty="0"/>
          </a:p>
        </p:txBody>
      </p:sp>
      <p:pic>
        <p:nvPicPr>
          <p:cNvPr id="5" name="Picture 4" descr="A close-up of a cell phone&#10;&#10;AI-generated content may be incorrect.">
            <a:extLst>
              <a:ext uri="{FF2B5EF4-FFF2-40B4-BE49-F238E27FC236}">
                <a16:creationId xmlns:a16="http://schemas.microsoft.com/office/drawing/2014/main" id="{D99D90AE-F4B9-D824-CCC8-D514F01FF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0" y="4740535"/>
            <a:ext cx="2619375" cy="17430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4963E4C-9B4B-52FD-E4F9-1051CFE73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478" y="5204360"/>
            <a:ext cx="1905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6CE20-6354-6C49-837E-84370D72B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6B3B5-7FD3-097F-7F59-D71B8A75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B58A11A-7EA6-BA9E-5871-22E2813BF931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b="1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F21D0D-2076-19D2-D1EF-2F42186AE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286" y="1018286"/>
            <a:ext cx="7477461" cy="531770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AA6BAD7-C5FE-5B01-25E7-1B18557527ED}"/>
              </a:ext>
            </a:extLst>
          </p:cNvPr>
          <p:cNvSpPr txBox="1"/>
          <p:nvPr/>
        </p:nvSpPr>
        <p:spPr>
          <a:xfrm>
            <a:off x="163446" y="241582"/>
            <a:ext cx="61722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  <a:ea typeface="+mj-ea"/>
                <a:cs typeface="+mj-cs"/>
              </a:rPr>
              <a:t>Uçtan Uca İzlenebilirlik</a:t>
            </a:r>
            <a:endParaRPr lang="en-US" sz="2500" b="1" dirty="0">
              <a:solidFill>
                <a:srgbClr val="FFC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849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95CD8-F12B-5A4A-FD65-551D0008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9CD71-D2C7-EA16-2090-33F9B981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B8D0F2-955D-20E2-75D0-F691848A96DA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ERP Entegrasyonu &amp; Finansal Katkılar</a:t>
            </a:r>
            <a:endParaRPr lang="en-US" sz="2500" b="1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C6D12-8756-41CB-11BC-ABFD3ED9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04" y="4486320"/>
            <a:ext cx="4714875" cy="212407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47AFD2B-02F7-2651-B35F-592F245DA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0000" y="1238036"/>
            <a:ext cx="8463920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Alış, satış, transfer ve stok hareketlerinin </a:t>
            </a:r>
            <a:r>
              <a:rPr lang="tr-TR" altLang="tr-TR" sz="2400" dirty="0" err="1"/>
              <a:t>ERP’ye</a:t>
            </a:r>
            <a:r>
              <a:rPr lang="tr-TR" altLang="tr-TR" sz="2400" dirty="0"/>
              <a:t> anlık aktarılması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Envanter farklarının minimize edilmesi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Finansal raporlamaların hızlı ve doğru alınabilir hale gelmesi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Tedarik planlama ve envanter optimizasyonunun güçlendirilmesi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Finansal şeffaflık ve karar destek süreçlerinde gelişim sağlanması</a:t>
            </a:r>
          </a:p>
        </p:txBody>
      </p:sp>
    </p:spTree>
    <p:extLst>
      <p:ext uri="{BB962C8B-B14F-4D97-AF65-F5344CB8AC3E}">
        <p14:creationId xmlns:p14="http://schemas.microsoft.com/office/powerpoint/2010/main" val="425695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B373-CD4F-1D90-2167-EF807CDFC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AA994-43F7-2790-FE18-04E3D49A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07D2ABA-9B74-369B-7067-987AF7A8D2C6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500" b="1" dirty="0">
                <a:solidFill>
                  <a:srgbClr val="FFC000"/>
                </a:solidFill>
                <a:latin typeface="Terra Pizza Custom Bold" panose="02000506040000020004" pitchFamily="50" charset="-94"/>
              </a:rPr>
              <a:t>Elde Edilen Sonuçlar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A1E17ED-FE72-016C-BDDA-23084DC9D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0000" y="1099027"/>
            <a:ext cx="10744416" cy="2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Stok doğruluğu ve operasyonel hız oranlarının ciddi oranda artırılması ( %95)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Sevkiyat hatalarının minimuma düşürülmesi (%97)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Ürün izlenebilirliğinin uçtan uca sağlanması (hammadde →üretim → depo → şube)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Finansal raporlama doğruluğunun artırılması (%30)</a:t>
            </a:r>
          </a:p>
          <a:p>
            <a:pPr marR="0" lvl="0" fontAlgn="base"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400" dirty="0"/>
              <a:t>TERRA </a:t>
            </a:r>
            <a:r>
              <a:rPr lang="tr-TR" altLang="tr-TR" sz="2400" dirty="0" err="1"/>
              <a:t>ORBIT’in</a:t>
            </a:r>
            <a:r>
              <a:rPr lang="tr-TR" altLang="tr-TR" sz="2400" dirty="0"/>
              <a:t>;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sz="2000" dirty="0"/>
              <a:t>Terra Pizza’yı </a:t>
            </a:r>
            <a:r>
              <a:rPr lang="tr-TR" altLang="tr-TR" sz="2000" b="1" dirty="0"/>
              <a:t>veri odaklı, entegre ve geleceğe hazır </a:t>
            </a:r>
            <a:r>
              <a:rPr lang="tr-TR" altLang="tr-TR" sz="2000" dirty="0"/>
              <a:t>hale getirmesi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2F0AC7-3512-E871-C2EA-8F47B4A39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01" y="5479368"/>
            <a:ext cx="4248150" cy="1009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0104DA-9F34-36B9-F468-5B5F21E6E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2" y="3227451"/>
            <a:ext cx="553797" cy="4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EDB1-5BBE-A195-4C1B-73E1CD2F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43D58-705D-5B47-C47E-04DE112E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82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BF7E48-C6AB-BC3B-B5C0-3E3C6517573B}"/>
              </a:ext>
            </a:extLst>
          </p:cNvPr>
          <p:cNvSpPr txBox="1">
            <a:spLocks/>
          </p:cNvSpPr>
          <p:nvPr/>
        </p:nvSpPr>
        <p:spPr>
          <a:xfrm>
            <a:off x="360000" y="180000"/>
            <a:ext cx="10890421" cy="57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b="1" dirty="0">
              <a:solidFill>
                <a:srgbClr val="FFC000"/>
              </a:solidFill>
            </a:endParaRPr>
          </a:p>
        </p:txBody>
      </p:sp>
      <p:pic>
        <p:nvPicPr>
          <p:cNvPr id="2" name="Resim 10" descr="giyim, kişi, şahıs, bina, işç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03E7705-C08A-A2AA-960B-6BBD91CB4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r="3128" b="-3"/>
          <a:stretch>
            <a:fillRect/>
          </a:stretch>
        </p:blipFill>
        <p:spPr>
          <a:xfrm>
            <a:off x="360000" y="1020610"/>
            <a:ext cx="3294156" cy="5657390"/>
          </a:xfrm>
          <a:prstGeom prst="rect">
            <a:avLst/>
          </a:prstGeom>
        </p:spPr>
      </p:pic>
      <p:pic>
        <p:nvPicPr>
          <p:cNvPr id="4" name="Resim 16" descr="metin, kişi, şahıs, mobil telefon, iç mek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7A397E8-E5B2-54DA-9626-BC8A428DA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7998" b="-3"/>
          <a:stretch>
            <a:fillRect/>
          </a:stretch>
        </p:blipFill>
        <p:spPr>
          <a:xfrm>
            <a:off x="4352010" y="1020610"/>
            <a:ext cx="3319910" cy="5657390"/>
          </a:xfrm>
          <a:prstGeom prst="rect">
            <a:avLst/>
          </a:prstGeom>
        </p:spPr>
      </p:pic>
      <p:pic>
        <p:nvPicPr>
          <p:cNvPr id="5" name="Resim 19" descr="kişi, şahıs, giyim, raf, perakend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7A07D24-CD42-77DA-73CE-22094EB94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r="999" b="-3"/>
          <a:stretch>
            <a:fillRect/>
          </a:stretch>
        </p:blipFill>
        <p:spPr>
          <a:xfrm>
            <a:off x="8355504" y="1020610"/>
            <a:ext cx="3299140" cy="56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28489</TotalTime>
  <Words>224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Terra Pizza Custom 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Devran Kocaoğlu</dc:creator>
  <cp:lastModifiedBy>Nigar Ünlü</cp:lastModifiedBy>
  <cp:revision>908</cp:revision>
  <dcterms:created xsi:type="dcterms:W3CDTF">2021-06-02T15:00:35Z</dcterms:created>
  <dcterms:modified xsi:type="dcterms:W3CDTF">2025-10-18T20:32:46Z</dcterms:modified>
</cp:coreProperties>
</file>