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9" r:id="rId2"/>
    <p:sldId id="270" r:id="rId3"/>
    <p:sldId id="259" r:id="rId4"/>
    <p:sldId id="271" r:id="rId5"/>
    <p:sldId id="272" r:id="rId6"/>
    <p:sldId id="274" r:id="rId7"/>
    <p:sldId id="280" r:id="rId8"/>
    <p:sldId id="275" r:id="rId9"/>
    <p:sldId id="273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8A9"/>
    <a:srgbClr val="21D683"/>
    <a:srgbClr val="7DE093"/>
    <a:srgbClr val="57C58F"/>
    <a:srgbClr val="005F4D"/>
    <a:srgbClr val="058168"/>
    <a:srgbClr val="212121"/>
    <a:srgbClr val="20DA86"/>
    <a:srgbClr val="19995A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2"/>
    <p:restoredTop sz="94694"/>
  </p:normalViewPr>
  <p:slideViewPr>
    <p:cSldViewPr snapToGrid="0">
      <p:cViewPr>
        <p:scale>
          <a:sx n="100" d="100"/>
          <a:sy n="100" d="100"/>
        </p:scale>
        <p:origin x="-67" y="-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79619-05ED-1E44-8FD2-7FCA65A74BBE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A103-5F27-6E4A-8F49-841D100F8272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73754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D0FE2-3A39-FB45-05AE-2825334CE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E4636-11D7-3003-0F76-179937BC0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677E0-F3C2-7BBF-FF23-D6A568570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D43FA-1301-9D95-4C83-CB70CE3A6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56772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59022-0461-57B4-73CB-0E77C55C5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7E030-6581-C851-41EF-F6924811D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64D4BA-02CA-7BD1-7A01-60DE8B9F8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A01AC-1212-6C61-56E6-85946E75D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7429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AA8FE-53C7-8A78-E333-15F1951F0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229FC-8827-295F-3312-43194703D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CA632-4529-2D5C-00FD-49AAFEEE3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930B2-6972-770D-7218-0432EB28A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03909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F9900-F89F-4074-1AC0-D88AD183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2DA20-8636-A37D-C343-6DBB74817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7A6BA-548A-0901-A816-369340CD7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E81A2-3E1E-B1C5-0146-97239F1EB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3227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36AA-A5DC-75DC-D43A-7B9C21EA8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6502A-77F1-8B8D-5DC3-389E07947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D79DE-12EB-5A3C-0FD3-BB8118520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BBE0E-67DC-2E88-FD3B-17ABDFB5C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67054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3080-EDE0-50A1-C451-2DC0FFABE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9EAD6-4612-1AEF-44C6-81ABDC1AF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D891B-B176-6DD9-CCB6-59025F9EE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63AF5-D784-E610-D031-41C28B5D7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10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9472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BD6EE-8844-C072-D724-78D1173C4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C800C9-722B-5574-39E0-9D9BCA7FB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7760E-149B-3EA0-87F8-4B837A7F1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37B05-149F-5549-6A9F-43D8C91A2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11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91561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C879E-F703-4C7C-1FC5-1D0AF0F82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A49A2-A4B3-FDFF-BBEE-709E6C58A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8B1F1-21AF-458F-0B9D-F1274A501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25C1-A4FE-0D0B-8FCC-559E5C70F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A103-5F27-6E4A-8F49-841D100F8272}" type="slidenum">
              <a:rPr lang="en-TR" smtClean="0"/>
              <a:t>12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45462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FCD3F-CDF4-A8D8-298B-A20A94FE2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8B96A-2F85-6476-897C-2D40FAA31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C123C-0CAE-04B6-958C-901C6074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68FCE-5BF1-5E4E-3965-79D1F587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86EF-9143-D3A9-F646-92D1A8C2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0956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2523-A763-8B1C-DA99-D46C9F23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5F62C-4E6B-0BE8-333C-4196569C7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B7A97-1C4F-413B-F589-73389CE7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E7157-CAC6-9025-E8FF-0D7E3E09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4BD74-5164-4CAF-CA44-0C801D43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8765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4018C-B3A2-C46A-4915-677D1B0DF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5F284-8256-23B3-739A-21E7ED35A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F32D8-9C80-9BA7-A51E-47C4BE6C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D630D-0702-01B6-9A91-58DC7F2D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DBD15-9B4C-05F2-CF5E-0ED7781A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2688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1C171-CE8A-1A1A-DE71-F2B5A90F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B4E0B-8AC0-AD6A-CC95-9AC9209CE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454E1-21C6-2A43-3961-5F1195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4B4EA-DB5C-B58E-BEAA-1F462F87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E344-6BEC-1A19-E206-ABC516FA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09228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0361-4F6F-03EB-7B96-47EDD8EA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4E07-2645-327A-D2C4-04FED2E99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C2A3D-D434-8B3D-0883-E977947B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F58D-2216-B0B3-5077-97B1148E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C0650-6B5B-E0D6-5954-4EB34EDB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3664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18FB-9639-AC39-DF50-F198F318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3FCEB-0E5C-13C4-19F5-BCE36EB58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87D08-72D4-B8F2-E200-4DE72C40D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D74B5-2FCB-7441-362C-A14BCA49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E7A44-7BFF-9697-3531-772BAD3C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3CA68-2150-5D46-32D5-836C884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8948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DFBC-7DAA-2E3A-13A6-B462A96F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09B5D-17EB-2DDD-B856-E8887CFF7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AAE3B-06F3-F715-FCCB-417E39BAB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17073-1D9C-FE55-07A9-B6777211B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3BE89-6FEA-AB34-59FC-C67592129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6F8A2-9638-9552-242D-FB5FEE5D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6DAF9-5E9D-0B56-28F4-3685DE73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C6B3B-9F09-C30B-A58D-75B58457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5848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2E45-E2E8-215C-B989-9031785F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F9ABD-E470-636C-70BC-D133B1EF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F12E8-410A-E3BB-9927-C29BFDFC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E4BC1-185E-9C31-D92D-46A76EAB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0963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2808B-BE3A-4871-C0FE-3EE11B9A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07CED-2D61-6D97-0EFC-4736E3CA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EB847-2871-DD5D-C32A-451961EA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6669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1F45-8E96-E466-D88D-09D02B4D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D2AF-9028-12A5-25D5-64DA50EA9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3BBC7-DA71-FED7-577C-87CD3BED4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6CC21-F032-53BF-08EE-02C6FA1D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52D7D-FB1C-7F58-7722-1F09537D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7CE38-60D3-7CF0-47AD-A2B55F49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7483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9072-0F13-9C79-FAD5-061BFCF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1CC96-BB83-4637-F97C-B698E7B66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14773-F5DC-38C5-D5C5-6E09FDC85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B4DF8-8623-D5D6-0D3F-F0F8EBAB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84029-42E4-0DE4-C2AA-EB1A9EF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A8EED-229F-61BD-6EBC-14640C91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4907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762BE-5D05-2B94-0B57-A69ED455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E804C-AFD2-66DB-63C6-DB288D4B4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3F496-0CD8-BFA4-4791-274BC5349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62054-6248-8B43-A0CB-EBF030E56011}" type="datetimeFigureOut">
              <a:rPr lang="en-TR" smtClean="0"/>
              <a:t>10/13/2025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AEE17-2685-945B-7A61-9B9910F83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5DA6A-2526-0674-8B50-EC2472BDF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9DED22-6647-9C43-B7CF-605C7E34416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6392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8F7F4-BAA1-83D7-E316-D9F9CBBB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car with its front light&#10;&#10;AI-generated content may be incorrect.">
            <a:extLst>
              <a:ext uri="{FF2B5EF4-FFF2-40B4-BE49-F238E27FC236}">
                <a16:creationId xmlns:a16="http://schemas.microsoft.com/office/drawing/2014/main" id="{9C845987-2174-9018-0100-082ABEA4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5"/>
            <a:ext cx="12207584" cy="68492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C71EB9-3039-9CBB-0690-6459B13EB082}"/>
              </a:ext>
            </a:extLst>
          </p:cNvPr>
          <p:cNvSpPr txBox="1">
            <a:spLocks/>
          </p:cNvSpPr>
          <p:nvPr/>
        </p:nvSpPr>
        <p:spPr>
          <a:xfrm>
            <a:off x="5774216" y="1100934"/>
            <a:ext cx="6417784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>
                <a:solidFill>
                  <a:srgbClr val="64E8A9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Enterprise CRM </a:t>
            </a:r>
            <a:r>
              <a:rPr lang="en-US" sz="3200" b="1" dirty="0" err="1">
                <a:solidFill>
                  <a:srgbClr val="64E8A9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Proje</a:t>
            </a:r>
            <a:r>
              <a:rPr lang="en-US" sz="3200" b="1" dirty="0">
                <a:solidFill>
                  <a:srgbClr val="64E8A9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64E8A9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Kazanımları</a:t>
            </a:r>
            <a:endParaRPr lang="en-US" sz="3200" b="1" dirty="0">
              <a:solidFill>
                <a:srgbClr val="64E8A9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7A276EDE-7684-50B2-F3B6-8840CF4D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90" y="1100934"/>
            <a:ext cx="2509296" cy="52448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2396514-A49F-2039-C1A0-ABA3A368B000}"/>
              </a:ext>
            </a:extLst>
          </p:cNvPr>
          <p:cNvSpPr txBox="1">
            <a:spLocks/>
          </p:cNvSpPr>
          <p:nvPr/>
        </p:nvSpPr>
        <p:spPr>
          <a:xfrm>
            <a:off x="5789800" y="2261947"/>
            <a:ext cx="6127533" cy="290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Müşteri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Adayı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Müşteri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Yönetiminde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Dijitalleşme</a:t>
            </a: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Tekilleştirilmiş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Güvenilir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Müşteri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Verisi</a:t>
            </a: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Satış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Teklif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Süreçlerinde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Hız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Şeffaflık</a:t>
            </a: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Sözleşme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Doküman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Yönetimi</a:t>
            </a:r>
            <a:endParaRPr lang="en-US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Talep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Şikayet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Yönetiminde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Dijitalleşme</a:t>
            </a: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Entegrasyonlar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Otomasyon</a:t>
            </a: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Operasyonel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Verimlilik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Kontrol</a:t>
            </a: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Raporlama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ve</a:t>
            </a:r>
            <a:r>
              <a:rPr lang="en-GB" sz="1600" b="1" dirty="0">
                <a:solidFill>
                  <a:schemeClr val="bg1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 Analiz</a:t>
            </a:r>
            <a:endParaRPr lang="en-US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algn="l"/>
            <a:endParaRPr lang="en-US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GB" sz="1600" b="1" dirty="0">
              <a:solidFill>
                <a:schemeClr val="bg1"/>
              </a:solidFill>
              <a:latin typeface="Candara" panose="020E0502030303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0123B9-3E2E-ABFC-82A5-74B0283AE749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8155D-B54D-0C90-D481-FB59FDC46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20629B-6197-F9DA-6F74-20F749E8A1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2D404-4C3D-6566-B431-D97033AFC992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EA45D434-1DF5-8133-951A-F2658D04B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820ADDB-C9D3-1181-7192-E821893E30AA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47AE2C-9866-8A03-1DDB-ED6F56B35B85}"/>
              </a:ext>
            </a:extLst>
          </p:cNvPr>
          <p:cNvSpPr txBox="1">
            <a:spLocks/>
          </p:cNvSpPr>
          <p:nvPr/>
        </p:nvSpPr>
        <p:spPr>
          <a:xfrm>
            <a:off x="4214648" y="1008023"/>
            <a:ext cx="4866290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6.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Entegrasyonlar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Otomasyon</a:t>
            </a:r>
            <a:endParaRPr lang="en-GB" sz="2400" b="1" dirty="0">
              <a:solidFill>
                <a:srgbClr val="64E8A9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6F279-B1FE-63F8-AE24-1E5BB8B0AF88}"/>
              </a:ext>
            </a:extLst>
          </p:cNvPr>
          <p:cNvSpPr txBox="1"/>
          <p:nvPr/>
        </p:nvSpPr>
        <p:spPr>
          <a:xfrm>
            <a:off x="5636325" y="2546067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TSD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entegrasyon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sayesinde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r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ezervasyon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s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özleşme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fatura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fiyat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listesi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a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raçlar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a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raç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grubu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gibi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veriler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güncel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tutarlı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kalacak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şekle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getirildi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. 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API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veri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aktarımı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güncelleme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süreçleri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otomatikleştirildi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. 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Tek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bir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ekranda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birçok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bilgiye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aynı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anda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ulaşılabilmesi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sağlandı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.</a:t>
            </a:r>
            <a:r>
              <a:rPr lang="tr-TR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(İş süreçlerimizin tamamında %51 oranında hızlanma sağlandı. Verimlilik artışına doğrudan katkı sağladı)</a:t>
            </a:r>
            <a:endParaRPr lang="en-GB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</p:txBody>
      </p:sp>
      <p:pic>
        <p:nvPicPr>
          <p:cNvPr id="4" name="Picture 3" descr="A person looking at a diagram&#10;&#10;AI-generated content may be incorrect.">
            <a:extLst>
              <a:ext uri="{FF2B5EF4-FFF2-40B4-BE49-F238E27FC236}">
                <a16:creationId xmlns:a16="http://schemas.microsoft.com/office/drawing/2014/main" id="{F57ECA25-C3DD-6573-AA8E-B3970AA2E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97" y="2043922"/>
            <a:ext cx="4919264" cy="37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5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F597-6FD3-6815-B2A6-A1C65756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09FDE9-47A8-34A3-64A4-38450E83B3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F01408-7367-1BB5-5791-94B5AC2B00CE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DB808AD3-D120-767F-8478-E5A4A195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452C638-85A6-A59C-FFEB-393A4EEFB36E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97C28-FA09-1946-368D-7015617E6AB8}"/>
              </a:ext>
            </a:extLst>
          </p:cNvPr>
          <p:cNvSpPr txBox="1">
            <a:spLocks/>
          </p:cNvSpPr>
          <p:nvPr/>
        </p:nvSpPr>
        <p:spPr>
          <a:xfrm>
            <a:off x="4214648" y="887690"/>
            <a:ext cx="5286703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7.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Operasyonel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Verimlilik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Kontrol</a:t>
            </a:r>
            <a:endParaRPr lang="en-GB" sz="2400" b="1" dirty="0">
              <a:solidFill>
                <a:srgbClr val="64E8A9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0A35FD-06FB-6AF7-D261-1615D0A87F70}"/>
              </a:ext>
            </a:extLst>
          </p:cNvPr>
          <p:cNvSpPr txBox="1">
            <a:spLocks/>
          </p:cNvSpPr>
          <p:nvPr/>
        </p:nvSpPr>
        <p:spPr>
          <a:xfrm>
            <a:off x="5475934" y="2139532"/>
            <a:ext cx="5840971" cy="221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Performans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ve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altyapı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yönetimi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sistemin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hızlı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ve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güvenilir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çalışması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sağlan</a:t>
            </a:r>
            <a:r>
              <a:rPr lang="tr-TR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dı</a:t>
            </a:r>
            <a:r>
              <a:rPr lang="tr-TR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.</a:t>
            </a:r>
            <a:endParaRPr lang="en-GB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Tüm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müşteri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etkileşimleri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talepler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rezervasyonlar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tek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platformda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izlenebilir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hale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getirildi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.</a:t>
            </a:r>
          </a:p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Bölge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şehir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ilçe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sektör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gibi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detaylı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segmentasyon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müşteri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analizi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hedefleme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kolaylaştı</a:t>
            </a:r>
            <a:r>
              <a:rPr lang="en-GB" sz="1800" b="1" dirty="0">
                <a:latin typeface="Candara" panose="020E0502030303020204" pitchFamily="34" charset="0"/>
                <a:cs typeface="Poppins" pitchFamily="2" charset="77"/>
              </a:rPr>
              <a:t>.</a:t>
            </a:r>
          </a:p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800" b="1" dirty="0"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Çoklu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dil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desteği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(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Türkçe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İngilizce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)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TL para </a:t>
            </a:r>
            <a:r>
              <a:rPr lang="en-GB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birimi</a:t>
            </a:r>
            <a:r>
              <a:rPr lang="en-GB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hem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yerel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hem de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uluslararası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operasyonlara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uygunluk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sağlandı</a:t>
            </a:r>
            <a:r>
              <a:rPr lang="en-GB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.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</p:txBody>
      </p:sp>
      <p:pic>
        <p:nvPicPr>
          <p:cNvPr id="8" name="Picture 7" descr="A hand holding a plant&#10;&#10;AI-generated content may be incorrect.">
            <a:extLst>
              <a:ext uri="{FF2B5EF4-FFF2-40B4-BE49-F238E27FC236}">
                <a16:creationId xmlns:a16="http://schemas.microsoft.com/office/drawing/2014/main" id="{93DC48FF-6C26-1C60-D1B3-ED20C972B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45" y="1741118"/>
            <a:ext cx="4192013" cy="413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48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3AFD-9921-0759-C63D-8C8A73676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248B76-D50C-A819-B576-BAC8D42D0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EFCCF1-ED19-DCB8-70A4-6A4DD220C76C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B590A8AF-4383-A6A6-3A5E-1B0B3BAD1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D50EB90-A82D-EA51-C1C9-99E964645A05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26D58-EE7D-C722-6CA7-00C454901F1B}"/>
              </a:ext>
            </a:extLst>
          </p:cNvPr>
          <p:cNvSpPr txBox="1">
            <a:spLocks/>
          </p:cNvSpPr>
          <p:nvPr/>
        </p:nvSpPr>
        <p:spPr>
          <a:xfrm>
            <a:off x="4202122" y="825365"/>
            <a:ext cx="5286703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8.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Raporlama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Analiz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8A24F-0EF2-728B-4202-25BB9EA715BB}"/>
              </a:ext>
            </a:extLst>
          </p:cNvPr>
          <p:cNvSpPr txBox="1">
            <a:spLocks/>
          </p:cNvSpPr>
          <p:nvPr/>
        </p:nvSpPr>
        <p:spPr>
          <a:xfrm>
            <a:off x="5616536" y="2343174"/>
            <a:ext cx="49738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Tüm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talepler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rezervasyonlar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ve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müşteri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şikayetleri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sistemde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kayıtlı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olduğundan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süreç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performansı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kolayca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analiz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edilebilir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hale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getirildi</a:t>
            </a:r>
            <a:r>
              <a:rPr lang="tr-TR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. (İlgili Veriler, metrikler ile ölçümlenebilir, raporlanabilir ve hızlı aksiyon alınabilir hale geldi. Bu durum verimliliği ve süreç optimizasyonuna imkan sağlayarak süreçlerimizde %40 oranında iyileştirme sağlandı. )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Excel, PDF, Word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gibi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formatlarda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veri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dışa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aktarımı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esnek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raporlama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imkanı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" pitchFamily="2" charset="77"/>
              </a:rPr>
              <a:t>sağlandı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bg1"/>
              </a:solidFill>
              <a:latin typeface="Candara" panose="020E0502030303020204" pitchFamily="34" charset="0"/>
              <a:cs typeface="Poppins" pitchFamily="2" charset="77"/>
            </a:endParaRPr>
          </a:p>
        </p:txBody>
      </p:sp>
      <p:pic>
        <p:nvPicPr>
          <p:cNvPr id="7" name="Picture 6" descr="A close-up of people talking&#10;&#10;AI-generated content may be incorrect.">
            <a:extLst>
              <a:ext uri="{FF2B5EF4-FFF2-40B4-BE49-F238E27FC236}">
                <a16:creationId xmlns:a16="http://schemas.microsoft.com/office/drawing/2014/main" id="{B8554ECD-DD99-BD79-3BD1-011662E31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88" y="1563751"/>
            <a:ext cx="4655550" cy="440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75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8E9EE-0C38-E0BB-C2D7-B94ADB9CC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81C24F-54CD-5093-C482-3C57E6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27" y="0"/>
            <a:ext cx="1118501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1A9969-28B8-0358-9B85-833B1F2C0319}"/>
              </a:ext>
            </a:extLst>
          </p:cNvPr>
          <p:cNvSpPr txBox="1">
            <a:spLocks/>
          </p:cNvSpPr>
          <p:nvPr/>
        </p:nvSpPr>
        <p:spPr>
          <a:xfrm>
            <a:off x="4014950" y="2339783"/>
            <a:ext cx="4162101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 err="1">
                <a:solidFill>
                  <a:srgbClr val="64E8A9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Teşekkürler</a:t>
            </a:r>
            <a:r>
              <a:rPr lang="en-US" sz="3600" b="1" dirty="0">
                <a:solidFill>
                  <a:srgbClr val="64E8A9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16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9B8FFA6A-30C2-63EE-6447-8A72D94D2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351" y="1041463"/>
            <a:ext cx="2509296" cy="5244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C256C5-C5EF-5461-641D-3E6F14CB074D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rgbClr val="21D68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E7CDB-AEA0-16C0-18A9-C1FB1E646547}"/>
              </a:ext>
            </a:extLst>
          </p:cNvPr>
          <p:cNvSpPr/>
          <p:nvPr/>
        </p:nvSpPr>
        <p:spPr>
          <a:xfrm>
            <a:off x="0" y="0"/>
            <a:ext cx="4014950" cy="6858000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9D711-EE0F-6A4F-A3F9-A687FA86E218}"/>
              </a:ext>
            </a:extLst>
          </p:cNvPr>
          <p:cNvSpPr/>
          <p:nvPr/>
        </p:nvSpPr>
        <p:spPr>
          <a:xfrm>
            <a:off x="8166970" y="0"/>
            <a:ext cx="4025030" cy="6858000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C27AE-6E6C-EFC0-6986-34F048A22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46" y="3528136"/>
            <a:ext cx="3485427" cy="25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16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A0FB6-2276-F243-FC35-9505A91A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189412-173D-83EC-D644-8984FCF7DB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B5E29-C3C2-61A2-D7B1-DDC315B16880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57CAA1-7D02-0171-63CA-DB3C71255B3D}"/>
              </a:ext>
            </a:extLst>
          </p:cNvPr>
          <p:cNvSpPr txBox="1">
            <a:spLocks/>
          </p:cNvSpPr>
          <p:nvPr/>
        </p:nvSpPr>
        <p:spPr>
          <a:xfrm>
            <a:off x="4240923" y="922241"/>
            <a:ext cx="7725104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Adayı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Yönetiminde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Dijitalleşme</a:t>
            </a:r>
            <a:endParaRPr lang="en-GB" sz="2400" b="1" dirty="0">
              <a:solidFill>
                <a:srgbClr val="64E8A9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555152-215B-76BF-6AED-DEE30EE16EAB}"/>
              </a:ext>
            </a:extLst>
          </p:cNvPr>
          <p:cNvSpPr txBox="1">
            <a:spLocks/>
          </p:cNvSpPr>
          <p:nvPr/>
        </p:nvSpPr>
        <p:spPr>
          <a:xfrm>
            <a:off x="5432375" y="2010189"/>
            <a:ext cx="60986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Lead (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müşteri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adayı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)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ve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müşteri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süreçlerinin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merkezi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ve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dijital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ortamda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yönetilmesi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sayesinde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potansiyel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müşterilerin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takibi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değerlendirilmesi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ve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müşteri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dönüşüm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süreçleri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hızlandı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. 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ea typeface="Fashion Fetish" panose="02000000000000000000" pitchFamily="2" charset="-128"/>
              <a:cs typeface="Segoe UI" panose="020B0502040204020203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Otomatik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atama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ve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bilgilendirme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ile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satış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temsilcilerinin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iş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yükü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azaldı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fırsatlar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kayıp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durumu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ortadan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kalktı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.</a:t>
            </a:r>
            <a:r>
              <a:rPr lang="tr-TR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(Ayda 600 insan/gün maliyetinden tasarruf sağlandı.)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ea typeface="Fashion Fetish" panose="02000000000000000000" pitchFamily="2" charset="-128"/>
              <a:cs typeface="Segoe UI" panose="020B0502040204020203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ea typeface="Fashion Fetish" panose="02000000000000000000" pitchFamily="2" charset="-128"/>
              <a:cs typeface="Segoe UI" panose="020B0502040204020203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Web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formu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ile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farklı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kanallardan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gelen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müşteri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adayları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otomatik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olarak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sisteme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alındı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.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İnsan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gücü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gereksinimi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ve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hata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olasılığı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azaltıdı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.</a:t>
            </a:r>
            <a:r>
              <a:rPr lang="tr-TR" altLang="en-US" sz="1800" b="1" dirty="0">
                <a:solidFill>
                  <a:schemeClr val="bg1"/>
                </a:solidFill>
                <a:latin typeface="Candara" panose="020E0502030303020204" pitchFamily="34" charset="0"/>
                <a:ea typeface="Fashion Fetish" panose="02000000000000000000" pitchFamily="2" charset="-128"/>
                <a:cs typeface="Segoe UI" panose="020B0502040204020203" pitchFamily="34" charset="0"/>
              </a:rPr>
              <a:t> 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ea typeface="Fashion Fetish" panose="02000000000000000000" pitchFamily="2" charset="-128"/>
              <a:cs typeface="Segoe UI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bg1"/>
              </a:solidFill>
              <a:latin typeface="Candara" panose="020E0502030303020204" pitchFamily="34" charset="0"/>
              <a:ea typeface="Fashion Fetish" panose="02000000000000000000" pitchFamily="2" charset="-128"/>
              <a:cs typeface="Segoe UI" panose="020B0502040204020203" pitchFamily="34" charset="0"/>
            </a:endParaRPr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6B5E4BE9-E269-622D-B8F8-C9FBB31F6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CC8FCC5-708F-4F51-075D-A68DE81844E9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erson holding a pen and smiling at a person&#10;&#10;AI-generated content may be incorrect.">
            <a:extLst>
              <a:ext uri="{FF2B5EF4-FFF2-40B4-BE49-F238E27FC236}">
                <a16:creationId xmlns:a16="http://schemas.microsoft.com/office/drawing/2014/main" id="{BDB5D522-F2D8-916E-FF97-E316757D8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1" y="1603812"/>
            <a:ext cx="4151027" cy="422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88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3252-6B56-5536-E958-3BEFF4779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C08F57-15BD-665A-26A2-C3A9ABB4C6F2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1351E0-05A5-E323-132F-4F6CE328BA0A}"/>
              </a:ext>
            </a:extLst>
          </p:cNvPr>
          <p:cNvSpPr txBox="1">
            <a:spLocks/>
          </p:cNvSpPr>
          <p:nvPr/>
        </p:nvSpPr>
        <p:spPr>
          <a:xfrm>
            <a:off x="4193628" y="789233"/>
            <a:ext cx="7998372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1.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Adayı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Yönetiminde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Dijitalleşme</a:t>
            </a:r>
            <a:endParaRPr lang="en-GB" sz="2400" b="1" dirty="0">
              <a:solidFill>
                <a:srgbClr val="212121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02592B1D-8054-09B5-1270-40B92F6C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04600B-1199-97F6-E1CB-EC2355AD74C0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rgbClr val="21D68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7315E44-3EB3-ACA0-4FDA-F150C6CD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06" y="1219865"/>
            <a:ext cx="9793067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8662-CB3B-17B3-74C6-0E802FF99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DD8CA4-5D20-D088-C68F-B4B142605EA7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3F77BA-A8A8-83AF-78E9-783192A1DF48}"/>
              </a:ext>
            </a:extLst>
          </p:cNvPr>
          <p:cNvSpPr txBox="1">
            <a:spLocks/>
          </p:cNvSpPr>
          <p:nvPr/>
        </p:nvSpPr>
        <p:spPr>
          <a:xfrm>
            <a:off x="4193628" y="789233"/>
            <a:ext cx="7998372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1.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Adayı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Yönetiminde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Dijitalleşme</a:t>
            </a:r>
            <a:endParaRPr lang="en-GB" sz="2400" b="1" dirty="0">
              <a:solidFill>
                <a:srgbClr val="212121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448F9EE-4BEB-00BF-AC42-1CF57EBDB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3555B9-0207-C4B4-05F6-245C91AB0C50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rgbClr val="21D68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0EAC65-B9B3-4B56-7DC5-7E23995EA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1" y="904522"/>
            <a:ext cx="9840698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340B6-4910-7F2F-3430-5FEEC2250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C505B4-F883-C447-352A-64E49AC89B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D26D8-4D23-0014-A0D0-157EC146ADD0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B2DA212C-B956-EE27-E1ED-139F64EAC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53CC95A-14DA-4A57-4E36-1278C4675A5E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4F96E-BE38-5FBB-C7C9-89CBE41EBB2B}"/>
              </a:ext>
            </a:extLst>
          </p:cNvPr>
          <p:cNvSpPr txBox="1">
            <a:spLocks/>
          </p:cNvSpPr>
          <p:nvPr/>
        </p:nvSpPr>
        <p:spPr>
          <a:xfrm>
            <a:off x="4240923" y="920456"/>
            <a:ext cx="6369269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2.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Tekilleştirilmiş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Güvenilir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Müşteri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Verisi</a:t>
            </a:r>
            <a:endParaRPr lang="en-GB" sz="2400" b="1" dirty="0">
              <a:solidFill>
                <a:srgbClr val="64E8A9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B81C3A-DA29-BAA8-88F3-7123A1D065F2}"/>
              </a:ext>
            </a:extLst>
          </p:cNvPr>
          <p:cNvSpPr txBox="1">
            <a:spLocks/>
          </p:cNvSpPr>
          <p:nvPr/>
        </p:nvSpPr>
        <p:spPr>
          <a:xfrm>
            <a:off x="5522552" y="2421718"/>
            <a:ext cx="57444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Bireysel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müşteri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kayıt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havuzu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;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rezervasyon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sözleşme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ve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fatura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bilgilerinden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oluşturuldu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.</a:t>
            </a:r>
            <a:b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</a:b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 Light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Bireysel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müşteriler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 Light" pitchFamily="2" charset="77"/>
              </a:rPr>
              <a:t>TTZ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'den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geçirilerek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tekil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bir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şekilde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tutulması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sağlandı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.</a:t>
            </a:r>
            <a:r>
              <a:rPr lang="tr-TR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 (Ortalama 3 Milyon+ Müşteri verisi TTZ ile optimize edildi.)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 Light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  <a:cs typeface="Poppins Light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 Light" pitchFamily="2" charset="77"/>
              </a:rPr>
              <a:t>T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emiz,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 Light" pitchFamily="2" charset="77"/>
              </a:rPr>
              <a:t>T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ekil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ve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 Light" pitchFamily="2" charset="77"/>
              </a:rPr>
              <a:t>Z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enginleştirilmiş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bireysel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müşteri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datası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elde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edildi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  <a:cs typeface="Poppins Light" pitchFamily="2" charset="77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bg1"/>
              </a:solidFill>
              <a:latin typeface="Candara" panose="020E0502030303020204" pitchFamily="34" charset="0"/>
              <a:cs typeface="Poppins Light" pitchFamily="2" charset="77"/>
            </a:endParaRPr>
          </a:p>
        </p:txBody>
      </p:sp>
      <p:pic>
        <p:nvPicPr>
          <p:cNvPr id="4" name="Picture 3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6A16E55E-ED12-7579-2306-DC617BA6B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85" y="1713060"/>
            <a:ext cx="4330361" cy="42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AC527-5EE9-6381-91D4-3B08337E5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C4E81A-4302-756E-EF04-EAB44239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3" y="1091354"/>
            <a:ext cx="5045364" cy="546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C1F85-6F7F-3CC3-3F2D-91AC59E956F1}"/>
              </a:ext>
            </a:extLst>
          </p:cNvPr>
          <p:cNvSpPr/>
          <p:nvPr/>
        </p:nvSpPr>
        <p:spPr>
          <a:xfrm>
            <a:off x="7420304" y="4153"/>
            <a:ext cx="4771696" cy="6858000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48CB4727-939C-64C1-FE69-59976A8B8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63C111-6C90-6245-5FC3-70EC066853EA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rgbClr val="21D68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BA1CC9-E3AE-0157-7C9E-4EABCFCB758C}"/>
              </a:ext>
            </a:extLst>
          </p:cNvPr>
          <p:cNvSpPr txBox="1">
            <a:spLocks/>
          </p:cNvSpPr>
          <p:nvPr/>
        </p:nvSpPr>
        <p:spPr>
          <a:xfrm>
            <a:off x="640732" y="959723"/>
            <a:ext cx="5471561" cy="580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</a:b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3. 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Satış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Teklif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Süreçlerinde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Hız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Şeffaflık</a:t>
            </a:r>
            <a:endParaRPr lang="en-GB" sz="1800" b="1" dirty="0">
              <a:latin typeface="Candara" panose="020E0502030303020204" pitchFamily="34" charset="0"/>
              <a:cs typeface="Poppins Semi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0F319-3942-DF38-90A8-78240AB8B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546" y="994370"/>
            <a:ext cx="4111211" cy="486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8EC18C-B21C-C620-E788-5C12FDDE8A7B}"/>
              </a:ext>
            </a:extLst>
          </p:cNvPr>
          <p:cNvSpPr txBox="1">
            <a:spLocks/>
          </p:cNvSpPr>
          <p:nvPr/>
        </p:nvSpPr>
        <p:spPr>
          <a:xfrm>
            <a:off x="640732" y="1888886"/>
            <a:ext cx="5045364" cy="496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Teklif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oluşturma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iletme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süreçleri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CRM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üzerinden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kolayca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yönetilmesi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teklif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şablonları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otomatik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hazırlanması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müşteriye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iletilmesi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sağlandı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.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Tekliften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sözleşmeye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otomatik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geçiş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manuel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iş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yükü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azaldı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,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hata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riski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düştü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. 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Fiyat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listesi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ürün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entegrasyonu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ile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güncel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fiyatlar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ve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ürünler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tekliflere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otomatik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yansıtıldı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.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latin typeface="Candara" panose="020E0502030303020204" pitchFamily="34" charset="0"/>
              <a:cs typeface="Poppins" pitchFamily="2" charset="77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Kurumsal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teklif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şablonu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kullanılarak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tüm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çıktıların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kurumsal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yapıya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uygun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olarak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müşteriye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iletilmesi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  <a:cs typeface="Poppins" pitchFamily="2" charset="77"/>
              </a:rPr>
              <a:t>sağlandı</a:t>
            </a:r>
            <a:r>
              <a:rPr lang="en-US" altLang="en-US" sz="1800" b="1" dirty="0">
                <a:latin typeface="Candara" panose="020E0502030303020204" pitchFamily="34" charset="0"/>
                <a:cs typeface="Poppins" pitchFamily="2" charset="77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 b="1" dirty="0">
              <a:latin typeface="Candara" panose="020E050203030302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355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8CF2-6B44-A4D9-FADA-B7E675E6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929CA-0737-B0A9-99B1-A94BECA6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3" y="1091354"/>
            <a:ext cx="4080147" cy="546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DBA9A7-AE2C-42DA-BBD8-015A82C88240}"/>
              </a:ext>
            </a:extLst>
          </p:cNvPr>
          <p:cNvSpPr/>
          <p:nvPr/>
        </p:nvSpPr>
        <p:spPr>
          <a:xfrm>
            <a:off x="7420304" y="4153"/>
            <a:ext cx="4771696" cy="6858000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32BD331A-FED5-77D6-B9D0-3D353AAB4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29AE539-D035-D82A-DDD7-DD4D26FBD112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rgbClr val="21D68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7240E3-CD23-9BD1-AFA2-DC36B7E0059B}"/>
              </a:ext>
            </a:extLst>
          </p:cNvPr>
          <p:cNvSpPr txBox="1">
            <a:spLocks/>
          </p:cNvSpPr>
          <p:nvPr/>
        </p:nvSpPr>
        <p:spPr>
          <a:xfrm>
            <a:off x="640732" y="959723"/>
            <a:ext cx="5471561" cy="580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</a:b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4. 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Sözleşme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Doküman</a:t>
            </a:r>
            <a:r>
              <a:rPr lang="en-GB" sz="1800" b="1" dirty="0"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1800" b="1" dirty="0" err="1">
                <a:latin typeface="Candara" panose="020E0502030303020204" pitchFamily="34" charset="0"/>
                <a:cs typeface="Poppins SemiBold" pitchFamily="2" charset="77"/>
              </a:rPr>
              <a:t>Yönetimi</a:t>
            </a:r>
            <a:endParaRPr lang="en-GB" sz="1800" b="1" dirty="0">
              <a:latin typeface="Candara" panose="020E0502030303020204" pitchFamily="34" charset="0"/>
              <a:cs typeface="Poppins SemiBold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62F2E5-D3E7-1CD5-7112-1AB1000BF470}"/>
              </a:ext>
            </a:extLst>
          </p:cNvPr>
          <p:cNvSpPr txBox="1">
            <a:spLocks/>
          </p:cNvSpPr>
          <p:nvPr/>
        </p:nvSpPr>
        <p:spPr>
          <a:xfrm>
            <a:off x="778519" y="2183061"/>
            <a:ext cx="4771696" cy="2491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Sözleşme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tipine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göre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zorunlu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dokümanlar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>
                <a:latin typeface="Candara" panose="020E0502030303020204" pitchFamily="34" charset="0"/>
              </a:rPr>
              <a:t>(</a:t>
            </a:r>
            <a:r>
              <a:rPr lang="en-US" altLang="en-US" sz="1800" b="1" dirty="0" err="1">
                <a:latin typeface="Candara" panose="020E0502030303020204" pitchFamily="34" charset="0"/>
              </a:rPr>
              <a:t>genel</a:t>
            </a:r>
            <a:r>
              <a:rPr lang="en-US" altLang="en-US" sz="1800" b="1" dirty="0"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</a:rPr>
              <a:t>kira</a:t>
            </a:r>
            <a:r>
              <a:rPr lang="en-US" altLang="en-US" sz="1800" b="1" dirty="0">
                <a:latin typeface="Candara" panose="020E0502030303020204" pitchFamily="34" charset="0"/>
              </a:rPr>
              <a:t>, </a:t>
            </a:r>
            <a:r>
              <a:rPr lang="en-US" altLang="en-US" sz="1800" b="1" dirty="0" err="1">
                <a:latin typeface="Candara" panose="020E0502030303020204" pitchFamily="34" charset="0"/>
              </a:rPr>
              <a:t>kredi</a:t>
            </a:r>
            <a:r>
              <a:rPr lang="en-US" altLang="en-US" sz="1800" b="1" dirty="0"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</a:rPr>
              <a:t>kartı</a:t>
            </a:r>
            <a:r>
              <a:rPr lang="en-US" altLang="en-US" sz="1800" b="1" dirty="0">
                <a:latin typeface="Candara" panose="020E0502030303020204" pitchFamily="34" charset="0"/>
              </a:rPr>
              <a:t>, </a:t>
            </a:r>
            <a:r>
              <a:rPr lang="en-US" altLang="en-US" sz="1800" b="1" dirty="0" err="1">
                <a:latin typeface="Candara" panose="020E0502030303020204" pitchFamily="34" charset="0"/>
              </a:rPr>
              <a:t>cari</a:t>
            </a:r>
            <a:r>
              <a:rPr lang="en-US" altLang="en-US" sz="1800" b="1" dirty="0">
                <a:latin typeface="Candara" panose="020E0502030303020204" pitchFamily="34" charset="0"/>
              </a:rPr>
              <a:t>, full credit</a:t>
            </a:r>
            <a:r>
              <a:rPr lang="tr-TR" altLang="en-US" sz="1800" b="1" dirty="0">
                <a:latin typeface="Candara" panose="020E0502030303020204" pitchFamily="34" charset="0"/>
              </a:rPr>
              <a:t> vb. ilgili tüm dokümanlar/evraklar</a:t>
            </a:r>
            <a:r>
              <a:rPr lang="en-US" altLang="en-US" sz="1800" b="1" dirty="0">
                <a:latin typeface="Candara" panose="020E0502030303020204" pitchFamily="34" charset="0"/>
              </a:rPr>
              <a:t> </a:t>
            </a:r>
            <a:r>
              <a:rPr lang="tr-TR" altLang="en-US" sz="1800" b="1" dirty="0">
                <a:latin typeface="Candara" panose="020E0502030303020204" pitchFamily="34" charset="0"/>
              </a:rPr>
              <a:t>Merkezi yönetim ile yürütülerek data bütünlüğü ve tutarlılığı sağlandı aynı zamanda sıfır karbon anlayışımıza uygun olarak aylık 100.000 sayfa kullanımı engellendi)</a:t>
            </a:r>
            <a:endParaRPr lang="en-US" altLang="en-US" sz="1800" b="1" dirty="0"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Sözleşme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şablonları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ve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çıktıları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,  </a:t>
            </a:r>
            <a:r>
              <a:rPr lang="en-US" altLang="en-US" sz="1800" b="1" dirty="0" err="1">
                <a:latin typeface="Candara" panose="020E0502030303020204" pitchFamily="34" charset="0"/>
              </a:rPr>
              <a:t>standart</a:t>
            </a:r>
            <a:r>
              <a:rPr lang="en-US" altLang="en-US" sz="1800" b="1" dirty="0"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</a:rPr>
              <a:t>formatlarda</a:t>
            </a:r>
            <a:r>
              <a:rPr lang="en-US" altLang="en-US" sz="1800" b="1" dirty="0"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</a:rPr>
              <a:t>sistemden</a:t>
            </a:r>
            <a:r>
              <a:rPr lang="en-US" altLang="en-US" sz="1800" b="1" dirty="0">
                <a:latin typeface="Candara" panose="020E0502030303020204" pitchFamily="34" charset="0"/>
              </a:rPr>
              <a:t>  </a:t>
            </a:r>
            <a:r>
              <a:rPr lang="en-US" altLang="en-US" sz="1800" b="1" dirty="0" err="1">
                <a:latin typeface="Candara" panose="020E0502030303020204" pitchFamily="34" charset="0"/>
              </a:rPr>
              <a:t>otomatik</a:t>
            </a:r>
            <a:r>
              <a:rPr lang="en-US" altLang="en-US" sz="1800" b="1" dirty="0"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latin typeface="Candara" panose="020E0502030303020204" pitchFamily="34" charset="0"/>
              </a:rPr>
              <a:t>alınabilir</a:t>
            </a:r>
            <a:r>
              <a:rPr lang="en-US" altLang="en-US" sz="1800" b="1" dirty="0">
                <a:latin typeface="Candara" panose="020E0502030303020204" pitchFamily="34" charset="0"/>
              </a:rPr>
              <a:t> hale </a:t>
            </a:r>
            <a:r>
              <a:rPr lang="en-US" altLang="en-US" sz="1800" b="1" dirty="0" err="1">
                <a:latin typeface="Candara" panose="020E0502030303020204" pitchFamily="34" charset="0"/>
              </a:rPr>
              <a:t>getirildi</a:t>
            </a:r>
            <a:r>
              <a:rPr lang="en-US" altLang="en-US" sz="1800" b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38C25-162A-711D-03DF-6D390271A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664" y="2314575"/>
            <a:ext cx="3990975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95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13568-B400-3254-08D1-1479B027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06835A-6605-1981-E97C-E27849CBD9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B70A4-E968-0414-F481-0770596BF3B8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D2D261E4-3739-3CFD-8C83-214DB4120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DF718EF-4694-4B5A-8AA9-76A226FFE04D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319B4-5534-8F4B-7C11-EAC243FC5375}"/>
              </a:ext>
            </a:extLst>
          </p:cNvPr>
          <p:cNvSpPr txBox="1">
            <a:spLocks/>
          </p:cNvSpPr>
          <p:nvPr/>
        </p:nvSpPr>
        <p:spPr>
          <a:xfrm>
            <a:off x="4223164" y="920456"/>
            <a:ext cx="5927834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5.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Talep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ve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Şikayet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Yönetiminde</a:t>
            </a:r>
            <a:r>
              <a:rPr lang="en-GB" sz="2400" b="1" dirty="0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64E8A9"/>
                </a:solidFill>
                <a:latin typeface="Candara" panose="020E0502030303020204" pitchFamily="34" charset="0"/>
                <a:cs typeface="Poppins SemiBold" pitchFamily="2" charset="77"/>
              </a:rPr>
              <a:t>Dijitalleşme</a:t>
            </a:r>
            <a:endParaRPr lang="en-GB" sz="2400" b="1" dirty="0">
              <a:solidFill>
                <a:srgbClr val="64E8A9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B2D94B-FD7B-8548-DA43-091F500FF870}"/>
              </a:ext>
            </a:extLst>
          </p:cNvPr>
          <p:cNvSpPr txBox="1">
            <a:spLocks/>
          </p:cNvSpPr>
          <p:nvPr/>
        </p:nvSpPr>
        <p:spPr>
          <a:xfrm>
            <a:off x="5326116" y="1741861"/>
            <a:ext cx="6306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Tüm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müşteri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talepleri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ve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şikayetleri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merkezi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bir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platformda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kayıt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altına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alınarak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süreçler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izlenebilir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ve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yönetilebilir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hale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getirildi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  <a:r>
              <a:rPr lang="tr-TR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(Günlük ortalama 1000 talep/şikayet dijital ortamda karşılanarak aksiyon alınması sağlandı.)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E-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posta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, web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formu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ve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çağrı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merkezi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gibi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farklı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kanallardan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gelen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talepler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otomatik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olarak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CRM’e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aktarılarak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hem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standart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sağlandı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hem de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iş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gücü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kaybı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engellendi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.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Taleplerin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departmanlara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veya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ofislere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otomatik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ve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manuel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atanabilmesiyle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iş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akışı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hızlandı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tr-TR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( Aylık 840 insan/gün maliyeti tasarruf sağlandı.)</a:t>
            </a:r>
            <a:endParaRPr lang="en-US" altLang="en-US" sz="1800" b="1" dirty="0">
              <a:solidFill>
                <a:srgbClr val="64E8A9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Talepler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ana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konu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, alt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konu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ve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detay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konu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olarak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kategorize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edilerek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daha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hızlı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ve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doğru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rgbClr val="64E8A9"/>
                </a:solidFill>
                <a:latin typeface="Candara" panose="020E0502030303020204" pitchFamily="34" charset="0"/>
              </a:rPr>
              <a:t>yönlendirme</a:t>
            </a:r>
            <a:r>
              <a:rPr lang="en-US" altLang="en-US" sz="1800" b="1" dirty="0">
                <a:solidFill>
                  <a:srgbClr val="64E8A9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sağlandı</a:t>
            </a:r>
            <a:r>
              <a:rPr lang="tr-TR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Talep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numarası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ve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otomatik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alan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doldurma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ile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süreçler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standatlaştı</a:t>
            </a:r>
            <a:r>
              <a:rPr lang="en-US" altLang="en-US" sz="1800" b="1" dirty="0">
                <a:solidFill>
                  <a:schemeClr val="bg1"/>
                </a:solidFill>
                <a:latin typeface="Candara" panose="020E0502030303020204" pitchFamily="34" charset="0"/>
              </a:rPr>
              <a:t>. </a:t>
            </a:r>
          </a:p>
          <a:p>
            <a:pPr marL="28575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 descr="A person touching a touch screen with icons&#10;&#10;AI-generated content may be incorrect.">
            <a:extLst>
              <a:ext uri="{FF2B5EF4-FFF2-40B4-BE49-F238E27FC236}">
                <a16:creationId xmlns:a16="http://schemas.microsoft.com/office/drawing/2014/main" id="{A8ADD86A-4AA6-5804-CCF9-274B6E567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73" y="1809015"/>
            <a:ext cx="4530328" cy="37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3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88FA6-BCE3-7702-478B-E23F6A526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F475A5-1AF6-3BFC-AD04-D7AAFB0DAEF9}"/>
              </a:ext>
            </a:extLst>
          </p:cNvPr>
          <p:cNvSpPr/>
          <p:nvPr/>
        </p:nvSpPr>
        <p:spPr>
          <a:xfrm>
            <a:off x="0" y="982945"/>
            <a:ext cx="4014950" cy="5370785"/>
          </a:xfrm>
          <a:prstGeom prst="rect">
            <a:avLst/>
          </a:prstGeom>
          <a:gradFill flip="none" rotWithShape="1">
            <a:gsLst>
              <a:gs pos="0">
                <a:srgbClr val="005F4D"/>
              </a:gs>
              <a:gs pos="50000">
                <a:srgbClr val="57C58F"/>
              </a:gs>
              <a:gs pos="10000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BBE824-1061-2960-F33D-80E4AB1AE130}"/>
              </a:ext>
            </a:extLst>
          </p:cNvPr>
          <p:cNvSpPr txBox="1">
            <a:spLocks/>
          </p:cNvSpPr>
          <p:nvPr/>
        </p:nvSpPr>
        <p:spPr>
          <a:xfrm>
            <a:off x="4193628" y="789233"/>
            <a:ext cx="7998372" cy="5808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5.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Talep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Şikayet</a:t>
            </a:r>
            <a:r>
              <a:rPr lang="en-GB" sz="2400" b="1" dirty="0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 </a:t>
            </a:r>
            <a:r>
              <a:rPr lang="en-GB" sz="2400" b="1" dirty="0" err="1">
                <a:solidFill>
                  <a:srgbClr val="212121"/>
                </a:solidFill>
                <a:latin typeface="Candara" panose="020E0502030303020204" pitchFamily="34" charset="0"/>
                <a:cs typeface="Poppins SemiBold" pitchFamily="2" charset="77"/>
              </a:rPr>
              <a:t>Ekranı</a:t>
            </a:r>
            <a:endParaRPr lang="en-GB" sz="2400" b="1" dirty="0">
              <a:solidFill>
                <a:srgbClr val="212121"/>
              </a:solidFill>
              <a:latin typeface="Candara" panose="020E0502030303020204" pitchFamily="34" charset="0"/>
              <a:cs typeface="Poppins SemiBold" pitchFamily="2" charset="77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A6A82053-D950-BF1F-A7C2-410FBC686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1" y="297806"/>
            <a:ext cx="1514643" cy="3165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940A43-B3A2-FE0B-09AF-2AC637235A92}"/>
              </a:ext>
            </a:extLst>
          </p:cNvPr>
          <p:cNvSpPr txBox="1">
            <a:spLocks/>
          </p:cNvSpPr>
          <p:nvPr/>
        </p:nvSpPr>
        <p:spPr>
          <a:xfrm>
            <a:off x="0" y="6208961"/>
            <a:ext cx="12192000" cy="524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www.enterprise.com</a:t>
            </a:r>
            <a:r>
              <a:rPr lang="tr-TR" sz="1400" dirty="0">
                <a:solidFill>
                  <a:srgbClr val="21D683"/>
                </a:solidFill>
                <a:latin typeface="Century Gothic" panose="020B0502020202020204" pitchFamily="34" charset="0"/>
              </a:rPr>
              <a:t>.tr</a:t>
            </a:r>
            <a:endParaRPr lang="en-US" sz="1400" dirty="0">
              <a:solidFill>
                <a:srgbClr val="21D68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07B2C-9162-1FF9-0225-AE35088FD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683" y="1539247"/>
            <a:ext cx="9501064" cy="452952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0F46AFC-D0F5-04FB-779D-11AC8BDB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683" y="1547100"/>
            <a:ext cx="9840698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2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757</Words>
  <Application>Microsoft Office PowerPoint</Application>
  <PresentationFormat>Geniş ekran</PresentationFormat>
  <Paragraphs>88</Paragraphs>
  <Slides>13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Candara</vt:lpstr>
      <vt:lpstr>Century Gothic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Özge AYKAN</dc:creator>
  <cp:lastModifiedBy>Semih  Özel</cp:lastModifiedBy>
  <cp:revision>17</cp:revision>
  <dcterms:created xsi:type="dcterms:W3CDTF">2025-10-09T13:20:15Z</dcterms:created>
  <dcterms:modified xsi:type="dcterms:W3CDTF">2025-10-13T07:28:32Z</dcterms:modified>
</cp:coreProperties>
</file>