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6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A5F6"/>
    <a:srgbClr val="1A76D2"/>
    <a:srgbClr val="1664C1"/>
    <a:srgbClr val="F57720"/>
    <a:srgbClr val="F36021"/>
    <a:srgbClr val="FBB878"/>
    <a:srgbClr val="F58D37"/>
    <a:srgbClr val="FAA35C"/>
    <a:srgbClr val="FCCF9A"/>
    <a:srgbClr val="9D4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69B5-E7F9-437F-98F3-0DEA6705EAC4}" type="datetimeFigureOut">
              <a:rPr lang="tr-TR" smtClean="0"/>
              <a:t>31.10.2024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3061-6CDD-4788-BD13-672156672F51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49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69B5-E7F9-437F-98F3-0DEA6705EAC4}" type="datetimeFigureOut">
              <a:rPr lang="tr-TR" smtClean="0"/>
              <a:t>31.10.2024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3061-6CDD-4788-BD13-672156672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591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69B5-E7F9-437F-98F3-0DEA6705EAC4}" type="datetimeFigureOut">
              <a:rPr lang="tr-TR" smtClean="0"/>
              <a:t>31.10.2024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3061-6CDD-4788-BD13-672156672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1416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69B5-E7F9-437F-98F3-0DEA6705EAC4}" type="datetimeFigureOut">
              <a:rPr lang="tr-TR" smtClean="0"/>
              <a:t>31.10.2024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3061-6CDD-4788-BD13-672156672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0442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69B5-E7F9-437F-98F3-0DEA6705EAC4}" type="datetimeFigureOut">
              <a:rPr lang="tr-TR" smtClean="0"/>
              <a:t>31.10.2024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3061-6CDD-4788-BD13-672156672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7370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69B5-E7F9-437F-98F3-0DEA6705EAC4}" type="datetimeFigureOut">
              <a:rPr lang="tr-TR" smtClean="0"/>
              <a:t>31.10.2024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3061-6CDD-4788-BD13-672156672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687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69B5-E7F9-437F-98F3-0DEA6705EAC4}" type="datetimeFigureOut">
              <a:rPr lang="tr-TR" smtClean="0"/>
              <a:t>31.10.2024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3061-6CDD-4788-BD13-672156672F5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9878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69B5-E7F9-437F-98F3-0DEA6705EAC4}" type="datetimeFigureOut">
              <a:rPr lang="tr-TR" smtClean="0"/>
              <a:t>31.10.2024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3061-6CDD-4788-BD13-672156672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6069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69B5-E7F9-437F-98F3-0DEA6705EAC4}" type="datetimeFigureOut">
              <a:rPr lang="tr-TR" smtClean="0"/>
              <a:t>31.10.2024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3061-6CDD-4788-BD13-672156672F5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2773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69B5-E7F9-437F-98F3-0DEA6705EAC4}" type="datetimeFigureOut">
              <a:rPr lang="tr-TR" smtClean="0"/>
              <a:t>31.10.2024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3061-6CDD-4788-BD13-672156672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653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69B5-E7F9-437F-98F3-0DEA6705EAC4}" type="datetimeFigureOut">
              <a:rPr lang="tr-TR" smtClean="0"/>
              <a:t>31.10.2024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3061-6CDD-4788-BD13-672156672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76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69B5-E7F9-437F-98F3-0DEA6705EAC4}" type="datetimeFigureOut">
              <a:rPr lang="tr-TR" smtClean="0"/>
              <a:t>31.10.2024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3061-6CDD-4788-BD13-672156672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3156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69B5-E7F9-437F-98F3-0DEA6705EAC4}" type="datetimeFigureOut">
              <a:rPr lang="tr-TR" smtClean="0"/>
              <a:t>31.10.2024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3061-6CDD-4788-BD13-672156672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74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ve İçeri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47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şlık ve İçeri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06EB422-CED2-A6A9-1D38-BCC8C53EFE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sset 4.png" descr="Asset 4.png">
            <a:extLst>
              <a:ext uri="{FF2B5EF4-FFF2-40B4-BE49-F238E27FC236}">
                <a16:creationId xmlns:a16="http://schemas.microsoft.com/office/drawing/2014/main" id="{45A422DD-759C-B82D-32C0-1D8BE18F19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696" y="6021841"/>
            <a:ext cx="1620759" cy="4925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2670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şlık ve İçeri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DA4071E-5EB0-329E-3DC0-41431C2BA5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1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69B5-E7F9-437F-98F3-0DEA6705EAC4}" type="datetimeFigureOut">
              <a:rPr lang="tr-TR" smtClean="0"/>
              <a:t>31.10.2024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3061-6CDD-4788-BD13-672156672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103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69B5-E7F9-437F-98F3-0DEA6705EAC4}" type="datetimeFigureOut">
              <a:rPr lang="tr-TR" smtClean="0"/>
              <a:t>31.10.2024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3061-6CDD-4788-BD13-672156672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200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69B5-E7F9-437F-98F3-0DEA6705EAC4}" type="datetimeFigureOut">
              <a:rPr lang="tr-TR" smtClean="0"/>
              <a:t>31.10.2024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3061-6CDD-4788-BD13-672156672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3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69B5-E7F9-437F-98F3-0DEA6705EAC4}" type="datetimeFigureOut">
              <a:rPr lang="tr-TR" smtClean="0"/>
              <a:t>31.10.2024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3061-6CDD-4788-BD13-672156672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463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0C069B5-E7F9-437F-98F3-0DEA6705EAC4}" type="datetimeFigureOut">
              <a:rPr lang="tr-TR" smtClean="0"/>
              <a:t>31.10.2024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773061-6CDD-4788-BD13-672156672F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1711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8" r:id="rId3"/>
    <p:sldLayoutId id="2147483679" r:id="rId4"/>
    <p:sldLayoutId id="2147483680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0D5BAF-2E1D-4D66-AB0C-72C4B8E4CB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0732" y="2405739"/>
            <a:ext cx="4464050" cy="267335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080"/>
              </a:spcBef>
              <a:buNone/>
            </a:pPr>
            <a:r>
              <a:rPr lang="tr-TR" dirty="0">
                <a:solidFill>
                  <a:schemeClr val="tx1"/>
                </a:solidFill>
              </a:rPr>
              <a:t>Kullanıcıların kart başvurularında yükledikleri fotoğrafların belirlenen kriterlere uygun olup olmadığını hızlı ve doğru bir şekilde tespit eden bir yapay zeka tabanlı sistemdir.</a:t>
            </a:r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3ABD8D0F-A266-441A-AA1D-FFAEE5B50C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0732" y="857927"/>
            <a:ext cx="4603750" cy="1687512"/>
          </a:xfrm>
        </p:spPr>
        <p:txBody>
          <a:bodyPr anchor="t">
            <a:normAutofit/>
          </a:bodyPr>
          <a:lstStyle/>
          <a:p>
            <a:r>
              <a:rPr lang="tr-TR" sz="3000" b="1" dirty="0"/>
              <a:t>Yapay Zeka ile Fotoğraf Uygunluk Kontrol Uygulaması</a:t>
            </a:r>
          </a:p>
        </p:txBody>
      </p:sp>
      <p:pic>
        <p:nvPicPr>
          <p:cNvPr id="6" name="Asset 4.png" descr="Asset 4.png">
            <a:extLst>
              <a:ext uri="{FF2B5EF4-FFF2-40B4-BE49-F238E27FC236}">
                <a16:creationId xmlns:a16="http://schemas.microsoft.com/office/drawing/2014/main" id="{B6581A44-4D85-D649-4E60-C19A6BEBA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68" y="5396820"/>
            <a:ext cx="1984895" cy="6032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1639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CF1A329-AADF-4EF1-9FE2-2D507AC40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" t="930" r="1114" b="-575"/>
          <a:stretch/>
        </p:blipFill>
        <p:spPr>
          <a:xfrm>
            <a:off x="3592286" y="2784510"/>
            <a:ext cx="3175908" cy="3604121"/>
          </a:xfrm>
          <a:prstGeom prst="rect">
            <a:avLst/>
          </a:prstGeom>
          <a:effectLst>
            <a:softEdge rad="0"/>
          </a:effectLst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5FACBE96-09A5-4911-AC10-21E17D42FFFC}"/>
              </a:ext>
            </a:extLst>
          </p:cNvPr>
          <p:cNvSpPr/>
          <p:nvPr/>
        </p:nvSpPr>
        <p:spPr>
          <a:xfrm>
            <a:off x="591798" y="1157259"/>
            <a:ext cx="1102110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600" dirty="0"/>
              <a:t>Başvuru ekranımızda, kullanıcılar gerekli bilgileri doldurur.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600" dirty="0"/>
              <a:t>Fotoğraf yükleme kısmına yönlendirilir.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600" dirty="0"/>
              <a:t>Fotoğraf ekle kısmında fotoğraf yüklenirken dikkat edilmesi gereken bazı kurallar bulunur.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1600" dirty="0"/>
              <a:t>Kullanıcının yüklediği fotoğrafın kurallara uygunluğu AI sistemi ile ölçümlenir ve uygun olmayan fotoğraf reddedilir. </a:t>
            </a:r>
          </a:p>
          <a:p>
            <a:pPr>
              <a:spcBef>
                <a:spcPts val="600"/>
              </a:spcBef>
            </a:pPr>
            <a:endParaRPr lang="tr-TR" sz="16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4C346A4-AB1D-4A5A-8C4C-76FC2036E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5" t="2226" r="1595" b="1543"/>
          <a:stretch/>
        </p:blipFill>
        <p:spPr>
          <a:xfrm>
            <a:off x="7209846" y="2805570"/>
            <a:ext cx="4462298" cy="3569839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9D0A944B-9EA3-620F-EDD4-AF6EE194AFD1}"/>
              </a:ext>
            </a:extLst>
          </p:cNvPr>
          <p:cNvSpPr txBox="1">
            <a:spLocks/>
          </p:cNvSpPr>
          <p:nvPr/>
        </p:nvSpPr>
        <p:spPr>
          <a:xfrm>
            <a:off x="591798" y="532016"/>
            <a:ext cx="4464258" cy="60828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000" b="1" dirty="0"/>
              <a:t>Uygulama Adımları </a:t>
            </a:r>
          </a:p>
        </p:txBody>
      </p:sp>
    </p:spTree>
    <p:extLst>
      <p:ext uri="{BB962C8B-B14F-4D97-AF65-F5344CB8AC3E}">
        <p14:creationId xmlns:p14="http://schemas.microsoft.com/office/powerpoint/2010/main" val="243060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Çapraz Köşeleri Kesik Dikdörtgen 2">
            <a:extLst>
              <a:ext uri="{FF2B5EF4-FFF2-40B4-BE49-F238E27FC236}">
                <a16:creationId xmlns:a16="http://schemas.microsoft.com/office/drawing/2014/main" id="{2E5E95EF-0938-6371-9453-1325CB30048A}"/>
              </a:ext>
            </a:extLst>
          </p:cNvPr>
          <p:cNvSpPr/>
          <p:nvPr/>
        </p:nvSpPr>
        <p:spPr>
          <a:xfrm>
            <a:off x="808265" y="1534886"/>
            <a:ext cx="10556422" cy="4088923"/>
          </a:xfrm>
          <a:prstGeom prst="snip2DiagRect">
            <a:avLst>
              <a:gd name="adj1" fmla="val 0"/>
              <a:gd name="adj2" fmla="val 1313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A1BD9AC1-1D1B-4552-BCE3-14AEDCD7055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02129" y="654959"/>
            <a:ext cx="11245850" cy="741136"/>
          </a:xfrm>
        </p:spPr>
        <p:txBody>
          <a:bodyPr anchor="t">
            <a:normAutofit/>
          </a:bodyPr>
          <a:lstStyle/>
          <a:p>
            <a:r>
              <a:rPr lang="tr-TR" sz="3000" b="1" dirty="0"/>
              <a:t>IMAGE QUALITY ASSESSMENT MİMARİ yapısı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3DAB939-A65A-4CBB-B0BA-585F5B560F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108" b="64391"/>
          <a:stretch/>
        </p:blipFill>
        <p:spPr>
          <a:xfrm>
            <a:off x="1174403" y="1863000"/>
            <a:ext cx="9843194" cy="3132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9B39599-998F-630A-D2BC-76DA9E205C3F}"/>
              </a:ext>
            </a:extLst>
          </p:cNvPr>
          <p:cNvSpPr txBox="1"/>
          <p:nvPr/>
        </p:nvSpPr>
        <p:spPr>
          <a:xfrm>
            <a:off x="8336001" y="4995000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071850"/>
                </a:solidFill>
              </a:rPr>
              <a:t>En az 2 </a:t>
            </a:r>
            <a:r>
              <a:rPr lang="tr-TR" dirty="0" err="1">
                <a:solidFill>
                  <a:srgbClr val="071850"/>
                </a:solidFill>
              </a:rPr>
              <a:t>node</a:t>
            </a:r>
            <a:endParaRPr lang="tr-TR" dirty="0">
              <a:solidFill>
                <a:srgbClr val="0718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6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2BF64AB9-C6AA-452E-966E-9BA3B12DE69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746177" y="1387479"/>
            <a:ext cx="2556196" cy="3166708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2846B40A-5FAA-45F4-86DD-2F63DDCE597C}"/>
              </a:ext>
            </a:extLst>
          </p:cNvPr>
          <p:cNvSpPr/>
          <p:nvPr/>
        </p:nvSpPr>
        <p:spPr>
          <a:xfrm>
            <a:off x="668988" y="1306286"/>
            <a:ext cx="72637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/>
              <a:t>Zaman ve Maliyet Tasarrufu: </a:t>
            </a:r>
            <a:r>
              <a:rPr lang="tr-TR" sz="1600" dirty="0"/>
              <a:t>Manuel kontrollerin ortadan kalkmasıyla süreçler hızlandı ve maliyetten tasarruf sağlandı. Fotoğrafların anında değerlendirilmesi, başvuru sürecinin daha kısa sürede tamamlanmasını sağladı.</a:t>
            </a:r>
          </a:p>
          <a:p>
            <a:r>
              <a:rPr lang="tr-TR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/>
              <a:t>Yüksek Doğruluk ve Tutarlılık: </a:t>
            </a:r>
            <a:r>
              <a:rPr lang="tr-TR" sz="1600" dirty="0"/>
              <a:t>Yapay zeka tabanlı değerlendirmeler, manuel kontrollerle yapılan değerlendirmeye göre hatayı en aza indirdi ve tutarlı sonuçlar sağladır. Başvuruların daha adil ve doğru bir şekilde değerlendirilmesini mümkün kıldı.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/>
              <a:t>Kullanıcı Memnuniyeti: </a:t>
            </a:r>
            <a:r>
              <a:rPr lang="tr-TR" sz="1600" dirty="0"/>
              <a:t>Kullanıcılar, fotoğraflarının uygun olup olmadığını hemen öğrenerek gerekli olduğu durumda kısa süre içinde düzeltme yapabildi ve tekrar fotoğraf göndermek için bekleme zahmetinden kurtuldu.</a:t>
            </a:r>
          </a:p>
          <a:p>
            <a:r>
              <a:rPr lang="tr-TR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/>
              <a:t>Verimli İş Süreçleri: </a:t>
            </a:r>
            <a:r>
              <a:rPr lang="tr-TR" sz="1600" dirty="0"/>
              <a:t>Fotoğraf kontrolünün yapay zeka tarafından yapılması personelin verimliliğini farklı kaynaklara aktarmasını sağladı.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/>
          </a:p>
        </p:txBody>
      </p:sp>
      <p:sp>
        <p:nvSpPr>
          <p:cNvPr id="3" name="Unvan 1">
            <a:extLst>
              <a:ext uri="{FF2B5EF4-FFF2-40B4-BE49-F238E27FC236}">
                <a16:creationId xmlns:a16="http://schemas.microsoft.com/office/drawing/2014/main" id="{0900DE27-E7CC-B03A-020F-7302139D17F6}"/>
              </a:ext>
            </a:extLst>
          </p:cNvPr>
          <p:cNvSpPr txBox="1">
            <a:spLocks/>
          </p:cNvSpPr>
          <p:nvPr/>
        </p:nvSpPr>
        <p:spPr>
          <a:xfrm>
            <a:off x="668988" y="624489"/>
            <a:ext cx="4464258" cy="60828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000" b="1" dirty="0"/>
              <a:t>FAYDALARI</a:t>
            </a:r>
          </a:p>
        </p:txBody>
      </p:sp>
    </p:spTree>
    <p:extLst>
      <p:ext uri="{BB962C8B-B14F-4D97-AF65-F5344CB8AC3E}">
        <p14:creationId xmlns:p14="http://schemas.microsoft.com/office/powerpoint/2010/main" val="247687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F22C66B8-903F-4A43-8668-748E8C72071C}"/>
              </a:ext>
            </a:extLst>
          </p:cNvPr>
          <p:cNvSpPr/>
          <p:nvPr/>
        </p:nvSpPr>
        <p:spPr>
          <a:xfrm rot="16200000">
            <a:off x="-774550" y="3569490"/>
            <a:ext cx="3028426" cy="62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F57720"/>
                </a:solidFill>
              </a:rPr>
              <a:t>Manuel Süreç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AB37B5F0-4A5A-48B6-857A-8FA5E9E518C9}"/>
              </a:ext>
            </a:extLst>
          </p:cNvPr>
          <p:cNvSpPr/>
          <p:nvPr/>
        </p:nvSpPr>
        <p:spPr>
          <a:xfrm>
            <a:off x="1367351" y="-458755"/>
            <a:ext cx="9457298" cy="344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FFFF00"/>
                </a:solidFill>
              </a:rPr>
              <a:t>Buraları daha böyle görsel odaklı bir tasarım yapabilir miyiz? Sayıları daha büyük ve </a:t>
            </a:r>
            <a:r>
              <a:rPr lang="tr-TR" sz="1400" dirty="0" err="1">
                <a:solidFill>
                  <a:srgbClr val="FFFF00"/>
                </a:solidFill>
              </a:rPr>
              <a:t>bold</a:t>
            </a:r>
            <a:r>
              <a:rPr lang="tr-TR" sz="1400" dirty="0">
                <a:solidFill>
                  <a:srgbClr val="FFFF00"/>
                </a:solidFill>
              </a:rPr>
              <a:t> verebiliriz. </a:t>
            </a:r>
          </a:p>
        </p:txBody>
      </p:sp>
      <p:sp>
        <p:nvSpPr>
          <p:cNvPr id="3" name="Unvan 1">
            <a:extLst>
              <a:ext uri="{FF2B5EF4-FFF2-40B4-BE49-F238E27FC236}">
                <a16:creationId xmlns:a16="http://schemas.microsoft.com/office/drawing/2014/main" id="{FC6D672A-8A0C-A9D2-38F0-DE90B5A51B2F}"/>
              </a:ext>
            </a:extLst>
          </p:cNvPr>
          <p:cNvSpPr txBox="1">
            <a:spLocks/>
          </p:cNvSpPr>
          <p:nvPr/>
        </p:nvSpPr>
        <p:spPr>
          <a:xfrm>
            <a:off x="668988" y="624489"/>
            <a:ext cx="4464258" cy="60828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200" b="1" dirty="0"/>
              <a:t>SAYISAL VERİLER</a:t>
            </a:r>
            <a:endParaRPr lang="tr-TR" sz="3000" b="1" dirty="0"/>
          </a:p>
        </p:txBody>
      </p:sp>
      <p:grpSp>
        <p:nvGrpSpPr>
          <p:cNvPr id="86" name="Grup 85">
            <a:extLst>
              <a:ext uri="{FF2B5EF4-FFF2-40B4-BE49-F238E27FC236}">
                <a16:creationId xmlns:a16="http://schemas.microsoft.com/office/drawing/2014/main" id="{C465F5EA-F8FD-ABF6-E733-6398BAA0FFCD}"/>
              </a:ext>
            </a:extLst>
          </p:cNvPr>
          <p:cNvGrpSpPr/>
          <p:nvPr/>
        </p:nvGrpSpPr>
        <p:grpSpPr>
          <a:xfrm>
            <a:off x="1101161" y="1785727"/>
            <a:ext cx="4602989" cy="830997"/>
            <a:chOff x="999204" y="1549594"/>
            <a:chExt cx="4602989" cy="830997"/>
          </a:xfrm>
        </p:grpSpPr>
        <p:sp>
          <p:nvSpPr>
            <p:cNvPr id="46" name="Rectangle: Rounded Corners 9">
              <a:extLst>
                <a:ext uri="{FF2B5EF4-FFF2-40B4-BE49-F238E27FC236}">
                  <a16:creationId xmlns:a16="http://schemas.microsoft.com/office/drawing/2014/main" id="{5636A4A2-F9E1-5466-9344-E6096B94146E}"/>
                </a:ext>
              </a:extLst>
            </p:cNvPr>
            <p:cNvSpPr/>
            <p:nvPr/>
          </p:nvSpPr>
          <p:spPr>
            <a:xfrm rot="16200000">
              <a:off x="3066412" y="-267037"/>
              <a:ext cx="474921" cy="4464258"/>
            </a:xfrm>
            <a:prstGeom prst="roundRect">
              <a:avLst>
                <a:gd name="adj" fmla="val 11899"/>
              </a:avLst>
            </a:prstGeom>
            <a:gradFill flip="none" rotWithShape="1">
              <a:gsLst>
                <a:gs pos="68000">
                  <a:srgbClr val="F58D37"/>
                </a:gs>
                <a:gs pos="0">
                  <a:srgbClr val="F3602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270000" dist="381000" dir="5400000" sx="90000" sy="9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1" name="Rectangle: Rounded Corners 9">
              <a:extLst>
                <a:ext uri="{FF2B5EF4-FFF2-40B4-BE49-F238E27FC236}">
                  <a16:creationId xmlns:a16="http://schemas.microsoft.com/office/drawing/2014/main" id="{CAC42232-980A-1B71-3318-CE9FE905D1E7}"/>
                </a:ext>
              </a:extLst>
            </p:cNvPr>
            <p:cNvSpPr/>
            <p:nvPr/>
          </p:nvSpPr>
          <p:spPr>
            <a:xfrm rot="16200000">
              <a:off x="4442010" y="1188201"/>
              <a:ext cx="766582" cy="1553784"/>
            </a:xfrm>
            <a:prstGeom prst="roundRect">
              <a:avLst>
                <a:gd name="adj" fmla="val 11899"/>
              </a:avLst>
            </a:prstGeom>
            <a:solidFill>
              <a:srgbClr val="F36021"/>
            </a:solidFill>
            <a:ln>
              <a:noFill/>
            </a:ln>
            <a:effectLst>
              <a:outerShdw blurRad="1270000" dist="381000" dir="5400000" sx="90000" sy="9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389A5EA4-59B1-443F-B082-B398EA0404E6}"/>
                </a:ext>
              </a:extLst>
            </p:cNvPr>
            <p:cNvSpPr/>
            <p:nvPr/>
          </p:nvSpPr>
          <p:spPr>
            <a:xfrm>
              <a:off x="999204" y="1793463"/>
              <a:ext cx="3272176" cy="343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b="1" dirty="0"/>
                <a:t>Fotoğraf kontrolü sağlayan </a:t>
              </a:r>
            </a:p>
          </p:txBody>
        </p:sp>
        <p:sp>
          <p:nvSpPr>
            <p:cNvPr id="55" name="Dikdörtgen 54">
              <a:extLst>
                <a:ext uri="{FF2B5EF4-FFF2-40B4-BE49-F238E27FC236}">
                  <a16:creationId xmlns:a16="http://schemas.microsoft.com/office/drawing/2014/main" id="{E41B47E4-1578-2C65-CD12-A4895FD4F783}"/>
                </a:ext>
              </a:extLst>
            </p:cNvPr>
            <p:cNvSpPr/>
            <p:nvPr/>
          </p:nvSpPr>
          <p:spPr>
            <a:xfrm>
              <a:off x="4548838" y="1705882"/>
              <a:ext cx="1045884" cy="5496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600" b="1" dirty="0"/>
                <a:t>İnsan</a:t>
              </a:r>
            </a:p>
            <a:p>
              <a:r>
                <a:rPr lang="tr-TR" sz="1600" b="1" dirty="0"/>
                <a:t>kaynağı</a:t>
              </a:r>
            </a:p>
          </p:txBody>
        </p:sp>
        <p:sp>
          <p:nvSpPr>
            <p:cNvPr id="57" name="Metin kutusu 56">
              <a:extLst>
                <a:ext uri="{FF2B5EF4-FFF2-40B4-BE49-F238E27FC236}">
                  <a16:creationId xmlns:a16="http://schemas.microsoft.com/office/drawing/2014/main" id="{35DD741D-3F92-95AB-BD27-4900DEF445EC}"/>
                </a:ext>
              </a:extLst>
            </p:cNvPr>
            <p:cNvSpPr txBox="1"/>
            <p:nvPr/>
          </p:nvSpPr>
          <p:spPr>
            <a:xfrm>
              <a:off x="4163959" y="1549594"/>
              <a:ext cx="41040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r-TR" sz="4800" b="1" dirty="0"/>
                <a:t>8</a:t>
              </a:r>
            </a:p>
          </p:txBody>
        </p:sp>
      </p:grpSp>
      <p:grpSp>
        <p:nvGrpSpPr>
          <p:cNvPr id="85" name="Grup 84">
            <a:extLst>
              <a:ext uri="{FF2B5EF4-FFF2-40B4-BE49-F238E27FC236}">
                <a16:creationId xmlns:a16="http://schemas.microsoft.com/office/drawing/2014/main" id="{E3328222-A502-1EC4-0DFF-84F199B0EEA8}"/>
              </a:ext>
            </a:extLst>
          </p:cNvPr>
          <p:cNvGrpSpPr/>
          <p:nvPr/>
        </p:nvGrpSpPr>
        <p:grpSpPr>
          <a:xfrm>
            <a:off x="1173700" y="2663209"/>
            <a:ext cx="4530451" cy="766582"/>
            <a:chOff x="1071743" y="2567538"/>
            <a:chExt cx="4530451" cy="766582"/>
          </a:xfrm>
        </p:grpSpPr>
        <p:sp>
          <p:nvSpPr>
            <p:cNvPr id="62" name="Rectangle: Rounded Corners 9">
              <a:extLst>
                <a:ext uri="{FF2B5EF4-FFF2-40B4-BE49-F238E27FC236}">
                  <a16:creationId xmlns:a16="http://schemas.microsoft.com/office/drawing/2014/main" id="{6BFCBE6A-3533-7567-B566-052A5C7B743E}"/>
                </a:ext>
              </a:extLst>
            </p:cNvPr>
            <p:cNvSpPr/>
            <p:nvPr/>
          </p:nvSpPr>
          <p:spPr>
            <a:xfrm rot="5400000">
              <a:off x="3132604" y="718701"/>
              <a:ext cx="474921" cy="4464258"/>
            </a:xfrm>
            <a:prstGeom prst="roundRect">
              <a:avLst>
                <a:gd name="adj" fmla="val 11899"/>
              </a:avLst>
            </a:prstGeom>
            <a:gradFill flip="none" rotWithShape="1">
              <a:gsLst>
                <a:gs pos="68000">
                  <a:srgbClr val="F58D37"/>
                </a:gs>
                <a:gs pos="0">
                  <a:srgbClr val="F3602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270000" dist="381000" dir="5400000" sx="90000" sy="9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3" name="Rectangle: Rounded Corners 9">
              <a:extLst>
                <a:ext uri="{FF2B5EF4-FFF2-40B4-BE49-F238E27FC236}">
                  <a16:creationId xmlns:a16="http://schemas.microsoft.com/office/drawing/2014/main" id="{2250A981-1835-C22A-7633-0E490E9010E3}"/>
                </a:ext>
              </a:extLst>
            </p:cNvPr>
            <p:cNvSpPr/>
            <p:nvPr/>
          </p:nvSpPr>
          <p:spPr>
            <a:xfrm rot="5400000">
              <a:off x="1610153" y="2029128"/>
              <a:ext cx="766582" cy="1843401"/>
            </a:xfrm>
            <a:prstGeom prst="roundRect">
              <a:avLst>
                <a:gd name="adj" fmla="val 11899"/>
              </a:avLst>
            </a:prstGeom>
            <a:solidFill>
              <a:srgbClr val="F36021"/>
            </a:solidFill>
            <a:ln>
              <a:noFill/>
            </a:ln>
            <a:effectLst>
              <a:outerShdw blurRad="1270000" dist="381000" dir="5400000" sx="90000" sy="9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4" name="Dikdörtgen 63">
              <a:extLst>
                <a:ext uri="{FF2B5EF4-FFF2-40B4-BE49-F238E27FC236}">
                  <a16:creationId xmlns:a16="http://schemas.microsoft.com/office/drawing/2014/main" id="{9D3E3CAB-7D6E-99C4-370B-568AFF8A1C58}"/>
                </a:ext>
              </a:extLst>
            </p:cNvPr>
            <p:cNvSpPr/>
            <p:nvPr/>
          </p:nvSpPr>
          <p:spPr>
            <a:xfrm>
              <a:off x="2950964" y="2779147"/>
              <a:ext cx="2458244" cy="343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600" b="1" dirty="0"/>
                <a:t>Reddedilen fotoğraf</a:t>
              </a:r>
            </a:p>
          </p:txBody>
        </p:sp>
        <p:sp>
          <p:nvSpPr>
            <p:cNvPr id="65" name="Dikdörtgen 64">
              <a:extLst>
                <a:ext uri="{FF2B5EF4-FFF2-40B4-BE49-F238E27FC236}">
                  <a16:creationId xmlns:a16="http://schemas.microsoft.com/office/drawing/2014/main" id="{5F018CDD-C582-9730-5476-D93559C7F941}"/>
                </a:ext>
              </a:extLst>
            </p:cNvPr>
            <p:cNvSpPr/>
            <p:nvPr/>
          </p:nvSpPr>
          <p:spPr>
            <a:xfrm>
              <a:off x="1137935" y="2691618"/>
              <a:ext cx="668151" cy="5496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600" b="1" dirty="0"/>
                <a:t>Aylık</a:t>
              </a:r>
            </a:p>
          </p:txBody>
        </p:sp>
        <p:sp>
          <p:nvSpPr>
            <p:cNvPr id="66" name="Metin kutusu 65">
              <a:extLst>
                <a:ext uri="{FF2B5EF4-FFF2-40B4-BE49-F238E27FC236}">
                  <a16:creationId xmlns:a16="http://schemas.microsoft.com/office/drawing/2014/main" id="{D55C89A3-F6B7-BE2A-E75D-D6B95F878E0A}"/>
                </a:ext>
              </a:extLst>
            </p:cNvPr>
            <p:cNvSpPr txBox="1"/>
            <p:nvPr/>
          </p:nvSpPr>
          <p:spPr>
            <a:xfrm>
              <a:off x="1504299" y="2627662"/>
              <a:ext cx="150494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r-TR" sz="3600" b="1" dirty="0"/>
                <a:t>%15</a:t>
              </a:r>
            </a:p>
          </p:txBody>
        </p:sp>
      </p:grpSp>
      <p:grpSp>
        <p:nvGrpSpPr>
          <p:cNvPr id="84" name="Grup 83">
            <a:extLst>
              <a:ext uri="{FF2B5EF4-FFF2-40B4-BE49-F238E27FC236}">
                <a16:creationId xmlns:a16="http://schemas.microsoft.com/office/drawing/2014/main" id="{0C3A4EAB-881C-C233-9049-5F0C92E573F0}"/>
              </a:ext>
            </a:extLst>
          </p:cNvPr>
          <p:cNvGrpSpPr/>
          <p:nvPr/>
        </p:nvGrpSpPr>
        <p:grpSpPr>
          <a:xfrm>
            <a:off x="1173701" y="3466254"/>
            <a:ext cx="4530449" cy="830997"/>
            <a:chOff x="1071744" y="3495125"/>
            <a:chExt cx="4530449" cy="830997"/>
          </a:xfrm>
        </p:grpSpPr>
        <p:sp>
          <p:nvSpPr>
            <p:cNvPr id="70" name="Rectangle: Rounded Corners 9">
              <a:extLst>
                <a:ext uri="{FF2B5EF4-FFF2-40B4-BE49-F238E27FC236}">
                  <a16:creationId xmlns:a16="http://schemas.microsoft.com/office/drawing/2014/main" id="{ED10CCB5-DCD6-6DE9-A011-D74FF24F2F52}"/>
                </a:ext>
              </a:extLst>
            </p:cNvPr>
            <p:cNvSpPr/>
            <p:nvPr/>
          </p:nvSpPr>
          <p:spPr>
            <a:xfrm rot="16200000">
              <a:off x="3066412" y="1678494"/>
              <a:ext cx="474921" cy="4464258"/>
            </a:xfrm>
            <a:prstGeom prst="roundRect">
              <a:avLst>
                <a:gd name="adj" fmla="val 11899"/>
              </a:avLst>
            </a:prstGeom>
            <a:gradFill flip="none" rotWithShape="1">
              <a:gsLst>
                <a:gs pos="68000">
                  <a:srgbClr val="F58D37"/>
                </a:gs>
                <a:gs pos="0">
                  <a:srgbClr val="F3602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270000" dist="381000" dir="5400000" sx="90000" sy="9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1" name="Rectangle: Rounded Corners 9">
              <a:extLst>
                <a:ext uri="{FF2B5EF4-FFF2-40B4-BE49-F238E27FC236}">
                  <a16:creationId xmlns:a16="http://schemas.microsoft.com/office/drawing/2014/main" id="{B546F934-9CD4-E82A-04DF-1E4C4AA54E39}"/>
                </a:ext>
              </a:extLst>
            </p:cNvPr>
            <p:cNvSpPr/>
            <p:nvPr/>
          </p:nvSpPr>
          <p:spPr>
            <a:xfrm rot="16200000">
              <a:off x="4327670" y="3019391"/>
              <a:ext cx="766582" cy="1782465"/>
            </a:xfrm>
            <a:prstGeom prst="roundRect">
              <a:avLst>
                <a:gd name="adj" fmla="val 11899"/>
              </a:avLst>
            </a:prstGeom>
            <a:solidFill>
              <a:srgbClr val="F36021"/>
            </a:solidFill>
            <a:ln>
              <a:noFill/>
            </a:ln>
            <a:effectLst>
              <a:outerShdw blurRad="1270000" dist="381000" dir="5400000" sx="90000" sy="9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39F3AC5-5F90-2980-5FD9-82DE94B0A5EE}"/>
                </a:ext>
              </a:extLst>
            </p:cNvPr>
            <p:cNvSpPr/>
            <p:nvPr/>
          </p:nvSpPr>
          <p:spPr>
            <a:xfrm>
              <a:off x="1178146" y="3738994"/>
              <a:ext cx="2535179" cy="343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r-TR" sz="1600" b="1" dirty="0"/>
                <a:t>Aylık ortalama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40A0F400-3A3E-5502-C861-4F8480E90EDC}"/>
                </a:ext>
              </a:extLst>
            </p:cNvPr>
            <p:cNvSpPr/>
            <p:nvPr/>
          </p:nvSpPr>
          <p:spPr>
            <a:xfrm>
              <a:off x="4703061" y="3651413"/>
              <a:ext cx="860370" cy="5496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600" b="1" dirty="0"/>
                <a:t>hatalı basım</a:t>
              </a:r>
            </a:p>
          </p:txBody>
        </p:sp>
        <p:sp>
          <p:nvSpPr>
            <p:cNvPr id="74" name="Metin kutusu 73">
              <a:extLst>
                <a:ext uri="{FF2B5EF4-FFF2-40B4-BE49-F238E27FC236}">
                  <a16:creationId xmlns:a16="http://schemas.microsoft.com/office/drawing/2014/main" id="{4E7F886F-860D-E3D1-251B-58027C906ED5}"/>
                </a:ext>
              </a:extLst>
            </p:cNvPr>
            <p:cNvSpPr txBox="1"/>
            <p:nvPr/>
          </p:nvSpPr>
          <p:spPr>
            <a:xfrm>
              <a:off x="3906388" y="3495125"/>
              <a:ext cx="88994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r-TR" sz="4800" b="1" dirty="0"/>
                <a:t>30</a:t>
              </a:r>
            </a:p>
          </p:txBody>
        </p:sp>
      </p:grpSp>
      <p:grpSp>
        <p:nvGrpSpPr>
          <p:cNvPr id="89" name="Grup 88">
            <a:extLst>
              <a:ext uri="{FF2B5EF4-FFF2-40B4-BE49-F238E27FC236}">
                <a16:creationId xmlns:a16="http://schemas.microsoft.com/office/drawing/2014/main" id="{D0BFD570-8E60-81A1-134E-5D9CFD17CAD1}"/>
              </a:ext>
            </a:extLst>
          </p:cNvPr>
          <p:cNvGrpSpPr/>
          <p:nvPr/>
        </p:nvGrpSpPr>
        <p:grpSpPr>
          <a:xfrm>
            <a:off x="1173702" y="4420880"/>
            <a:ext cx="4464258" cy="474921"/>
            <a:chOff x="965396" y="4183182"/>
            <a:chExt cx="4464258" cy="474921"/>
          </a:xfrm>
        </p:grpSpPr>
        <p:sp>
          <p:nvSpPr>
            <p:cNvPr id="75" name="Rectangle: Rounded Corners 9">
              <a:extLst>
                <a:ext uri="{FF2B5EF4-FFF2-40B4-BE49-F238E27FC236}">
                  <a16:creationId xmlns:a16="http://schemas.microsoft.com/office/drawing/2014/main" id="{0452F8A0-7EC7-D906-AA8A-B6F96B8C9DD3}"/>
                </a:ext>
              </a:extLst>
            </p:cNvPr>
            <p:cNvSpPr/>
            <p:nvPr/>
          </p:nvSpPr>
          <p:spPr>
            <a:xfrm rot="16200000">
              <a:off x="2960064" y="2188514"/>
              <a:ext cx="474921" cy="4464258"/>
            </a:xfrm>
            <a:prstGeom prst="roundRect">
              <a:avLst>
                <a:gd name="adj" fmla="val 11899"/>
              </a:avLst>
            </a:prstGeom>
            <a:gradFill flip="none" rotWithShape="1">
              <a:gsLst>
                <a:gs pos="68000">
                  <a:srgbClr val="F58D37"/>
                </a:gs>
                <a:gs pos="0">
                  <a:srgbClr val="F3602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270000" dist="381000" dir="5400000" sx="90000" sy="9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6" name="Dikdörtgen 75">
              <a:extLst>
                <a:ext uri="{FF2B5EF4-FFF2-40B4-BE49-F238E27FC236}">
                  <a16:creationId xmlns:a16="http://schemas.microsoft.com/office/drawing/2014/main" id="{DBEE9C69-C372-2756-BF89-940C0DC2AD9D}"/>
                </a:ext>
              </a:extLst>
            </p:cNvPr>
            <p:cNvSpPr/>
            <p:nvPr/>
          </p:nvSpPr>
          <p:spPr>
            <a:xfrm>
              <a:off x="1071798" y="4249014"/>
              <a:ext cx="4231062" cy="343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b="1" dirty="0"/>
                <a:t>Maliyet kaybı </a:t>
              </a:r>
            </a:p>
          </p:txBody>
        </p:sp>
      </p:grpSp>
      <p:grpSp>
        <p:nvGrpSpPr>
          <p:cNvPr id="87" name="Grup 86">
            <a:extLst>
              <a:ext uri="{FF2B5EF4-FFF2-40B4-BE49-F238E27FC236}">
                <a16:creationId xmlns:a16="http://schemas.microsoft.com/office/drawing/2014/main" id="{471973A0-7D77-7558-0B7B-402FE4BCEF54}"/>
              </a:ext>
            </a:extLst>
          </p:cNvPr>
          <p:cNvGrpSpPr/>
          <p:nvPr/>
        </p:nvGrpSpPr>
        <p:grpSpPr>
          <a:xfrm>
            <a:off x="979150" y="5035847"/>
            <a:ext cx="4738063" cy="830997"/>
            <a:chOff x="877193" y="4952560"/>
            <a:chExt cx="4738063" cy="830997"/>
          </a:xfrm>
        </p:grpSpPr>
        <p:sp>
          <p:nvSpPr>
            <p:cNvPr id="79" name="Rectangle: Rounded Corners 9">
              <a:extLst>
                <a:ext uri="{FF2B5EF4-FFF2-40B4-BE49-F238E27FC236}">
                  <a16:creationId xmlns:a16="http://schemas.microsoft.com/office/drawing/2014/main" id="{55EF3923-563E-88C3-1E6C-5C7F66166CBF}"/>
                </a:ext>
              </a:extLst>
            </p:cNvPr>
            <p:cNvSpPr/>
            <p:nvPr/>
          </p:nvSpPr>
          <p:spPr>
            <a:xfrm rot="16200000">
              <a:off x="3011713" y="3137768"/>
              <a:ext cx="584323" cy="4464258"/>
            </a:xfrm>
            <a:prstGeom prst="roundRect">
              <a:avLst>
                <a:gd name="adj" fmla="val 11899"/>
              </a:avLst>
            </a:prstGeom>
            <a:gradFill flip="none" rotWithShape="1">
              <a:gsLst>
                <a:gs pos="68000">
                  <a:srgbClr val="F58D37"/>
                </a:gs>
                <a:gs pos="0">
                  <a:srgbClr val="F3602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270000" dist="381000" dir="5400000" sx="90000" sy="9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0" name="Rectangle: Rounded Corners 9">
              <a:extLst>
                <a:ext uri="{FF2B5EF4-FFF2-40B4-BE49-F238E27FC236}">
                  <a16:creationId xmlns:a16="http://schemas.microsoft.com/office/drawing/2014/main" id="{7C5E081B-0BD1-136F-B19B-0504451E488F}"/>
                </a:ext>
              </a:extLst>
            </p:cNvPr>
            <p:cNvSpPr/>
            <p:nvPr/>
          </p:nvSpPr>
          <p:spPr>
            <a:xfrm rot="16200000">
              <a:off x="4613017" y="4762171"/>
              <a:ext cx="766582" cy="1211776"/>
            </a:xfrm>
            <a:prstGeom prst="roundRect">
              <a:avLst>
                <a:gd name="adj" fmla="val 11899"/>
              </a:avLst>
            </a:prstGeom>
            <a:solidFill>
              <a:srgbClr val="F36021"/>
            </a:solidFill>
            <a:ln>
              <a:noFill/>
            </a:ln>
            <a:effectLst>
              <a:outerShdw blurRad="1270000" dist="381000" dir="5400000" sx="90000" sy="9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1" name="Dikdörtgen 80">
              <a:extLst>
                <a:ext uri="{FF2B5EF4-FFF2-40B4-BE49-F238E27FC236}">
                  <a16:creationId xmlns:a16="http://schemas.microsoft.com/office/drawing/2014/main" id="{5562B12D-19E6-7E22-23F8-2F403979F90A}"/>
                </a:ext>
              </a:extLst>
            </p:cNvPr>
            <p:cNvSpPr/>
            <p:nvPr/>
          </p:nvSpPr>
          <p:spPr>
            <a:xfrm>
              <a:off x="877193" y="5077844"/>
              <a:ext cx="3480714" cy="5842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r-TR" sz="1500" dirty="0"/>
                <a:t>Hatalı ilerleyen süreçlerin</a:t>
              </a:r>
            </a:p>
            <a:p>
              <a:pPr algn="r"/>
              <a:r>
                <a:rPr lang="tr-TR" sz="1500" dirty="0"/>
                <a:t>başvuru sahibine zaman maliyeti</a:t>
              </a:r>
              <a:endParaRPr lang="tr-TR" sz="1500" b="1" dirty="0"/>
            </a:p>
          </p:txBody>
        </p:sp>
        <p:sp>
          <p:nvSpPr>
            <p:cNvPr id="82" name="Dikdörtgen 81">
              <a:extLst>
                <a:ext uri="{FF2B5EF4-FFF2-40B4-BE49-F238E27FC236}">
                  <a16:creationId xmlns:a16="http://schemas.microsoft.com/office/drawing/2014/main" id="{9E56C738-7FD3-557B-9DC6-F94AB920D658}"/>
                </a:ext>
              </a:extLst>
            </p:cNvPr>
            <p:cNvSpPr/>
            <p:nvPr/>
          </p:nvSpPr>
          <p:spPr>
            <a:xfrm>
              <a:off x="4882015" y="5108848"/>
              <a:ext cx="733241" cy="5496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600" b="1" dirty="0"/>
                <a:t>İş</a:t>
              </a:r>
            </a:p>
            <a:p>
              <a:r>
                <a:rPr lang="tr-TR" sz="1600" b="1" dirty="0"/>
                <a:t>günü</a:t>
              </a:r>
            </a:p>
          </p:txBody>
        </p:sp>
        <p:sp>
          <p:nvSpPr>
            <p:cNvPr id="83" name="Metin kutusu 82">
              <a:extLst>
                <a:ext uri="{FF2B5EF4-FFF2-40B4-BE49-F238E27FC236}">
                  <a16:creationId xmlns:a16="http://schemas.microsoft.com/office/drawing/2014/main" id="{6EB24987-3C8E-B793-3C44-533090466190}"/>
                </a:ext>
              </a:extLst>
            </p:cNvPr>
            <p:cNvSpPr txBox="1"/>
            <p:nvPr/>
          </p:nvSpPr>
          <p:spPr>
            <a:xfrm>
              <a:off x="4243982" y="4952560"/>
              <a:ext cx="88994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r-TR" sz="4800" b="1" dirty="0"/>
                <a:t>2</a:t>
              </a:r>
            </a:p>
          </p:txBody>
        </p:sp>
      </p:grpSp>
      <p:sp>
        <p:nvSpPr>
          <p:cNvPr id="90" name="Dikdörtgen 89">
            <a:extLst>
              <a:ext uri="{FF2B5EF4-FFF2-40B4-BE49-F238E27FC236}">
                <a16:creationId xmlns:a16="http://schemas.microsoft.com/office/drawing/2014/main" id="{A0A0EE97-140A-A3CC-A45E-6307AF9A0C1F}"/>
              </a:ext>
            </a:extLst>
          </p:cNvPr>
          <p:cNvSpPr/>
          <p:nvPr/>
        </p:nvSpPr>
        <p:spPr>
          <a:xfrm rot="16200000">
            <a:off x="4861837" y="3424467"/>
            <a:ext cx="3028426" cy="62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42A5F6"/>
                </a:solidFill>
              </a:rPr>
              <a:t>AI Süreci</a:t>
            </a:r>
          </a:p>
        </p:txBody>
      </p:sp>
      <p:grpSp>
        <p:nvGrpSpPr>
          <p:cNvPr id="91" name="Grup 90">
            <a:extLst>
              <a:ext uri="{FF2B5EF4-FFF2-40B4-BE49-F238E27FC236}">
                <a16:creationId xmlns:a16="http://schemas.microsoft.com/office/drawing/2014/main" id="{732DC274-96CA-0648-BA66-D9667E3A6A65}"/>
              </a:ext>
            </a:extLst>
          </p:cNvPr>
          <p:cNvGrpSpPr/>
          <p:nvPr/>
        </p:nvGrpSpPr>
        <p:grpSpPr>
          <a:xfrm>
            <a:off x="6805325" y="1788772"/>
            <a:ext cx="4530449" cy="830997"/>
            <a:chOff x="1071744" y="1549594"/>
            <a:chExt cx="4530449" cy="830997"/>
          </a:xfrm>
        </p:grpSpPr>
        <p:sp>
          <p:nvSpPr>
            <p:cNvPr id="92" name="Rectangle: Rounded Corners 9">
              <a:extLst>
                <a:ext uri="{FF2B5EF4-FFF2-40B4-BE49-F238E27FC236}">
                  <a16:creationId xmlns:a16="http://schemas.microsoft.com/office/drawing/2014/main" id="{BF13FCFE-AC63-AA75-5445-A9671F352FAE}"/>
                </a:ext>
              </a:extLst>
            </p:cNvPr>
            <p:cNvSpPr/>
            <p:nvPr/>
          </p:nvSpPr>
          <p:spPr>
            <a:xfrm rot="16200000">
              <a:off x="3066412" y="-267037"/>
              <a:ext cx="474921" cy="4464258"/>
            </a:xfrm>
            <a:prstGeom prst="roundRect">
              <a:avLst>
                <a:gd name="adj" fmla="val 11899"/>
              </a:avLst>
            </a:prstGeom>
            <a:gradFill flip="none" rotWithShape="1">
              <a:gsLst>
                <a:gs pos="67000">
                  <a:srgbClr val="42A5F6"/>
                </a:gs>
                <a:gs pos="0">
                  <a:srgbClr val="1A76D2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270000" dist="381000" dir="5400000" sx="90000" sy="9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3" name="Rectangle: Rounded Corners 9">
              <a:extLst>
                <a:ext uri="{FF2B5EF4-FFF2-40B4-BE49-F238E27FC236}">
                  <a16:creationId xmlns:a16="http://schemas.microsoft.com/office/drawing/2014/main" id="{754F24DA-BA1F-9AEB-1E2D-B94E8A38FC90}"/>
                </a:ext>
              </a:extLst>
            </p:cNvPr>
            <p:cNvSpPr/>
            <p:nvPr/>
          </p:nvSpPr>
          <p:spPr>
            <a:xfrm rot="16200000">
              <a:off x="4442010" y="1188201"/>
              <a:ext cx="766582" cy="1553784"/>
            </a:xfrm>
            <a:prstGeom prst="roundRect">
              <a:avLst>
                <a:gd name="adj" fmla="val 11899"/>
              </a:avLst>
            </a:prstGeom>
            <a:solidFill>
              <a:srgbClr val="1664C1"/>
            </a:solidFill>
            <a:ln>
              <a:noFill/>
            </a:ln>
            <a:effectLst>
              <a:outerShdw blurRad="1270000" dist="381000" dir="5400000" sx="90000" sy="9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4" name="Dikdörtgen 93">
              <a:extLst>
                <a:ext uri="{FF2B5EF4-FFF2-40B4-BE49-F238E27FC236}">
                  <a16:creationId xmlns:a16="http://schemas.microsoft.com/office/drawing/2014/main" id="{39812652-40EA-ADB2-1390-28E0B3423CC4}"/>
                </a:ext>
              </a:extLst>
            </p:cNvPr>
            <p:cNvSpPr/>
            <p:nvPr/>
          </p:nvSpPr>
          <p:spPr>
            <a:xfrm>
              <a:off x="1178146" y="1793463"/>
              <a:ext cx="2775419" cy="343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r-TR" sz="1600" b="1" dirty="0"/>
                <a:t>Yapay zeka geliştiren</a:t>
              </a:r>
            </a:p>
          </p:txBody>
        </p:sp>
        <p:sp>
          <p:nvSpPr>
            <p:cNvPr id="95" name="Dikdörtgen 94">
              <a:extLst>
                <a:ext uri="{FF2B5EF4-FFF2-40B4-BE49-F238E27FC236}">
                  <a16:creationId xmlns:a16="http://schemas.microsoft.com/office/drawing/2014/main" id="{02F01136-08E4-42C7-47E0-33D8BF21F03B}"/>
                </a:ext>
              </a:extLst>
            </p:cNvPr>
            <p:cNvSpPr/>
            <p:nvPr/>
          </p:nvSpPr>
          <p:spPr>
            <a:xfrm>
              <a:off x="4548838" y="1705882"/>
              <a:ext cx="1045884" cy="5496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600" b="1" dirty="0"/>
                <a:t>İnsan</a:t>
              </a:r>
            </a:p>
            <a:p>
              <a:r>
                <a:rPr lang="tr-TR" sz="1600" b="1" dirty="0"/>
                <a:t>kaynağı</a:t>
              </a:r>
            </a:p>
          </p:txBody>
        </p:sp>
        <p:sp>
          <p:nvSpPr>
            <p:cNvPr id="96" name="Metin kutusu 95">
              <a:extLst>
                <a:ext uri="{FF2B5EF4-FFF2-40B4-BE49-F238E27FC236}">
                  <a16:creationId xmlns:a16="http://schemas.microsoft.com/office/drawing/2014/main" id="{6CF13AFE-1405-7B8C-EBCA-B3FD8FE06534}"/>
                </a:ext>
              </a:extLst>
            </p:cNvPr>
            <p:cNvSpPr txBox="1"/>
            <p:nvPr/>
          </p:nvSpPr>
          <p:spPr>
            <a:xfrm>
              <a:off x="4163959" y="1549594"/>
              <a:ext cx="41040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r-TR" sz="4800" b="1" dirty="0"/>
                <a:t>2</a:t>
              </a:r>
            </a:p>
          </p:txBody>
        </p:sp>
      </p:grpSp>
      <p:grpSp>
        <p:nvGrpSpPr>
          <p:cNvPr id="97" name="Grup 96">
            <a:extLst>
              <a:ext uri="{FF2B5EF4-FFF2-40B4-BE49-F238E27FC236}">
                <a16:creationId xmlns:a16="http://schemas.microsoft.com/office/drawing/2014/main" id="{6BA71768-F1A4-0780-3145-2B74589B3E57}"/>
              </a:ext>
            </a:extLst>
          </p:cNvPr>
          <p:cNvGrpSpPr/>
          <p:nvPr/>
        </p:nvGrpSpPr>
        <p:grpSpPr>
          <a:xfrm>
            <a:off x="6810087" y="2808597"/>
            <a:ext cx="4530451" cy="766582"/>
            <a:chOff x="1071743" y="2567538"/>
            <a:chExt cx="4530451" cy="766582"/>
          </a:xfrm>
        </p:grpSpPr>
        <p:sp>
          <p:nvSpPr>
            <p:cNvPr id="98" name="Rectangle: Rounded Corners 9">
              <a:extLst>
                <a:ext uri="{FF2B5EF4-FFF2-40B4-BE49-F238E27FC236}">
                  <a16:creationId xmlns:a16="http://schemas.microsoft.com/office/drawing/2014/main" id="{1FCE5E09-1E46-74C7-E3B8-4D059035E5DC}"/>
                </a:ext>
              </a:extLst>
            </p:cNvPr>
            <p:cNvSpPr/>
            <p:nvPr/>
          </p:nvSpPr>
          <p:spPr>
            <a:xfrm rot="5400000">
              <a:off x="3132604" y="718701"/>
              <a:ext cx="474921" cy="4464258"/>
            </a:xfrm>
            <a:prstGeom prst="roundRect">
              <a:avLst>
                <a:gd name="adj" fmla="val 11899"/>
              </a:avLst>
            </a:prstGeom>
            <a:gradFill flip="none" rotWithShape="1">
              <a:gsLst>
                <a:gs pos="67000">
                  <a:srgbClr val="42A5F6"/>
                </a:gs>
                <a:gs pos="0">
                  <a:srgbClr val="1A76D2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270000" dist="381000" dir="5400000" sx="90000" sy="9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9" name="Rectangle: Rounded Corners 9">
              <a:extLst>
                <a:ext uri="{FF2B5EF4-FFF2-40B4-BE49-F238E27FC236}">
                  <a16:creationId xmlns:a16="http://schemas.microsoft.com/office/drawing/2014/main" id="{39D4716A-E215-D42A-EBB6-8966CCD22D9B}"/>
                </a:ext>
              </a:extLst>
            </p:cNvPr>
            <p:cNvSpPr/>
            <p:nvPr/>
          </p:nvSpPr>
          <p:spPr>
            <a:xfrm rot="5400000">
              <a:off x="1473593" y="2165688"/>
              <a:ext cx="766582" cy="1570282"/>
            </a:xfrm>
            <a:prstGeom prst="roundRect">
              <a:avLst>
                <a:gd name="adj" fmla="val 11899"/>
              </a:avLst>
            </a:prstGeom>
            <a:solidFill>
              <a:srgbClr val="1664C1"/>
            </a:solidFill>
            <a:ln>
              <a:noFill/>
            </a:ln>
            <a:effectLst>
              <a:outerShdw blurRad="1270000" dist="381000" dir="5400000" sx="90000" sy="9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CBBC8B86-7D0E-060A-F5F3-B7360F91F544}"/>
                </a:ext>
              </a:extLst>
            </p:cNvPr>
            <p:cNvSpPr/>
            <p:nvPr/>
          </p:nvSpPr>
          <p:spPr>
            <a:xfrm>
              <a:off x="2743734" y="2779147"/>
              <a:ext cx="2458244" cy="343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600" b="1" dirty="0"/>
                <a:t>Reddedilen fotoğraf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62AA2B29-5225-24C0-4E2D-5E53156E8348}"/>
                </a:ext>
              </a:extLst>
            </p:cNvPr>
            <p:cNvSpPr/>
            <p:nvPr/>
          </p:nvSpPr>
          <p:spPr>
            <a:xfrm>
              <a:off x="1137935" y="2691618"/>
              <a:ext cx="668151" cy="5496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600" b="1" dirty="0"/>
                <a:t>Aylık</a:t>
              </a:r>
            </a:p>
          </p:txBody>
        </p:sp>
        <p:sp>
          <p:nvSpPr>
            <p:cNvPr id="102" name="Metin kutusu 101">
              <a:extLst>
                <a:ext uri="{FF2B5EF4-FFF2-40B4-BE49-F238E27FC236}">
                  <a16:creationId xmlns:a16="http://schemas.microsoft.com/office/drawing/2014/main" id="{91674E6E-73BC-11AF-83E5-BDE49BF85960}"/>
                </a:ext>
              </a:extLst>
            </p:cNvPr>
            <p:cNvSpPr txBox="1"/>
            <p:nvPr/>
          </p:nvSpPr>
          <p:spPr>
            <a:xfrm>
              <a:off x="1636355" y="2627662"/>
              <a:ext cx="95968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r-TR" sz="3600" b="1" dirty="0"/>
                <a:t>%5</a:t>
              </a:r>
            </a:p>
          </p:txBody>
        </p:sp>
      </p:grpSp>
      <p:grpSp>
        <p:nvGrpSpPr>
          <p:cNvPr id="109" name="Grup 108">
            <a:extLst>
              <a:ext uri="{FF2B5EF4-FFF2-40B4-BE49-F238E27FC236}">
                <a16:creationId xmlns:a16="http://schemas.microsoft.com/office/drawing/2014/main" id="{A2565F3A-642C-86B0-D681-01C4D10A6D9B}"/>
              </a:ext>
            </a:extLst>
          </p:cNvPr>
          <p:cNvGrpSpPr/>
          <p:nvPr/>
        </p:nvGrpSpPr>
        <p:grpSpPr>
          <a:xfrm>
            <a:off x="6810089" y="4448654"/>
            <a:ext cx="4464258" cy="474921"/>
            <a:chOff x="965396" y="4183182"/>
            <a:chExt cx="4464258" cy="474921"/>
          </a:xfrm>
        </p:grpSpPr>
        <p:sp>
          <p:nvSpPr>
            <p:cNvPr id="110" name="Rectangle: Rounded Corners 9">
              <a:extLst>
                <a:ext uri="{FF2B5EF4-FFF2-40B4-BE49-F238E27FC236}">
                  <a16:creationId xmlns:a16="http://schemas.microsoft.com/office/drawing/2014/main" id="{432902ED-0C60-4725-3645-7CB3876FE6C1}"/>
                </a:ext>
              </a:extLst>
            </p:cNvPr>
            <p:cNvSpPr/>
            <p:nvPr/>
          </p:nvSpPr>
          <p:spPr>
            <a:xfrm rot="16200000">
              <a:off x="2960064" y="2188514"/>
              <a:ext cx="474921" cy="4464258"/>
            </a:xfrm>
            <a:prstGeom prst="roundRect">
              <a:avLst>
                <a:gd name="adj" fmla="val 11899"/>
              </a:avLst>
            </a:prstGeom>
            <a:gradFill flip="none" rotWithShape="1">
              <a:gsLst>
                <a:gs pos="67000">
                  <a:srgbClr val="42A5F6"/>
                </a:gs>
                <a:gs pos="0">
                  <a:srgbClr val="1A76D2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270000" dist="381000" dir="5400000" sx="90000" sy="9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1" name="Dikdörtgen 110">
              <a:extLst>
                <a:ext uri="{FF2B5EF4-FFF2-40B4-BE49-F238E27FC236}">
                  <a16:creationId xmlns:a16="http://schemas.microsoft.com/office/drawing/2014/main" id="{36CA88BC-E03C-1BEC-AE96-9E4D4F39779D}"/>
                </a:ext>
              </a:extLst>
            </p:cNvPr>
            <p:cNvSpPr/>
            <p:nvPr/>
          </p:nvSpPr>
          <p:spPr>
            <a:xfrm>
              <a:off x="1071798" y="4249014"/>
              <a:ext cx="4231062" cy="343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b="1" dirty="0"/>
                <a:t>Kamuda tasarruf</a:t>
              </a:r>
            </a:p>
          </p:txBody>
        </p:sp>
      </p:grpSp>
      <p:grpSp>
        <p:nvGrpSpPr>
          <p:cNvPr id="112" name="Grup 111">
            <a:extLst>
              <a:ext uri="{FF2B5EF4-FFF2-40B4-BE49-F238E27FC236}">
                <a16:creationId xmlns:a16="http://schemas.microsoft.com/office/drawing/2014/main" id="{5C402AED-8377-3E41-BBF8-7BCD63F52B3C}"/>
              </a:ext>
            </a:extLst>
          </p:cNvPr>
          <p:cNvGrpSpPr/>
          <p:nvPr/>
        </p:nvGrpSpPr>
        <p:grpSpPr>
          <a:xfrm>
            <a:off x="6615537" y="5056148"/>
            <a:ext cx="4864376" cy="830997"/>
            <a:chOff x="877193" y="4952560"/>
            <a:chExt cx="4864376" cy="830997"/>
          </a:xfrm>
        </p:grpSpPr>
        <p:sp>
          <p:nvSpPr>
            <p:cNvPr id="113" name="Rectangle: Rounded Corners 9">
              <a:extLst>
                <a:ext uri="{FF2B5EF4-FFF2-40B4-BE49-F238E27FC236}">
                  <a16:creationId xmlns:a16="http://schemas.microsoft.com/office/drawing/2014/main" id="{A0A65B93-B97D-B800-9787-74D0B181EDC0}"/>
                </a:ext>
              </a:extLst>
            </p:cNvPr>
            <p:cNvSpPr/>
            <p:nvPr/>
          </p:nvSpPr>
          <p:spPr>
            <a:xfrm rot="16200000">
              <a:off x="3011713" y="3137768"/>
              <a:ext cx="584323" cy="4464258"/>
            </a:xfrm>
            <a:prstGeom prst="roundRect">
              <a:avLst>
                <a:gd name="adj" fmla="val 11899"/>
              </a:avLst>
            </a:prstGeom>
            <a:gradFill flip="none" rotWithShape="1">
              <a:gsLst>
                <a:gs pos="67000">
                  <a:srgbClr val="42A5F6"/>
                </a:gs>
                <a:gs pos="0">
                  <a:srgbClr val="1A76D2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270000" dist="381000" dir="5400000" sx="90000" sy="9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4" name="Rectangle: Rounded Corners 9">
              <a:extLst>
                <a:ext uri="{FF2B5EF4-FFF2-40B4-BE49-F238E27FC236}">
                  <a16:creationId xmlns:a16="http://schemas.microsoft.com/office/drawing/2014/main" id="{45E30110-41FA-FB11-DFE4-11744F482F48}"/>
                </a:ext>
              </a:extLst>
            </p:cNvPr>
            <p:cNvSpPr/>
            <p:nvPr/>
          </p:nvSpPr>
          <p:spPr>
            <a:xfrm rot="16200000">
              <a:off x="4613017" y="4762171"/>
              <a:ext cx="766582" cy="1211776"/>
            </a:xfrm>
            <a:prstGeom prst="roundRect">
              <a:avLst>
                <a:gd name="adj" fmla="val 11899"/>
              </a:avLst>
            </a:prstGeom>
            <a:solidFill>
              <a:srgbClr val="1664C1"/>
            </a:solidFill>
            <a:ln>
              <a:noFill/>
            </a:ln>
            <a:effectLst>
              <a:outerShdw blurRad="1270000" dist="381000" dir="5400000" sx="90000" sy="9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5" name="Dikdörtgen 114">
              <a:extLst>
                <a:ext uri="{FF2B5EF4-FFF2-40B4-BE49-F238E27FC236}">
                  <a16:creationId xmlns:a16="http://schemas.microsoft.com/office/drawing/2014/main" id="{81D26730-2B44-70FF-E7D2-79C31CA3ACC4}"/>
                </a:ext>
              </a:extLst>
            </p:cNvPr>
            <p:cNvSpPr/>
            <p:nvPr/>
          </p:nvSpPr>
          <p:spPr>
            <a:xfrm>
              <a:off x="877193" y="5077844"/>
              <a:ext cx="3480714" cy="5842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r-TR" sz="1500" dirty="0"/>
                <a:t>Hatalı ilerleyen süreçlerin</a:t>
              </a:r>
            </a:p>
            <a:p>
              <a:pPr algn="r"/>
              <a:r>
                <a:rPr lang="tr-TR" sz="1500" dirty="0"/>
                <a:t>başvuru sahibine zaman maliyeti</a:t>
              </a:r>
              <a:endParaRPr lang="tr-TR" sz="1500" b="1" dirty="0"/>
            </a:p>
          </p:txBody>
        </p:sp>
        <p:sp>
          <p:nvSpPr>
            <p:cNvPr id="116" name="Dikdörtgen 115">
              <a:extLst>
                <a:ext uri="{FF2B5EF4-FFF2-40B4-BE49-F238E27FC236}">
                  <a16:creationId xmlns:a16="http://schemas.microsoft.com/office/drawing/2014/main" id="{0642F842-6D40-4EE0-6479-0A4188428BA0}"/>
                </a:ext>
              </a:extLst>
            </p:cNvPr>
            <p:cNvSpPr/>
            <p:nvPr/>
          </p:nvSpPr>
          <p:spPr>
            <a:xfrm>
              <a:off x="4816826" y="5089583"/>
              <a:ext cx="924743" cy="5496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/>
                <a:t>dakika</a:t>
              </a:r>
            </a:p>
          </p:txBody>
        </p:sp>
        <p:sp>
          <p:nvSpPr>
            <p:cNvPr id="117" name="Metin kutusu 116">
              <a:extLst>
                <a:ext uri="{FF2B5EF4-FFF2-40B4-BE49-F238E27FC236}">
                  <a16:creationId xmlns:a16="http://schemas.microsoft.com/office/drawing/2014/main" id="{A5365D6C-31E6-B62B-48E2-224FED6DB987}"/>
                </a:ext>
              </a:extLst>
            </p:cNvPr>
            <p:cNvSpPr txBox="1"/>
            <p:nvPr/>
          </p:nvSpPr>
          <p:spPr>
            <a:xfrm>
              <a:off x="4243982" y="4952560"/>
              <a:ext cx="88994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r-TR" sz="4800" b="1" dirty="0"/>
                <a:t>1</a:t>
              </a:r>
            </a:p>
          </p:txBody>
        </p:sp>
      </p:grpSp>
      <p:grpSp>
        <p:nvGrpSpPr>
          <p:cNvPr id="122" name="Grup 121">
            <a:extLst>
              <a:ext uri="{FF2B5EF4-FFF2-40B4-BE49-F238E27FC236}">
                <a16:creationId xmlns:a16="http://schemas.microsoft.com/office/drawing/2014/main" id="{583796F4-589C-E4BF-2C19-5917DD39F5C8}"/>
              </a:ext>
            </a:extLst>
          </p:cNvPr>
          <p:cNvGrpSpPr/>
          <p:nvPr/>
        </p:nvGrpSpPr>
        <p:grpSpPr>
          <a:xfrm>
            <a:off x="6810089" y="3762115"/>
            <a:ext cx="4464258" cy="474921"/>
            <a:chOff x="965396" y="4183182"/>
            <a:chExt cx="4464258" cy="474921"/>
          </a:xfrm>
        </p:grpSpPr>
        <p:sp>
          <p:nvSpPr>
            <p:cNvPr id="123" name="Rectangle: Rounded Corners 9">
              <a:extLst>
                <a:ext uri="{FF2B5EF4-FFF2-40B4-BE49-F238E27FC236}">
                  <a16:creationId xmlns:a16="http://schemas.microsoft.com/office/drawing/2014/main" id="{545AC4A9-84EA-5F11-290E-C91B676C71B5}"/>
                </a:ext>
              </a:extLst>
            </p:cNvPr>
            <p:cNvSpPr/>
            <p:nvPr/>
          </p:nvSpPr>
          <p:spPr>
            <a:xfrm rot="16200000">
              <a:off x="2960064" y="2188514"/>
              <a:ext cx="474921" cy="4464258"/>
            </a:xfrm>
            <a:prstGeom prst="roundRect">
              <a:avLst>
                <a:gd name="adj" fmla="val 11899"/>
              </a:avLst>
            </a:prstGeom>
            <a:gradFill flip="none" rotWithShape="1">
              <a:gsLst>
                <a:gs pos="67000">
                  <a:srgbClr val="42A5F6"/>
                </a:gs>
                <a:gs pos="0">
                  <a:srgbClr val="1A76D2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270000" dist="381000" dir="5400000" sx="90000" sy="9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4" name="Dikdörtgen 123">
              <a:extLst>
                <a:ext uri="{FF2B5EF4-FFF2-40B4-BE49-F238E27FC236}">
                  <a16:creationId xmlns:a16="http://schemas.microsoft.com/office/drawing/2014/main" id="{A98AF349-6CA7-F902-E312-7C7471213717}"/>
                </a:ext>
              </a:extLst>
            </p:cNvPr>
            <p:cNvSpPr/>
            <p:nvPr/>
          </p:nvSpPr>
          <p:spPr>
            <a:xfrm>
              <a:off x="1071798" y="4249014"/>
              <a:ext cx="4231062" cy="343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b="1" dirty="0"/>
                <a:t>Hatasız basım</a:t>
              </a:r>
            </a:p>
          </p:txBody>
        </p:sp>
      </p:grpSp>
      <p:grpSp>
        <p:nvGrpSpPr>
          <p:cNvPr id="138" name="Grup 137">
            <a:extLst>
              <a:ext uri="{FF2B5EF4-FFF2-40B4-BE49-F238E27FC236}">
                <a16:creationId xmlns:a16="http://schemas.microsoft.com/office/drawing/2014/main" id="{B08ECCA0-52DA-917E-4E58-F3CBF2928A57}"/>
              </a:ext>
            </a:extLst>
          </p:cNvPr>
          <p:cNvGrpSpPr/>
          <p:nvPr/>
        </p:nvGrpSpPr>
        <p:grpSpPr>
          <a:xfrm>
            <a:off x="6135376" y="568126"/>
            <a:ext cx="5344537" cy="683237"/>
            <a:chOff x="6135375" y="377083"/>
            <a:chExt cx="5344537" cy="683237"/>
          </a:xfrm>
        </p:grpSpPr>
        <p:sp>
          <p:nvSpPr>
            <p:cNvPr id="131" name="Dikdörtgen 130">
              <a:extLst>
                <a:ext uri="{FF2B5EF4-FFF2-40B4-BE49-F238E27FC236}">
                  <a16:creationId xmlns:a16="http://schemas.microsoft.com/office/drawing/2014/main" id="{0A486C24-9D56-D4BD-998E-A97ECBA985AD}"/>
                </a:ext>
              </a:extLst>
            </p:cNvPr>
            <p:cNvSpPr/>
            <p:nvPr/>
          </p:nvSpPr>
          <p:spPr>
            <a:xfrm>
              <a:off x="6135375" y="377083"/>
              <a:ext cx="5344537" cy="683237"/>
            </a:xfrm>
            <a:prstGeom prst="rect">
              <a:avLst/>
            </a:prstGeom>
            <a:solidFill>
              <a:schemeClr val="bg1">
                <a:alpha val="24872"/>
              </a:schemeClr>
            </a:solidFill>
            <a:ln>
              <a:noFill/>
            </a:ln>
            <a:effectLst>
              <a:outerShdw blurRad="50800" dist="50800" dir="5400000" sx="80000" sy="80000" algn="ctr" rotWithShape="0">
                <a:srgbClr val="000000">
                  <a:alpha val="52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solidFill>
                    <a:srgbClr val="002060"/>
                  </a:solidFill>
                </a:rPr>
                <a:t>    </a:t>
              </a:r>
            </a:p>
          </p:txBody>
        </p:sp>
        <p:pic>
          <p:nvPicPr>
            <p:cNvPr id="132" name="Resim 131">
              <a:extLst>
                <a:ext uri="{FF2B5EF4-FFF2-40B4-BE49-F238E27FC236}">
                  <a16:creationId xmlns:a16="http://schemas.microsoft.com/office/drawing/2014/main" id="{917664D6-C34D-F1E8-C209-F695F3637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8000"/>
            </a:blip>
            <a:stretch>
              <a:fillRect/>
            </a:stretch>
          </p:blipFill>
          <p:spPr>
            <a:xfrm>
              <a:off x="6192017" y="431077"/>
              <a:ext cx="5203114" cy="567383"/>
            </a:xfrm>
            <a:prstGeom prst="rect">
              <a:avLst/>
            </a:prstGeom>
          </p:spPr>
        </p:pic>
        <p:sp>
          <p:nvSpPr>
            <p:cNvPr id="137" name="Metin kutusu 136">
              <a:extLst>
                <a:ext uri="{FF2B5EF4-FFF2-40B4-BE49-F238E27FC236}">
                  <a16:creationId xmlns:a16="http://schemas.microsoft.com/office/drawing/2014/main" id="{0387E9A8-163F-092B-416E-51C2F2DDA544}"/>
                </a:ext>
              </a:extLst>
            </p:cNvPr>
            <p:cNvSpPr txBox="1"/>
            <p:nvPr/>
          </p:nvSpPr>
          <p:spPr>
            <a:xfrm>
              <a:off x="6391316" y="423355"/>
              <a:ext cx="494445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r-TR" sz="1800" dirty="0">
                  <a:solidFill>
                    <a:srgbClr val="65CCFF"/>
                  </a:solidFill>
                </a:rPr>
                <a:t>Aylık ortalama </a:t>
              </a:r>
              <a:r>
                <a:rPr lang="tr-TR" sz="2400" b="1" dirty="0">
                  <a:solidFill>
                    <a:srgbClr val="65CCFF"/>
                  </a:solidFill>
                </a:rPr>
                <a:t>200 bin </a:t>
              </a:r>
              <a:r>
                <a:rPr lang="tr-TR" sz="1800" dirty="0">
                  <a:solidFill>
                    <a:srgbClr val="65CCFF"/>
                  </a:solidFill>
                </a:rPr>
                <a:t>fotoğraf kontrolü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9345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F22C66B8-903F-4A43-8668-748E8C72071C}"/>
              </a:ext>
            </a:extLst>
          </p:cNvPr>
          <p:cNvSpPr/>
          <p:nvPr/>
        </p:nvSpPr>
        <p:spPr>
          <a:xfrm>
            <a:off x="148208" y="1431526"/>
            <a:ext cx="351512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FEE3BC"/>
                </a:solidFill>
              </a:rPr>
              <a:t>Manuel Süreçte Hatalı Basım 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13268D08-2A34-4E26-9EC7-B3FC050E155A}"/>
              </a:ext>
            </a:extLst>
          </p:cNvPr>
          <p:cNvSpPr/>
          <p:nvPr/>
        </p:nvSpPr>
        <p:spPr>
          <a:xfrm>
            <a:off x="2502195" y="-583597"/>
            <a:ext cx="7606083" cy="4234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FFFF00"/>
                </a:solidFill>
              </a:rPr>
              <a:t>Adımları aşağıdaki gibi iki döngü olarak verebilir miyiz? </a:t>
            </a:r>
          </a:p>
        </p:txBody>
      </p:sp>
      <p:grpSp>
        <p:nvGrpSpPr>
          <p:cNvPr id="25" name="Group 5">
            <a:extLst>
              <a:ext uri="{FF2B5EF4-FFF2-40B4-BE49-F238E27FC236}">
                <a16:creationId xmlns:a16="http://schemas.microsoft.com/office/drawing/2014/main" id="{CFBD7A04-3A8C-5F62-2833-479C3E28FF31}"/>
              </a:ext>
            </a:extLst>
          </p:cNvPr>
          <p:cNvGrpSpPr/>
          <p:nvPr/>
        </p:nvGrpSpPr>
        <p:grpSpPr>
          <a:xfrm flipH="1">
            <a:off x="0" y="1981380"/>
            <a:ext cx="2569820" cy="684875"/>
            <a:chOff x="7316582" y="971550"/>
            <a:chExt cx="3190194" cy="850209"/>
          </a:xfrm>
          <a:solidFill>
            <a:srgbClr val="FCCF9A"/>
          </a:solidFill>
        </p:grpSpPr>
        <p:sp>
          <p:nvSpPr>
            <p:cNvPr id="26" name="Round Single Corner Rectangle 7">
              <a:extLst>
                <a:ext uri="{FF2B5EF4-FFF2-40B4-BE49-F238E27FC236}">
                  <a16:creationId xmlns:a16="http://schemas.microsoft.com/office/drawing/2014/main" id="{E8B7E953-EE5B-945A-E48F-9620C78B1ECA}"/>
                </a:ext>
              </a:extLst>
            </p:cNvPr>
            <p:cNvSpPr/>
            <p:nvPr/>
          </p:nvSpPr>
          <p:spPr>
            <a:xfrm flipH="1">
              <a:off x="7316582" y="971550"/>
              <a:ext cx="913710" cy="850209"/>
            </a:xfrm>
            <a:prstGeom prst="round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2A5F6"/>
                </a:solidFill>
              </a:endParaRPr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2723987E-454E-19C1-95F1-6B23D62145B4}"/>
                </a:ext>
              </a:extLst>
            </p:cNvPr>
            <p:cNvSpPr/>
            <p:nvPr/>
          </p:nvSpPr>
          <p:spPr>
            <a:xfrm>
              <a:off x="8230291" y="971550"/>
              <a:ext cx="1141343" cy="8502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2A5F6"/>
                </a:solidFill>
              </a:endParaRPr>
            </a:p>
          </p:txBody>
        </p:sp>
        <p:sp>
          <p:nvSpPr>
            <p:cNvPr id="98" name="Rectangle 8">
              <a:extLst>
                <a:ext uri="{FF2B5EF4-FFF2-40B4-BE49-F238E27FC236}">
                  <a16:creationId xmlns:a16="http://schemas.microsoft.com/office/drawing/2014/main" id="{1AAB2874-ACE4-F3BE-CB4A-89CF303CAFB3}"/>
                </a:ext>
              </a:extLst>
            </p:cNvPr>
            <p:cNvSpPr/>
            <p:nvPr/>
          </p:nvSpPr>
          <p:spPr>
            <a:xfrm>
              <a:off x="9365433" y="971550"/>
              <a:ext cx="1141343" cy="8502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2A5F6"/>
                </a:solidFill>
              </a:endParaRPr>
            </a:p>
          </p:txBody>
        </p:sp>
      </p:grpSp>
      <p:grpSp>
        <p:nvGrpSpPr>
          <p:cNvPr id="28" name="Group 9">
            <a:extLst>
              <a:ext uri="{FF2B5EF4-FFF2-40B4-BE49-F238E27FC236}">
                <a16:creationId xmlns:a16="http://schemas.microsoft.com/office/drawing/2014/main" id="{22E412B3-70D9-2750-2995-8DFDCFAFEAA5}"/>
              </a:ext>
            </a:extLst>
          </p:cNvPr>
          <p:cNvGrpSpPr/>
          <p:nvPr/>
        </p:nvGrpSpPr>
        <p:grpSpPr>
          <a:xfrm>
            <a:off x="2299267" y="3347131"/>
            <a:ext cx="3182143" cy="684875"/>
            <a:chOff x="2964995" y="3858486"/>
            <a:chExt cx="2720508" cy="850209"/>
          </a:xfrm>
          <a:solidFill>
            <a:srgbClr val="FAA35C"/>
          </a:solidFill>
        </p:grpSpPr>
        <p:grpSp>
          <p:nvGrpSpPr>
            <p:cNvPr id="29" name="Group 10">
              <a:extLst>
                <a:ext uri="{FF2B5EF4-FFF2-40B4-BE49-F238E27FC236}">
                  <a16:creationId xmlns:a16="http://schemas.microsoft.com/office/drawing/2014/main" id="{4AEE3633-432D-B9D3-149A-207A3AD2C33F}"/>
                </a:ext>
              </a:extLst>
            </p:cNvPr>
            <p:cNvGrpSpPr/>
            <p:nvPr/>
          </p:nvGrpSpPr>
          <p:grpSpPr>
            <a:xfrm>
              <a:off x="3858084" y="3858486"/>
              <a:ext cx="1827419" cy="850209"/>
              <a:chOff x="917661" y="2671968"/>
              <a:chExt cx="1827419" cy="850209"/>
            </a:xfrm>
            <a:grpFill/>
          </p:grpSpPr>
          <p:sp>
            <p:nvSpPr>
              <p:cNvPr id="32" name="Rectangle 13">
                <a:extLst>
                  <a:ext uri="{FF2B5EF4-FFF2-40B4-BE49-F238E27FC236}">
                    <a16:creationId xmlns:a16="http://schemas.microsoft.com/office/drawing/2014/main" id="{D61739F9-B581-2C66-3F48-210D6DE47BAA}"/>
                  </a:ext>
                </a:extLst>
              </p:cNvPr>
              <p:cNvSpPr/>
              <p:nvPr/>
            </p:nvSpPr>
            <p:spPr>
              <a:xfrm>
                <a:off x="917661" y="2671968"/>
                <a:ext cx="913710" cy="8502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ound Single Corner Rectangle 14">
                <a:extLst>
                  <a:ext uri="{FF2B5EF4-FFF2-40B4-BE49-F238E27FC236}">
                    <a16:creationId xmlns:a16="http://schemas.microsoft.com/office/drawing/2014/main" id="{875C69A1-9046-4CD4-F82A-35CA847CF78B}"/>
                  </a:ext>
                </a:extLst>
              </p:cNvPr>
              <p:cNvSpPr/>
              <p:nvPr/>
            </p:nvSpPr>
            <p:spPr>
              <a:xfrm>
                <a:off x="1831370" y="2671968"/>
                <a:ext cx="913710" cy="850209"/>
              </a:xfrm>
              <a:prstGeom prst="round1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Isosceles Triangle 15">
                <a:extLst>
                  <a:ext uri="{FF2B5EF4-FFF2-40B4-BE49-F238E27FC236}">
                    <a16:creationId xmlns:a16="http://schemas.microsoft.com/office/drawing/2014/main" id="{94CF40FE-05CB-F0A7-AA81-A74BE51C0F59}"/>
                  </a:ext>
                </a:extLst>
              </p:cNvPr>
              <p:cNvSpPr/>
              <p:nvPr/>
            </p:nvSpPr>
            <p:spPr>
              <a:xfrm rot="5400000">
                <a:off x="1785948" y="3035711"/>
                <a:ext cx="208428" cy="12272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Round Single Corner Rectangle 11">
              <a:extLst>
                <a:ext uri="{FF2B5EF4-FFF2-40B4-BE49-F238E27FC236}">
                  <a16:creationId xmlns:a16="http://schemas.microsoft.com/office/drawing/2014/main" id="{17D747A4-BD24-5753-16AD-72A8392D5157}"/>
                </a:ext>
              </a:extLst>
            </p:cNvPr>
            <p:cNvSpPr/>
            <p:nvPr/>
          </p:nvSpPr>
          <p:spPr>
            <a:xfrm flipH="1" flipV="1">
              <a:off x="2964995" y="3858486"/>
              <a:ext cx="913710" cy="850209"/>
            </a:xfrm>
            <a:prstGeom prst="round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17">
            <a:extLst>
              <a:ext uri="{FF2B5EF4-FFF2-40B4-BE49-F238E27FC236}">
                <a16:creationId xmlns:a16="http://schemas.microsoft.com/office/drawing/2014/main" id="{9E34238D-3CF1-3591-D3C6-48CF0C4C2205}"/>
              </a:ext>
            </a:extLst>
          </p:cNvPr>
          <p:cNvGrpSpPr/>
          <p:nvPr/>
        </p:nvGrpSpPr>
        <p:grpSpPr>
          <a:xfrm>
            <a:off x="6941867" y="5396882"/>
            <a:ext cx="2208081" cy="684875"/>
            <a:chOff x="1831370" y="3522177"/>
            <a:chExt cx="2741128" cy="850209"/>
          </a:xfrm>
          <a:solidFill>
            <a:srgbClr val="F36021"/>
          </a:solidFill>
        </p:grpSpPr>
        <p:sp>
          <p:nvSpPr>
            <p:cNvPr id="38" name="Rectangle 19">
              <a:extLst>
                <a:ext uri="{FF2B5EF4-FFF2-40B4-BE49-F238E27FC236}">
                  <a16:creationId xmlns:a16="http://schemas.microsoft.com/office/drawing/2014/main" id="{8422A4BE-3CC3-2825-3A35-FC0B7CF3290A}"/>
                </a:ext>
              </a:extLst>
            </p:cNvPr>
            <p:cNvSpPr/>
            <p:nvPr/>
          </p:nvSpPr>
          <p:spPr>
            <a:xfrm>
              <a:off x="2745079" y="3522177"/>
              <a:ext cx="913710" cy="8502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ound Single Corner Rectangle 20">
              <a:extLst>
                <a:ext uri="{FF2B5EF4-FFF2-40B4-BE49-F238E27FC236}">
                  <a16:creationId xmlns:a16="http://schemas.microsoft.com/office/drawing/2014/main" id="{554B17B5-7A7B-2589-6D02-82B13C359994}"/>
                </a:ext>
              </a:extLst>
            </p:cNvPr>
            <p:cNvSpPr/>
            <p:nvPr/>
          </p:nvSpPr>
          <p:spPr>
            <a:xfrm flipH="1" flipV="1">
              <a:off x="1831370" y="3522177"/>
              <a:ext cx="913710" cy="850209"/>
            </a:xfrm>
            <a:prstGeom prst="round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ound Single Corner Rectangle 21">
              <a:extLst>
                <a:ext uri="{FF2B5EF4-FFF2-40B4-BE49-F238E27FC236}">
                  <a16:creationId xmlns:a16="http://schemas.microsoft.com/office/drawing/2014/main" id="{51FF1436-30AF-EED2-DAB8-183B84B008F5}"/>
                </a:ext>
              </a:extLst>
            </p:cNvPr>
            <p:cNvSpPr/>
            <p:nvPr/>
          </p:nvSpPr>
          <p:spPr>
            <a:xfrm flipV="1">
              <a:off x="3658788" y="3522177"/>
              <a:ext cx="913710" cy="850209"/>
            </a:xfrm>
            <a:prstGeom prst="round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Isosceles Triangle 22">
              <a:extLst>
                <a:ext uri="{FF2B5EF4-FFF2-40B4-BE49-F238E27FC236}">
                  <a16:creationId xmlns:a16="http://schemas.microsoft.com/office/drawing/2014/main" id="{A8D4DF4C-9241-EA35-9CD0-244770A74B95}"/>
                </a:ext>
              </a:extLst>
            </p:cNvPr>
            <p:cNvSpPr/>
            <p:nvPr/>
          </p:nvSpPr>
          <p:spPr>
            <a:xfrm rot="5400000">
              <a:off x="3615935" y="3908056"/>
              <a:ext cx="208428" cy="12272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Group 40">
            <a:extLst>
              <a:ext uri="{FF2B5EF4-FFF2-40B4-BE49-F238E27FC236}">
                <a16:creationId xmlns:a16="http://schemas.microsoft.com/office/drawing/2014/main" id="{3063CDC7-887E-B8E4-92D4-85253DF66B08}"/>
              </a:ext>
            </a:extLst>
          </p:cNvPr>
          <p:cNvGrpSpPr/>
          <p:nvPr/>
        </p:nvGrpSpPr>
        <p:grpSpPr>
          <a:xfrm flipV="1">
            <a:off x="1076297" y="2662253"/>
            <a:ext cx="2824648" cy="684876"/>
            <a:chOff x="5499653" y="1821759"/>
            <a:chExt cx="2730639" cy="850210"/>
          </a:xfrm>
          <a:solidFill>
            <a:srgbClr val="FBB878"/>
          </a:solidFill>
        </p:grpSpPr>
        <p:sp>
          <p:nvSpPr>
            <p:cNvPr id="45" name="Round Single Corner Rectangle 42">
              <a:extLst>
                <a:ext uri="{FF2B5EF4-FFF2-40B4-BE49-F238E27FC236}">
                  <a16:creationId xmlns:a16="http://schemas.microsoft.com/office/drawing/2014/main" id="{E20093DF-65A3-6501-DAF3-A7F36D3F58E2}"/>
                </a:ext>
              </a:extLst>
            </p:cNvPr>
            <p:cNvSpPr/>
            <p:nvPr/>
          </p:nvSpPr>
          <p:spPr>
            <a:xfrm flipH="1">
              <a:off x="5499653" y="1821759"/>
              <a:ext cx="913710" cy="850209"/>
            </a:xfrm>
            <a:prstGeom prst="round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3">
              <a:extLst>
                <a:ext uri="{FF2B5EF4-FFF2-40B4-BE49-F238E27FC236}">
                  <a16:creationId xmlns:a16="http://schemas.microsoft.com/office/drawing/2014/main" id="{063BA791-E19B-42D5-3DCF-F4B7B536B250}"/>
                </a:ext>
              </a:extLst>
            </p:cNvPr>
            <p:cNvSpPr/>
            <p:nvPr/>
          </p:nvSpPr>
          <p:spPr>
            <a:xfrm>
              <a:off x="6402590" y="1821760"/>
              <a:ext cx="969354" cy="8502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ound Single Corner Rectangle 44">
              <a:extLst>
                <a:ext uri="{FF2B5EF4-FFF2-40B4-BE49-F238E27FC236}">
                  <a16:creationId xmlns:a16="http://schemas.microsoft.com/office/drawing/2014/main" id="{2563E3D4-B3DA-A9B9-7CE1-09BFE20231B2}"/>
                </a:ext>
              </a:extLst>
            </p:cNvPr>
            <p:cNvSpPr/>
            <p:nvPr/>
          </p:nvSpPr>
          <p:spPr>
            <a:xfrm flipV="1">
              <a:off x="7316582" y="1821759"/>
              <a:ext cx="913710" cy="850209"/>
            </a:xfrm>
            <a:prstGeom prst="round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Isosceles Triangle 45">
              <a:extLst>
                <a:ext uri="{FF2B5EF4-FFF2-40B4-BE49-F238E27FC236}">
                  <a16:creationId xmlns:a16="http://schemas.microsoft.com/office/drawing/2014/main" id="{08C396BD-332E-66D7-BBF8-67A130A999B1}"/>
                </a:ext>
              </a:extLst>
            </p:cNvPr>
            <p:cNvSpPr/>
            <p:nvPr/>
          </p:nvSpPr>
          <p:spPr>
            <a:xfrm rot="5400000">
              <a:off x="7273447" y="2198347"/>
              <a:ext cx="208428" cy="12272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" name="Group 9">
            <a:extLst>
              <a:ext uri="{FF2B5EF4-FFF2-40B4-BE49-F238E27FC236}">
                <a16:creationId xmlns:a16="http://schemas.microsoft.com/office/drawing/2014/main" id="{1BE68C81-1F84-626E-F715-C5C2393AFD76}"/>
              </a:ext>
            </a:extLst>
          </p:cNvPr>
          <p:cNvGrpSpPr/>
          <p:nvPr/>
        </p:nvGrpSpPr>
        <p:grpSpPr>
          <a:xfrm>
            <a:off x="5301604" y="4712007"/>
            <a:ext cx="2703616" cy="684875"/>
            <a:chOff x="2964995" y="3858486"/>
            <a:chExt cx="2720508" cy="850209"/>
          </a:xfrm>
          <a:solidFill>
            <a:srgbClr val="F57720"/>
          </a:solidFill>
        </p:grpSpPr>
        <p:grpSp>
          <p:nvGrpSpPr>
            <p:cNvPr id="51" name="Group 10">
              <a:extLst>
                <a:ext uri="{FF2B5EF4-FFF2-40B4-BE49-F238E27FC236}">
                  <a16:creationId xmlns:a16="http://schemas.microsoft.com/office/drawing/2014/main" id="{52E1ECE4-4F72-9E5A-A040-9E9D1DD9AC91}"/>
                </a:ext>
              </a:extLst>
            </p:cNvPr>
            <p:cNvGrpSpPr/>
            <p:nvPr/>
          </p:nvGrpSpPr>
          <p:grpSpPr>
            <a:xfrm>
              <a:off x="3858084" y="3858486"/>
              <a:ext cx="1827419" cy="850209"/>
              <a:chOff x="917661" y="2671968"/>
              <a:chExt cx="1827419" cy="850209"/>
            </a:xfrm>
            <a:grpFill/>
          </p:grpSpPr>
          <p:sp>
            <p:nvSpPr>
              <p:cNvPr id="53" name="Rectangle 13">
                <a:extLst>
                  <a:ext uri="{FF2B5EF4-FFF2-40B4-BE49-F238E27FC236}">
                    <a16:creationId xmlns:a16="http://schemas.microsoft.com/office/drawing/2014/main" id="{48F87D7F-24BD-F232-B34D-DDD6C234CFB6}"/>
                  </a:ext>
                </a:extLst>
              </p:cNvPr>
              <p:cNvSpPr/>
              <p:nvPr/>
            </p:nvSpPr>
            <p:spPr>
              <a:xfrm>
                <a:off x="917661" y="2671968"/>
                <a:ext cx="913710" cy="8502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ound Single Corner Rectangle 14">
                <a:extLst>
                  <a:ext uri="{FF2B5EF4-FFF2-40B4-BE49-F238E27FC236}">
                    <a16:creationId xmlns:a16="http://schemas.microsoft.com/office/drawing/2014/main" id="{1365563C-25B2-2A59-C320-0FE13211348D}"/>
                  </a:ext>
                </a:extLst>
              </p:cNvPr>
              <p:cNvSpPr/>
              <p:nvPr/>
            </p:nvSpPr>
            <p:spPr>
              <a:xfrm>
                <a:off x="1831370" y="2671968"/>
                <a:ext cx="913710" cy="850209"/>
              </a:xfrm>
              <a:prstGeom prst="round1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Isosceles Triangle 15">
                <a:extLst>
                  <a:ext uri="{FF2B5EF4-FFF2-40B4-BE49-F238E27FC236}">
                    <a16:creationId xmlns:a16="http://schemas.microsoft.com/office/drawing/2014/main" id="{68E19206-9C5B-8BCA-2557-2523CDB2DC78}"/>
                  </a:ext>
                </a:extLst>
              </p:cNvPr>
              <p:cNvSpPr/>
              <p:nvPr/>
            </p:nvSpPr>
            <p:spPr>
              <a:xfrm rot="5400000">
                <a:off x="1785948" y="3035711"/>
                <a:ext cx="208428" cy="12272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2" name="Round Single Corner Rectangle 11">
              <a:extLst>
                <a:ext uri="{FF2B5EF4-FFF2-40B4-BE49-F238E27FC236}">
                  <a16:creationId xmlns:a16="http://schemas.microsoft.com/office/drawing/2014/main" id="{A0BC74F0-DB56-E5AA-89E5-718668BE0A95}"/>
                </a:ext>
              </a:extLst>
            </p:cNvPr>
            <p:cNvSpPr/>
            <p:nvPr/>
          </p:nvSpPr>
          <p:spPr>
            <a:xfrm flipH="1" flipV="1">
              <a:off x="2964995" y="3858486"/>
              <a:ext cx="913710" cy="850209"/>
            </a:xfrm>
            <a:prstGeom prst="round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40">
            <a:extLst>
              <a:ext uri="{FF2B5EF4-FFF2-40B4-BE49-F238E27FC236}">
                <a16:creationId xmlns:a16="http://schemas.microsoft.com/office/drawing/2014/main" id="{F91DA4BE-C0E0-55F7-609B-12AA19110633}"/>
              </a:ext>
            </a:extLst>
          </p:cNvPr>
          <p:cNvGrpSpPr/>
          <p:nvPr/>
        </p:nvGrpSpPr>
        <p:grpSpPr>
          <a:xfrm flipV="1">
            <a:off x="3450043" y="4027130"/>
            <a:ext cx="3389624" cy="684875"/>
            <a:chOff x="5499653" y="1821759"/>
            <a:chExt cx="2730639" cy="850209"/>
          </a:xfrm>
          <a:solidFill>
            <a:srgbClr val="F58D37"/>
          </a:solidFill>
        </p:grpSpPr>
        <p:sp>
          <p:nvSpPr>
            <p:cNvPr id="57" name="Round Single Corner Rectangle 42">
              <a:extLst>
                <a:ext uri="{FF2B5EF4-FFF2-40B4-BE49-F238E27FC236}">
                  <a16:creationId xmlns:a16="http://schemas.microsoft.com/office/drawing/2014/main" id="{F8CECE6F-4AB3-D239-132C-2CE58EAF9D3B}"/>
                </a:ext>
              </a:extLst>
            </p:cNvPr>
            <p:cNvSpPr/>
            <p:nvPr/>
          </p:nvSpPr>
          <p:spPr>
            <a:xfrm flipH="1">
              <a:off x="5499653" y="1821759"/>
              <a:ext cx="913710" cy="850209"/>
            </a:xfrm>
            <a:prstGeom prst="round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43">
              <a:extLst>
                <a:ext uri="{FF2B5EF4-FFF2-40B4-BE49-F238E27FC236}">
                  <a16:creationId xmlns:a16="http://schemas.microsoft.com/office/drawing/2014/main" id="{322FCDBB-F52B-95C1-0F52-69D8393DE4E4}"/>
                </a:ext>
              </a:extLst>
            </p:cNvPr>
            <p:cNvSpPr/>
            <p:nvPr/>
          </p:nvSpPr>
          <p:spPr>
            <a:xfrm>
              <a:off x="6402590" y="1821759"/>
              <a:ext cx="913710" cy="8502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ound Single Corner Rectangle 44">
              <a:extLst>
                <a:ext uri="{FF2B5EF4-FFF2-40B4-BE49-F238E27FC236}">
                  <a16:creationId xmlns:a16="http://schemas.microsoft.com/office/drawing/2014/main" id="{D39823F5-3826-11F8-11CD-5BA89D202793}"/>
                </a:ext>
              </a:extLst>
            </p:cNvPr>
            <p:cNvSpPr/>
            <p:nvPr/>
          </p:nvSpPr>
          <p:spPr>
            <a:xfrm flipV="1">
              <a:off x="7316582" y="1821759"/>
              <a:ext cx="913710" cy="850209"/>
            </a:xfrm>
            <a:prstGeom prst="round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Isosceles Triangle 45">
              <a:extLst>
                <a:ext uri="{FF2B5EF4-FFF2-40B4-BE49-F238E27FC236}">
                  <a16:creationId xmlns:a16="http://schemas.microsoft.com/office/drawing/2014/main" id="{B96685B6-E1BD-B2BD-3165-4AF8303BE19F}"/>
                </a:ext>
              </a:extLst>
            </p:cNvPr>
            <p:cNvSpPr/>
            <p:nvPr/>
          </p:nvSpPr>
          <p:spPr>
            <a:xfrm rot="5400000">
              <a:off x="7273447" y="2198347"/>
              <a:ext cx="208428" cy="12272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Unvan 1">
            <a:extLst>
              <a:ext uri="{FF2B5EF4-FFF2-40B4-BE49-F238E27FC236}">
                <a16:creationId xmlns:a16="http://schemas.microsoft.com/office/drawing/2014/main" id="{5C7B7FBD-760E-1B93-E08B-DA0FE86A0B95}"/>
              </a:ext>
            </a:extLst>
          </p:cNvPr>
          <p:cNvSpPr txBox="1">
            <a:spLocks/>
          </p:cNvSpPr>
          <p:nvPr/>
        </p:nvSpPr>
        <p:spPr>
          <a:xfrm>
            <a:off x="561750" y="548477"/>
            <a:ext cx="4464258" cy="60828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000" b="1" dirty="0"/>
              <a:t>İŞLEM DÖNGÜSÜ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2846B40A-5FAA-45F4-86DD-2F63DDCE597C}"/>
              </a:ext>
            </a:extLst>
          </p:cNvPr>
          <p:cNvSpPr/>
          <p:nvPr/>
        </p:nvSpPr>
        <p:spPr>
          <a:xfrm>
            <a:off x="9284077" y="5471309"/>
            <a:ext cx="2890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F58D37"/>
                </a:solidFill>
              </a:rPr>
              <a:t>Kayıp: 2 iş günü. </a:t>
            </a:r>
          </a:p>
          <a:p>
            <a:r>
              <a:rPr lang="tr-TR" sz="1400" dirty="0">
                <a:solidFill>
                  <a:srgbClr val="F58D37"/>
                </a:solidFill>
              </a:rPr>
              <a:t>Yeniden kullanıcı eforu </a:t>
            </a:r>
          </a:p>
          <a:p>
            <a:r>
              <a:rPr lang="tr-TR" sz="1400" dirty="0">
                <a:solidFill>
                  <a:srgbClr val="F58D37"/>
                </a:solidFill>
              </a:rPr>
              <a:t>Yeniden iş birimi eforu </a:t>
            </a:r>
          </a:p>
        </p:txBody>
      </p:sp>
      <p:grpSp>
        <p:nvGrpSpPr>
          <p:cNvPr id="123" name="Grup 122">
            <a:extLst>
              <a:ext uri="{FF2B5EF4-FFF2-40B4-BE49-F238E27FC236}">
                <a16:creationId xmlns:a16="http://schemas.microsoft.com/office/drawing/2014/main" id="{47E3394C-CD6E-181E-D82D-02B11732ECE2}"/>
              </a:ext>
            </a:extLst>
          </p:cNvPr>
          <p:cNvGrpSpPr/>
          <p:nvPr/>
        </p:nvGrpSpPr>
        <p:grpSpPr>
          <a:xfrm>
            <a:off x="8883471" y="620556"/>
            <a:ext cx="2340973" cy="1808053"/>
            <a:chOff x="8883471" y="620556"/>
            <a:chExt cx="2340973" cy="1808053"/>
          </a:xfrm>
        </p:grpSpPr>
        <p:sp>
          <p:nvSpPr>
            <p:cNvPr id="121" name="Dikdörtgen 120">
              <a:extLst>
                <a:ext uri="{FF2B5EF4-FFF2-40B4-BE49-F238E27FC236}">
                  <a16:creationId xmlns:a16="http://schemas.microsoft.com/office/drawing/2014/main" id="{EB01B2FC-9548-6303-7A75-D1298ED44B42}"/>
                </a:ext>
              </a:extLst>
            </p:cNvPr>
            <p:cNvSpPr/>
            <p:nvPr/>
          </p:nvSpPr>
          <p:spPr>
            <a:xfrm>
              <a:off x="8883471" y="620556"/>
              <a:ext cx="2340973" cy="1808053"/>
            </a:xfrm>
            <a:prstGeom prst="rect">
              <a:avLst/>
            </a:prstGeom>
            <a:solidFill>
              <a:schemeClr val="bg1">
                <a:alpha val="24872"/>
              </a:schemeClr>
            </a:solidFill>
            <a:ln>
              <a:noFill/>
            </a:ln>
            <a:effectLst>
              <a:outerShdw blurRad="50800" dist="50800" dir="5400000" sx="80000" sy="80000" algn="ctr" rotWithShape="0">
                <a:srgbClr val="000000">
                  <a:alpha val="52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solidFill>
                    <a:srgbClr val="002060"/>
                  </a:solidFill>
                </a:rPr>
                <a:t>    </a:t>
              </a:r>
            </a:p>
          </p:txBody>
        </p:sp>
        <p:pic>
          <p:nvPicPr>
            <p:cNvPr id="122" name="Resim 121">
              <a:extLst>
                <a:ext uri="{FF2B5EF4-FFF2-40B4-BE49-F238E27FC236}">
                  <a16:creationId xmlns:a16="http://schemas.microsoft.com/office/drawing/2014/main" id="{093D087D-83E9-136E-27F5-58C48A25C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8000"/>
            </a:blip>
            <a:stretch>
              <a:fillRect/>
            </a:stretch>
          </p:blipFill>
          <p:spPr>
            <a:xfrm>
              <a:off x="8979234" y="706268"/>
              <a:ext cx="2149445" cy="1636125"/>
            </a:xfrm>
            <a:prstGeom prst="rect">
              <a:avLst/>
            </a:prstGeom>
          </p:spPr>
        </p:pic>
        <p:sp>
          <p:nvSpPr>
            <p:cNvPr id="64" name="Metin kutusu 63">
              <a:extLst>
                <a:ext uri="{FF2B5EF4-FFF2-40B4-BE49-F238E27FC236}">
                  <a16:creationId xmlns:a16="http://schemas.microsoft.com/office/drawing/2014/main" id="{1776B2B5-4397-6D26-526C-DCD38BB0ADEB}"/>
                </a:ext>
              </a:extLst>
            </p:cNvPr>
            <p:cNvSpPr txBox="1"/>
            <p:nvPr/>
          </p:nvSpPr>
          <p:spPr>
            <a:xfrm>
              <a:off x="8999428" y="831834"/>
              <a:ext cx="215310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r-TR" dirty="0">
                  <a:solidFill>
                    <a:srgbClr val="65CCFF"/>
                  </a:solidFill>
                </a:rPr>
                <a:t>Aylık ortalama</a:t>
              </a:r>
            </a:p>
            <a:p>
              <a:pPr algn="ctr"/>
              <a:r>
                <a:rPr lang="tr-TR" sz="4800" b="1" dirty="0">
                  <a:solidFill>
                    <a:srgbClr val="65CCFF"/>
                  </a:solidFill>
                </a:rPr>
                <a:t>200</a:t>
              </a:r>
              <a:r>
                <a:rPr lang="tr-TR" sz="4000" b="1" dirty="0">
                  <a:solidFill>
                    <a:srgbClr val="65CCFF"/>
                  </a:solidFill>
                </a:rPr>
                <a:t> </a:t>
              </a:r>
              <a:r>
                <a:rPr lang="tr-TR" sz="2800" b="1" dirty="0">
                  <a:solidFill>
                    <a:srgbClr val="65CCFF"/>
                  </a:solidFill>
                </a:rPr>
                <a:t>bin</a:t>
              </a:r>
              <a:endParaRPr lang="tr-TR" sz="3200" b="1" dirty="0">
                <a:solidFill>
                  <a:srgbClr val="65CCFF"/>
                </a:solidFill>
              </a:endParaRPr>
            </a:p>
            <a:p>
              <a:pPr algn="ctr"/>
              <a:r>
                <a:rPr lang="tr-TR" dirty="0">
                  <a:solidFill>
                    <a:srgbClr val="65CCFF"/>
                  </a:solidFill>
                </a:rPr>
                <a:t>fotoğraf kontrolü</a:t>
              </a:r>
            </a:p>
          </p:txBody>
        </p:sp>
      </p:grpSp>
      <p:grpSp>
        <p:nvGrpSpPr>
          <p:cNvPr id="66" name="Group 5">
            <a:extLst>
              <a:ext uri="{FF2B5EF4-FFF2-40B4-BE49-F238E27FC236}">
                <a16:creationId xmlns:a16="http://schemas.microsoft.com/office/drawing/2014/main" id="{7931AA14-FA32-D755-24D7-202322CAA03B}"/>
              </a:ext>
            </a:extLst>
          </p:cNvPr>
          <p:cNvGrpSpPr/>
          <p:nvPr/>
        </p:nvGrpSpPr>
        <p:grpSpPr>
          <a:xfrm flipH="1">
            <a:off x="4940420" y="1981380"/>
            <a:ext cx="2255285" cy="684875"/>
            <a:chOff x="7316582" y="971550"/>
            <a:chExt cx="2055052" cy="850209"/>
          </a:xfrm>
          <a:solidFill>
            <a:srgbClr val="42A5F6"/>
          </a:solidFill>
        </p:grpSpPr>
        <p:sp>
          <p:nvSpPr>
            <p:cNvPr id="94" name="Round Single Corner Rectangle 7">
              <a:extLst>
                <a:ext uri="{FF2B5EF4-FFF2-40B4-BE49-F238E27FC236}">
                  <a16:creationId xmlns:a16="http://schemas.microsoft.com/office/drawing/2014/main" id="{EBBF161B-DA5E-B30E-E622-BB445150FE73}"/>
                </a:ext>
              </a:extLst>
            </p:cNvPr>
            <p:cNvSpPr/>
            <p:nvPr/>
          </p:nvSpPr>
          <p:spPr>
            <a:xfrm flipH="1">
              <a:off x="7316582" y="971550"/>
              <a:ext cx="913710" cy="850209"/>
            </a:xfrm>
            <a:prstGeom prst="round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2A5F6"/>
                </a:solidFill>
              </a:endParaRPr>
            </a:p>
          </p:txBody>
        </p:sp>
        <p:sp>
          <p:nvSpPr>
            <p:cNvPr id="95" name="Rectangle 8">
              <a:extLst>
                <a:ext uri="{FF2B5EF4-FFF2-40B4-BE49-F238E27FC236}">
                  <a16:creationId xmlns:a16="http://schemas.microsoft.com/office/drawing/2014/main" id="{2273E0E5-1E0C-061A-D3A0-E413C3804615}"/>
                </a:ext>
              </a:extLst>
            </p:cNvPr>
            <p:cNvSpPr/>
            <p:nvPr/>
          </p:nvSpPr>
          <p:spPr>
            <a:xfrm>
              <a:off x="8230291" y="971550"/>
              <a:ext cx="1141343" cy="8502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42A5F6"/>
                </a:solidFill>
              </a:endParaRPr>
            </a:p>
          </p:txBody>
        </p:sp>
      </p:grpSp>
      <p:grpSp>
        <p:nvGrpSpPr>
          <p:cNvPr id="67" name="Group 9">
            <a:extLst>
              <a:ext uri="{FF2B5EF4-FFF2-40B4-BE49-F238E27FC236}">
                <a16:creationId xmlns:a16="http://schemas.microsoft.com/office/drawing/2014/main" id="{DE88CFC9-0FAD-A7B3-75B6-DFDFAC01F149}"/>
              </a:ext>
            </a:extLst>
          </p:cNvPr>
          <p:cNvGrpSpPr/>
          <p:nvPr/>
        </p:nvGrpSpPr>
        <p:grpSpPr>
          <a:xfrm>
            <a:off x="7411414" y="3347131"/>
            <a:ext cx="3377593" cy="684875"/>
            <a:chOff x="2964995" y="3858486"/>
            <a:chExt cx="2720508" cy="850209"/>
          </a:xfrm>
          <a:solidFill>
            <a:srgbClr val="1C88E5"/>
          </a:solidFill>
        </p:grpSpPr>
        <p:grpSp>
          <p:nvGrpSpPr>
            <p:cNvPr id="89" name="Group 10">
              <a:extLst>
                <a:ext uri="{FF2B5EF4-FFF2-40B4-BE49-F238E27FC236}">
                  <a16:creationId xmlns:a16="http://schemas.microsoft.com/office/drawing/2014/main" id="{117E1F68-0F5A-C5AC-5FB0-C0C4705E3A3B}"/>
                </a:ext>
              </a:extLst>
            </p:cNvPr>
            <p:cNvGrpSpPr/>
            <p:nvPr/>
          </p:nvGrpSpPr>
          <p:grpSpPr>
            <a:xfrm>
              <a:off x="3858084" y="3858486"/>
              <a:ext cx="1827419" cy="850209"/>
              <a:chOff x="917661" y="2671968"/>
              <a:chExt cx="1827419" cy="850209"/>
            </a:xfrm>
            <a:grpFill/>
          </p:grpSpPr>
          <p:sp>
            <p:nvSpPr>
              <p:cNvPr id="91" name="Rectangle 13">
                <a:extLst>
                  <a:ext uri="{FF2B5EF4-FFF2-40B4-BE49-F238E27FC236}">
                    <a16:creationId xmlns:a16="http://schemas.microsoft.com/office/drawing/2014/main" id="{91354B57-9018-70EE-DC91-22E243A03B1C}"/>
                  </a:ext>
                </a:extLst>
              </p:cNvPr>
              <p:cNvSpPr/>
              <p:nvPr/>
            </p:nvSpPr>
            <p:spPr>
              <a:xfrm>
                <a:off x="917661" y="2671968"/>
                <a:ext cx="913710" cy="8502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ound Single Corner Rectangle 14">
                <a:extLst>
                  <a:ext uri="{FF2B5EF4-FFF2-40B4-BE49-F238E27FC236}">
                    <a16:creationId xmlns:a16="http://schemas.microsoft.com/office/drawing/2014/main" id="{BD969466-450A-3369-C144-DB6A3A420CAD}"/>
                  </a:ext>
                </a:extLst>
              </p:cNvPr>
              <p:cNvSpPr/>
              <p:nvPr/>
            </p:nvSpPr>
            <p:spPr>
              <a:xfrm>
                <a:off x="1831370" y="2671968"/>
                <a:ext cx="913710" cy="850209"/>
              </a:xfrm>
              <a:prstGeom prst="round1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Isosceles Triangle 15">
                <a:extLst>
                  <a:ext uri="{FF2B5EF4-FFF2-40B4-BE49-F238E27FC236}">
                    <a16:creationId xmlns:a16="http://schemas.microsoft.com/office/drawing/2014/main" id="{334D401A-4B68-1B10-0B8F-398A0B26AD95}"/>
                  </a:ext>
                </a:extLst>
              </p:cNvPr>
              <p:cNvSpPr/>
              <p:nvPr/>
            </p:nvSpPr>
            <p:spPr>
              <a:xfrm rot="5400000">
                <a:off x="1785948" y="3035711"/>
                <a:ext cx="208428" cy="12272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0" name="Round Single Corner Rectangle 11">
              <a:extLst>
                <a:ext uri="{FF2B5EF4-FFF2-40B4-BE49-F238E27FC236}">
                  <a16:creationId xmlns:a16="http://schemas.microsoft.com/office/drawing/2014/main" id="{2CCC62AC-0A07-C690-7096-B1E56F706B06}"/>
                </a:ext>
              </a:extLst>
            </p:cNvPr>
            <p:cNvSpPr/>
            <p:nvPr/>
          </p:nvSpPr>
          <p:spPr>
            <a:xfrm flipH="1" flipV="1">
              <a:off x="2964995" y="3858486"/>
              <a:ext cx="913710" cy="850209"/>
            </a:xfrm>
            <a:prstGeom prst="round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8" name="Group 17">
            <a:extLst>
              <a:ext uri="{FF2B5EF4-FFF2-40B4-BE49-F238E27FC236}">
                <a16:creationId xmlns:a16="http://schemas.microsoft.com/office/drawing/2014/main" id="{5667FE7C-DAAE-4861-2913-CE405F46DC1E}"/>
              </a:ext>
            </a:extLst>
          </p:cNvPr>
          <p:cNvGrpSpPr/>
          <p:nvPr/>
        </p:nvGrpSpPr>
        <p:grpSpPr>
          <a:xfrm>
            <a:off x="8934109" y="4027132"/>
            <a:ext cx="2793196" cy="684876"/>
            <a:chOff x="1831369" y="3522176"/>
            <a:chExt cx="2741128" cy="850210"/>
          </a:xfrm>
          <a:solidFill>
            <a:srgbClr val="1A76D2"/>
          </a:solidFill>
        </p:grpSpPr>
        <p:sp>
          <p:nvSpPr>
            <p:cNvPr id="85" name="Rectangle 19">
              <a:extLst>
                <a:ext uri="{FF2B5EF4-FFF2-40B4-BE49-F238E27FC236}">
                  <a16:creationId xmlns:a16="http://schemas.microsoft.com/office/drawing/2014/main" id="{E1457B03-1F91-E977-EE8F-CBD6002FDDB9}"/>
                </a:ext>
              </a:extLst>
            </p:cNvPr>
            <p:cNvSpPr/>
            <p:nvPr/>
          </p:nvSpPr>
          <p:spPr>
            <a:xfrm>
              <a:off x="2745079" y="3522176"/>
              <a:ext cx="913710" cy="8502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ound Single Corner Rectangle 20">
              <a:extLst>
                <a:ext uri="{FF2B5EF4-FFF2-40B4-BE49-F238E27FC236}">
                  <a16:creationId xmlns:a16="http://schemas.microsoft.com/office/drawing/2014/main" id="{71FAD4CF-DB84-6C3D-4184-3242826B4738}"/>
                </a:ext>
              </a:extLst>
            </p:cNvPr>
            <p:cNvSpPr/>
            <p:nvPr/>
          </p:nvSpPr>
          <p:spPr>
            <a:xfrm flipH="1" flipV="1">
              <a:off x="1831369" y="3522176"/>
              <a:ext cx="913710" cy="850209"/>
            </a:xfrm>
            <a:prstGeom prst="round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ound Single Corner Rectangle 21">
              <a:extLst>
                <a:ext uri="{FF2B5EF4-FFF2-40B4-BE49-F238E27FC236}">
                  <a16:creationId xmlns:a16="http://schemas.microsoft.com/office/drawing/2014/main" id="{FB0A71D4-51D4-7C31-81AE-2A5ECA7C2AF1}"/>
                </a:ext>
              </a:extLst>
            </p:cNvPr>
            <p:cNvSpPr/>
            <p:nvPr/>
          </p:nvSpPr>
          <p:spPr>
            <a:xfrm flipV="1">
              <a:off x="3658787" y="3522177"/>
              <a:ext cx="913710" cy="850209"/>
            </a:xfrm>
            <a:prstGeom prst="round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Isosceles Triangle 22">
              <a:extLst>
                <a:ext uri="{FF2B5EF4-FFF2-40B4-BE49-F238E27FC236}">
                  <a16:creationId xmlns:a16="http://schemas.microsoft.com/office/drawing/2014/main" id="{6F896BF1-3779-6228-1714-67F72EC44A7F}"/>
                </a:ext>
              </a:extLst>
            </p:cNvPr>
            <p:cNvSpPr/>
            <p:nvPr/>
          </p:nvSpPr>
          <p:spPr>
            <a:xfrm rot="5400000">
              <a:off x="3615935" y="3908056"/>
              <a:ext cx="208428" cy="12272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9" name="Group 40">
            <a:extLst>
              <a:ext uri="{FF2B5EF4-FFF2-40B4-BE49-F238E27FC236}">
                <a16:creationId xmlns:a16="http://schemas.microsoft.com/office/drawing/2014/main" id="{00E85648-2C10-8397-64C0-1731956ED23B}"/>
              </a:ext>
            </a:extLst>
          </p:cNvPr>
          <p:cNvGrpSpPr/>
          <p:nvPr/>
        </p:nvGrpSpPr>
        <p:grpSpPr>
          <a:xfrm flipV="1">
            <a:off x="6163677" y="2662256"/>
            <a:ext cx="2199631" cy="684875"/>
            <a:chOff x="5499653" y="1821759"/>
            <a:chExt cx="2730639" cy="850209"/>
          </a:xfrm>
          <a:solidFill>
            <a:srgbClr val="2196F4"/>
          </a:solidFill>
        </p:grpSpPr>
        <p:sp>
          <p:nvSpPr>
            <p:cNvPr id="81" name="Round Single Corner Rectangle 42">
              <a:extLst>
                <a:ext uri="{FF2B5EF4-FFF2-40B4-BE49-F238E27FC236}">
                  <a16:creationId xmlns:a16="http://schemas.microsoft.com/office/drawing/2014/main" id="{C4CACCDA-D7E0-44B4-3306-93D38B1F29D6}"/>
                </a:ext>
              </a:extLst>
            </p:cNvPr>
            <p:cNvSpPr/>
            <p:nvPr/>
          </p:nvSpPr>
          <p:spPr>
            <a:xfrm flipH="1">
              <a:off x="5499653" y="1821759"/>
              <a:ext cx="913710" cy="850209"/>
            </a:xfrm>
            <a:prstGeom prst="round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43">
              <a:extLst>
                <a:ext uri="{FF2B5EF4-FFF2-40B4-BE49-F238E27FC236}">
                  <a16:creationId xmlns:a16="http://schemas.microsoft.com/office/drawing/2014/main" id="{73CC039D-EAA6-0755-BB17-54EB088E5817}"/>
                </a:ext>
              </a:extLst>
            </p:cNvPr>
            <p:cNvSpPr/>
            <p:nvPr/>
          </p:nvSpPr>
          <p:spPr>
            <a:xfrm>
              <a:off x="6402590" y="1821759"/>
              <a:ext cx="913710" cy="8502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ound Single Corner Rectangle 44">
              <a:extLst>
                <a:ext uri="{FF2B5EF4-FFF2-40B4-BE49-F238E27FC236}">
                  <a16:creationId xmlns:a16="http://schemas.microsoft.com/office/drawing/2014/main" id="{2B6F1DB0-7ECF-E41B-A98A-A65C50B313A9}"/>
                </a:ext>
              </a:extLst>
            </p:cNvPr>
            <p:cNvSpPr/>
            <p:nvPr/>
          </p:nvSpPr>
          <p:spPr>
            <a:xfrm flipV="1">
              <a:off x="7316582" y="1821759"/>
              <a:ext cx="913710" cy="850209"/>
            </a:xfrm>
            <a:prstGeom prst="round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Isosceles Triangle 45">
              <a:extLst>
                <a:ext uri="{FF2B5EF4-FFF2-40B4-BE49-F238E27FC236}">
                  <a16:creationId xmlns:a16="http://schemas.microsoft.com/office/drawing/2014/main" id="{24BFC766-7C24-2593-A0FB-399370588BD8}"/>
                </a:ext>
              </a:extLst>
            </p:cNvPr>
            <p:cNvSpPr/>
            <p:nvPr/>
          </p:nvSpPr>
          <p:spPr>
            <a:xfrm rot="5400000">
              <a:off x="7273447" y="2198347"/>
              <a:ext cx="208428" cy="12272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7" name="Metin kutusu 96">
            <a:extLst>
              <a:ext uri="{FF2B5EF4-FFF2-40B4-BE49-F238E27FC236}">
                <a16:creationId xmlns:a16="http://schemas.microsoft.com/office/drawing/2014/main" id="{CB8D583B-653F-7530-FF2A-9A4DBB72DE39}"/>
              </a:ext>
            </a:extLst>
          </p:cNvPr>
          <p:cNvSpPr txBox="1"/>
          <p:nvPr/>
        </p:nvSpPr>
        <p:spPr>
          <a:xfrm>
            <a:off x="561750" y="2178571"/>
            <a:ext cx="17207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rgbClr val="071850"/>
                </a:solidFill>
              </a:rPr>
              <a:t>Kullanıcı başvurur. </a:t>
            </a:r>
          </a:p>
        </p:txBody>
      </p:sp>
      <p:sp>
        <p:nvSpPr>
          <p:cNvPr id="100" name="Metin kutusu 99">
            <a:extLst>
              <a:ext uri="{FF2B5EF4-FFF2-40B4-BE49-F238E27FC236}">
                <a16:creationId xmlns:a16="http://schemas.microsoft.com/office/drawing/2014/main" id="{B5DF3049-8300-040F-E4F1-A4A8BEA8A4D7}"/>
              </a:ext>
            </a:extLst>
          </p:cNvPr>
          <p:cNvSpPr txBox="1"/>
          <p:nvPr/>
        </p:nvSpPr>
        <p:spPr>
          <a:xfrm>
            <a:off x="217750" y="2035172"/>
            <a:ext cx="4737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071850"/>
                </a:solidFill>
              </a:rPr>
              <a:t>1</a:t>
            </a:r>
          </a:p>
        </p:txBody>
      </p:sp>
      <p:sp>
        <p:nvSpPr>
          <p:cNvPr id="101" name="Metin kutusu 100">
            <a:extLst>
              <a:ext uri="{FF2B5EF4-FFF2-40B4-BE49-F238E27FC236}">
                <a16:creationId xmlns:a16="http://schemas.microsoft.com/office/drawing/2014/main" id="{1DBE051E-0710-3676-E390-DE4CB4D8D450}"/>
              </a:ext>
            </a:extLst>
          </p:cNvPr>
          <p:cNvSpPr txBox="1"/>
          <p:nvPr/>
        </p:nvSpPr>
        <p:spPr>
          <a:xfrm>
            <a:off x="1684376" y="2748280"/>
            <a:ext cx="20347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rgbClr val="002060"/>
                </a:solidFill>
              </a:rPr>
              <a:t>Manuel olarak fotoğraf kontrol edilir. </a:t>
            </a:r>
          </a:p>
        </p:txBody>
      </p:sp>
      <p:sp>
        <p:nvSpPr>
          <p:cNvPr id="102" name="Metin kutusu 101">
            <a:extLst>
              <a:ext uri="{FF2B5EF4-FFF2-40B4-BE49-F238E27FC236}">
                <a16:creationId xmlns:a16="http://schemas.microsoft.com/office/drawing/2014/main" id="{C616AEC2-7ECA-8439-3DEF-BDD68B080E52}"/>
              </a:ext>
            </a:extLst>
          </p:cNvPr>
          <p:cNvSpPr txBox="1"/>
          <p:nvPr/>
        </p:nvSpPr>
        <p:spPr>
          <a:xfrm>
            <a:off x="1311156" y="2714248"/>
            <a:ext cx="4737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03" name="Metin kutusu 102">
            <a:extLst>
              <a:ext uri="{FF2B5EF4-FFF2-40B4-BE49-F238E27FC236}">
                <a16:creationId xmlns:a16="http://schemas.microsoft.com/office/drawing/2014/main" id="{6E5EA9E6-0F09-4790-38C1-32E134695D5E}"/>
              </a:ext>
            </a:extLst>
          </p:cNvPr>
          <p:cNvSpPr txBox="1"/>
          <p:nvPr/>
        </p:nvSpPr>
        <p:spPr>
          <a:xfrm>
            <a:off x="2725394" y="3407186"/>
            <a:ext cx="2722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rgbClr val="002060"/>
                </a:solidFill>
              </a:rPr>
              <a:t>Gözden kaçma durumunda </a:t>
            </a:r>
          </a:p>
          <a:p>
            <a:r>
              <a:rPr lang="tr-TR" sz="1400" dirty="0">
                <a:solidFill>
                  <a:srgbClr val="002060"/>
                </a:solidFill>
              </a:rPr>
              <a:t>hatalı görsel ile kart basılır.</a:t>
            </a:r>
          </a:p>
        </p:txBody>
      </p:sp>
      <p:sp>
        <p:nvSpPr>
          <p:cNvPr id="104" name="Metin kutusu 103">
            <a:extLst>
              <a:ext uri="{FF2B5EF4-FFF2-40B4-BE49-F238E27FC236}">
                <a16:creationId xmlns:a16="http://schemas.microsoft.com/office/drawing/2014/main" id="{FE2D844D-1844-79C0-4714-24FA12DE75E7}"/>
              </a:ext>
            </a:extLst>
          </p:cNvPr>
          <p:cNvSpPr txBox="1"/>
          <p:nvPr/>
        </p:nvSpPr>
        <p:spPr>
          <a:xfrm>
            <a:off x="2393408" y="3373154"/>
            <a:ext cx="4737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05" name="Metin kutusu 104">
            <a:extLst>
              <a:ext uri="{FF2B5EF4-FFF2-40B4-BE49-F238E27FC236}">
                <a16:creationId xmlns:a16="http://schemas.microsoft.com/office/drawing/2014/main" id="{AF9B00E8-CE9A-F80C-2E13-AAFFD02E992A}"/>
              </a:ext>
            </a:extLst>
          </p:cNvPr>
          <p:cNvSpPr txBox="1"/>
          <p:nvPr/>
        </p:nvSpPr>
        <p:spPr>
          <a:xfrm>
            <a:off x="3856233" y="4113157"/>
            <a:ext cx="29599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rgbClr val="002060"/>
                </a:solidFill>
              </a:rPr>
              <a:t>Kart basıldıktan sonra fotoğrafın </a:t>
            </a:r>
          </a:p>
          <a:p>
            <a:r>
              <a:rPr lang="tr-TR" sz="1400" dirty="0">
                <a:solidFill>
                  <a:srgbClr val="002060"/>
                </a:solidFill>
              </a:rPr>
              <a:t>hatalı olduğu fark edilir. </a:t>
            </a:r>
          </a:p>
        </p:txBody>
      </p:sp>
      <p:sp>
        <p:nvSpPr>
          <p:cNvPr id="106" name="Metin kutusu 105">
            <a:extLst>
              <a:ext uri="{FF2B5EF4-FFF2-40B4-BE49-F238E27FC236}">
                <a16:creationId xmlns:a16="http://schemas.microsoft.com/office/drawing/2014/main" id="{0770ECDB-DE23-DE31-78CB-17810C383F0E}"/>
              </a:ext>
            </a:extLst>
          </p:cNvPr>
          <p:cNvSpPr txBox="1"/>
          <p:nvPr/>
        </p:nvSpPr>
        <p:spPr>
          <a:xfrm>
            <a:off x="3524248" y="4079125"/>
            <a:ext cx="4737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07" name="Metin kutusu 106">
            <a:extLst>
              <a:ext uri="{FF2B5EF4-FFF2-40B4-BE49-F238E27FC236}">
                <a16:creationId xmlns:a16="http://schemas.microsoft.com/office/drawing/2014/main" id="{731D79C6-B0FB-7F80-2E16-8BCC4C844FAD}"/>
              </a:ext>
            </a:extLst>
          </p:cNvPr>
          <p:cNvSpPr txBox="1"/>
          <p:nvPr/>
        </p:nvSpPr>
        <p:spPr>
          <a:xfrm>
            <a:off x="5812774" y="4785509"/>
            <a:ext cx="20347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rgbClr val="002060"/>
                </a:solidFill>
              </a:rPr>
              <a:t>Tüm süreç başa döner. </a:t>
            </a:r>
          </a:p>
        </p:txBody>
      </p:sp>
      <p:sp>
        <p:nvSpPr>
          <p:cNvPr id="108" name="Metin kutusu 107">
            <a:extLst>
              <a:ext uri="{FF2B5EF4-FFF2-40B4-BE49-F238E27FC236}">
                <a16:creationId xmlns:a16="http://schemas.microsoft.com/office/drawing/2014/main" id="{A3DEBCEA-6CD4-4D5E-FC73-054807FAB0C1}"/>
              </a:ext>
            </a:extLst>
          </p:cNvPr>
          <p:cNvSpPr txBox="1"/>
          <p:nvPr/>
        </p:nvSpPr>
        <p:spPr>
          <a:xfrm>
            <a:off x="5439554" y="4751477"/>
            <a:ext cx="4737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09" name="Metin kutusu 108">
            <a:extLst>
              <a:ext uri="{FF2B5EF4-FFF2-40B4-BE49-F238E27FC236}">
                <a16:creationId xmlns:a16="http://schemas.microsoft.com/office/drawing/2014/main" id="{56252816-F074-0F82-EFA7-8DECFE13AB9E}"/>
              </a:ext>
            </a:extLst>
          </p:cNvPr>
          <p:cNvSpPr txBox="1"/>
          <p:nvPr/>
        </p:nvSpPr>
        <p:spPr>
          <a:xfrm>
            <a:off x="7478116" y="5471309"/>
            <a:ext cx="14559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rgbClr val="002060"/>
                </a:solidFill>
              </a:rPr>
              <a:t>Kullanıcı tekrar başvurur.</a:t>
            </a:r>
          </a:p>
        </p:txBody>
      </p:sp>
      <p:sp>
        <p:nvSpPr>
          <p:cNvPr id="110" name="Metin kutusu 109">
            <a:extLst>
              <a:ext uri="{FF2B5EF4-FFF2-40B4-BE49-F238E27FC236}">
                <a16:creationId xmlns:a16="http://schemas.microsoft.com/office/drawing/2014/main" id="{B6DE0124-3A89-4AC2-EBB0-D1C560668111}"/>
              </a:ext>
            </a:extLst>
          </p:cNvPr>
          <p:cNvSpPr txBox="1"/>
          <p:nvPr/>
        </p:nvSpPr>
        <p:spPr>
          <a:xfrm>
            <a:off x="7089889" y="5437277"/>
            <a:ext cx="4737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11" name="Dikdörtgen 110">
            <a:extLst>
              <a:ext uri="{FF2B5EF4-FFF2-40B4-BE49-F238E27FC236}">
                <a16:creationId xmlns:a16="http://schemas.microsoft.com/office/drawing/2014/main" id="{DF7B8CC3-F860-4D28-81B2-908C1CEDBAE6}"/>
              </a:ext>
            </a:extLst>
          </p:cNvPr>
          <p:cNvSpPr/>
          <p:nvPr/>
        </p:nvSpPr>
        <p:spPr>
          <a:xfrm>
            <a:off x="5059522" y="1431526"/>
            <a:ext cx="226689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AI Süreci</a:t>
            </a:r>
          </a:p>
        </p:txBody>
      </p:sp>
      <p:sp>
        <p:nvSpPr>
          <p:cNvPr id="112" name="Metin kutusu 111">
            <a:extLst>
              <a:ext uri="{FF2B5EF4-FFF2-40B4-BE49-F238E27FC236}">
                <a16:creationId xmlns:a16="http://schemas.microsoft.com/office/drawing/2014/main" id="{A0D7A34B-42DE-F902-95DA-6C7FC49ED654}"/>
              </a:ext>
            </a:extLst>
          </p:cNvPr>
          <p:cNvSpPr txBox="1"/>
          <p:nvPr/>
        </p:nvSpPr>
        <p:spPr>
          <a:xfrm>
            <a:off x="5363465" y="2178571"/>
            <a:ext cx="17207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/>
              <a:t>Kullanıcı başvurur. </a:t>
            </a:r>
          </a:p>
        </p:txBody>
      </p:sp>
      <p:sp>
        <p:nvSpPr>
          <p:cNvPr id="113" name="Metin kutusu 112">
            <a:extLst>
              <a:ext uri="{FF2B5EF4-FFF2-40B4-BE49-F238E27FC236}">
                <a16:creationId xmlns:a16="http://schemas.microsoft.com/office/drawing/2014/main" id="{BF22BB74-1FBE-FE3C-E7BB-0B33D98CF3BC}"/>
              </a:ext>
            </a:extLst>
          </p:cNvPr>
          <p:cNvSpPr txBox="1"/>
          <p:nvPr/>
        </p:nvSpPr>
        <p:spPr>
          <a:xfrm>
            <a:off x="5019465" y="2035172"/>
            <a:ext cx="4737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/>
              <a:t>1</a:t>
            </a:r>
          </a:p>
        </p:txBody>
      </p:sp>
      <p:sp>
        <p:nvSpPr>
          <p:cNvPr id="114" name="Metin kutusu 113">
            <a:extLst>
              <a:ext uri="{FF2B5EF4-FFF2-40B4-BE49-F238E27FC236}">
                <a16:creationId xmlns:a16="http://schemas.microsoft.com/office/drawing/2014/main" id="{DEC12EA3-7FEC-81D6-2B41-146F849C5C74}"/>
              </a:ext>
            </a:extLst>
          </p:cNvPr>
          <p:cNvSpPr txBox="1"/>
          <p:nvPr/>
        </p:nvSpPr>
        <p:spPr>
          <a:xfrm>
            <a:off x="6705279" y="2748280"/>
            <a:ext cx="17981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/>
              <a:t>Fotoğraf AI ile </a:t>
            </a:r>
            <a:r>
              <a:rPr lang="tr-TR" sz="1400" dirty="0" err="1"/>
              <a:t>konrol</a:t>
            </a:r>
            <a:r>
              <a:rPr lang="tr-TR" sz="1400" dirty="0"/>
              <a:t> edilir. </a:t>
            </a:r>
          </a:p>
        </p:txBody>
      </p:sp>
      <p:sp>
        <p:nvSpPr>
          <p:cNvPr id="115" name="Metin kutusu 114">
            <a:extLst>
              <a:ext uri="{FF2B5EF4-FFF2-40B4-BE49-F238E27FC236}">
                <a16:creationId xmlns:a16="http://schemas.microsoft.com/office/drawing/2014/main" id="{A34A6FE6-A9BC-11CE-7815-41ABD981D3C7}"/>
              </a:ext>
            </a:extLst>
          </p:cNvPr>
          <p:cNvSpPr txBox="1"/>
          <p:nvPr/>
        </p:nvSpPr>
        <p:spPr>
          <a:xfrm>
            <a:off x="6332059" y="2714248"/>
            <a:ext cx="4737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/>
              <a:t>2</a:t>
            </a:r>
          </a:p>
        </p:txBody>
      </p:sp>
      <p:sp>
        <p:nvSpPr>
          <p:cNvPr id="116" name="Metin kutusu 115">
            <a:extLst>
              <a:ext uri="{FF2B5EF4-FFF2-40B4-BE49-F238E27FC236}">
                <a16:creationId xmlns:a16="http://schemas.microsoft.com/office/drawing/2014/main" id="{B653CA7E-14CF-47A0-18EA-7B92BBB9C2D8}"/>
              </a:ext>
            </a:extLst>
          </p:cNvPr>
          <p:cNvSpPr txBox="1"/>
          <p:nvPr/>
        </p:nvSpPr>
        <p:spPr>
          <a:xfrm>
            <a:off x="7824578" y="3419319"/>
            <a:ext cx="300165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300" dirty="0"/>
              <a:t>Hatalı görsel durumunda uyarıyla yeniden fotoğraf eklenmesi gerekir. </a:t>
            </a:r>
          </a:p>
        </p:txBody>
      </p:sp>
      <p:sp>
        <p:nvSpPr>
          <p:cNvPr id="117" name="Metin kutusu 116">
            <a:extLst>
              <a:ext uri="{FF2B5EF4-FFF2-40B4-BE49-F238E27FC236}">
                <a16:creationId xmlns:a16="http://schemas.microsoft.com/office/drawing/2014/main" id="{354832A8-4F17-841A-286C-6C0F8CB9B924}"/>
              </a:ext>
            </a:extLst>
          </p:cNvPr>
          <p:cNvSpPr txBox="1"/>
          <p:nvPr/>
        </p:nvSpPr>
        <p:spPr>
          <a:xfrm>
            <a:off x="7505831" y="3373154"/>
            <a:ext cx="4737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/>
              <a:t>3</a:t>
            </a:r>
          </a:p>
        </p:txBody>
      </p:sp>
      <p:sp>
        <p:nvSpPr>
          <p:cNvPr id="118" name="Metin kutusu 117">
            <a:extLst>
              <a:ext uri="{FF2B5EF4-FFF2-40B4-BE49-F238E27FC236}">
                <a16:creationId xmlns:a16="http://schemas.microsoft.com/office/drawing/2014/main" id="{254B8BF1-471F-9B42-D8AD-FF7DB1DBAC6D}"/>
              </a:ext>
            </a:extLst>
          </p:cNvPr>
          <p:cNvSpPr txBox="1"/>
          <p:nvPr/>
        </p:nvSpPr>
        <p:spPr>
          <a:xfrm>
            <a:off x="9429175" y="4113157"/>
            <a:ext cx="23347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/>
              <a:t>Fotoğraf kabul edilir ve süreç tamamlanır.</a:t>
            </a:r>
          </a:p>
        </p:txBody>
      </p:sp>
      <p:sp>
        <p:nvSpPr>
          <p:cNvPr id="119" name="Metin kutusu 118">
            <a:extLst>
              <a:ext uri="{FF2B5EF4-FFF2-40B4-BE49-F238E27FC236}">
                <a16:creationId xmlns:a16="http://schemas.microsoft.com/office/drawing/2014/main" id="{9807B8C1-0B47-C096-9490-10967EBBE8ED}"/>
              </a:ext>
            </a:extLst>
          </p:cNvPr>
          <p:cNvSpPr txBox="1"/>
          <p:nvPr/>
        </p:nvSpPr>
        <p:spPr>
          <a:xfrm>
            <a:off x="9082200" y="4079125"/>
            <a:ext cx="4737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14310510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{064FC74F-B2F3-614E-9181-20CFFC96C2D1}tf10001070</Template>
  <TotalTime>506</TotalTime>
  <Words>382</Words>
  <Application>Microsoft Office PowerPoint</Application>
  <PresentationFormat>Geniş ekran</PresentationFormat>
  <Paragraphs>85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Dilim</vt:lpstr>
      <vt:lpstr>Yapay Zeka ile Fotoğraf Uygunluk Kontrol Uygulaması</vt:lpstr>
      <vt:lpstr>PowerPoint Sunusu</vt:lpstr>
      <vt:lpstr>IMAGE QUALITY ASSESSMENT MİMARİ yapısı 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Yapay Zeka ile Fotoğraf Uygunluk Kontrol Uygulaması</dc:title>
  <dc:creator>Simge Ilgım HORAT</dc:creator>
  <cp:lastModifiedBy>Sinem ŞAHİN</cp:lastModifiedBy>
  <cp:revision>23</cp:revision>
  <dcterms:created xsi:type="dcterms:W3CDTF">2024-10-22T09:35:36Z</dcterms:created>
  <dcterms:modified xsi:type="dcterms:W3CDTF">2024-10-31T12:15:21Z</dcterms:modified>
</cp:coreProperties>
</file>