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60" r:id="rId3"/>
    <p:sldId id="266" r:id="rId4"/>
    <p:sldId id="268" r:id="rId5"/>
    <p:sldId id="269" r:id="rId6"/>
    <p:sldId id="270" r:id="rId7"/>
    <p:sldId id="271" r:id="rId8"/>
    <p:sldId id="274" r:id="rId9"/>
    <p:sldId id="279" r:id="rId10"/>
    <p:sldId id="280" r:id="rId11"/>
    <p:sldId id="275" r:id="rId12"/>
    <p:sldId id="276" r:id="rId13"/>
    <p:sldId id="277" r:id="rId14"/>
  </p:sldIdLst>
  <p:sldSz cx="18288000" cy="10287000"/>
  <p:notesSz cx="6858000" cy="9144000"/>
  <p:embeddedFontLst>
    <p:embeddedFont>
      <p:font typeface="Arsenal Bold" panose="020B0604020202020204" charset="-94"/>
      <p:regular r:id="rId16"/>
    </p:embeddedFont>
    <p:embeddedFont>
      <p:font typeface="HK Grotesk Pro" panose="020B0604020202020204" charset="-94"/>
      <p:regular r:id="rId17"/>
    </p:embeddedFont>
    <p:embeddedFont>
      <p:font typeface="HK Grotesk Pro Bold" panose="020B0604020202020204" charset="-94"/>
      <p:regular r:id="rId18"/>
    </p:embeddedFont>
    <p:embeddedFont>
      <p:font typeface="Lato Bold" panose="020B0604020202020204" charset="0"/>
      <p:regular r:id="rId19"/>
    </p:embeddedFont>
    <p:embeddedFont>
      <p:font typeface="Montserrat" panose="00000500000000000000" pitchFamily="2" charset="-94"/>
      <p:regular r:id="rId20"/>
      <p:bold r:id="rId21"/>
      <p:italic r:id="rId22"/>
      <p:boldItalic r:id="rId23"/>
    </p:embeddedFont>
    <p:embeddedFont>
      <p:font typeface="Montserrat Bold" panose="00000800000000000000" charset="-94"/>
      <p:regular r:id="rId24"/>
    </p:embeddedFont>
    <p:embeddedFont>
      <p:font typeface="Noah" panose="020B0604020202020204" charset="-94"/>
      <p:regular r:id="rId25"/>
    </p:embeddedFont>
    <p:embeddedFont>
      <p:font typeface="Noah Bold" panose="020B0604020202020204" charset="-94"/>
      <p:regular r:id="rId26"/>
    </p:embeddedFont>
    <p:embeddedFont>
      <p:font typeface="Prompt" panose="00000500000000000000" pitchFamily="2" charset="-34"/>
      <p:regular r:id="rId27"/>
    </p:embeddedFont>
    <p:embeddedFont>
      <p:font typeface="Prompt Medium" panose="00000600000000000000" pitchFamily="2" charset="-3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2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Intent?</a:t>
            </a:r>
          </a:p>
          <a:p>
            <a:r>
              <a:rPr lang="en-US"/>
              <a:t>Niyet adı, modelin kişinin niyetini anladığı kısım. Kart diyor</a:t>
            </a:r>
          </a:p>
          <a:p>
            <a:r>
              <a:rPr lang="en-US"/>
              <a:t>Entity:</a:t>
            </a:r>
          </a:p>
          <a:p>
            <a:r>
              <a:rPr lang="en-US"/>
              <a:t>Intentin altı, sağlam kartın başvurusu diyor</a:t>
            </a:r>
          </a:p>
          <a:p>
            <a:endParaRPr lang="en-US"/>
          </a:p>
          <a:p>
            <a:r>
              <a:rPr lang="en-US"/>
              <a:t>Ana niyetlerin tanımlanması. Tüm menüleri çıkardılar. </a:t>
            </a:r>
          </a:p>
          <a:p>
            <a:r>
              <a:rPr lang="en-US"/>
              <a:t>Training?</a:t>
            </a:r>
          </a:p>
          <a:p>
            <a:r>
              <a:rPr lang="en-US"/>
              <a:t>Train de cümlelerden oluşan kısımdır.</a:t>
            </a:r>
          </a:p>
          <a:p>
            <a:r>
              <a:rPr lang="en-US"/>
              <a:t>Ana entegrasyonlar?</a:t>
            </a:r>
          </a:p>
          <a:p>
            <a:r>
              <a:rPr lang="en-US"/>
              <a:t>Softtech ve dijital bankacılığın entegrasyonu - mapper yazılması</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Temmuz verisi eklenmiş, 450 </a:t>
            </a:r>
          </a:p>
          <a:p>
            <a:r>
              <a:rPr lang="en-US"/>
              <a:t>bin olanlar?</a:t>
            </a:r>
          </a:p>
          <a:p>
            <a:r>
              <a:rPr lang="en-US"/>
              <a:t>2. İstek ve Sesli diyalog aynı şekilde mi sayılıyor? evet</a:t>
            </a:r>
          </a:p>
          <a:p>
            <a:r>
              <a:rPr lang="en-US"/>
              <a:t>3. Selim kullanan/dijital aktif nasıl bir hesaplama? Zaten içeri girenlerin müşteri olduğunu biliyorum. Onlar da aktif sayılıyor. </a:t>
            </a:r>
          </a:p>
          <a:p>
            <a:endParaRPr lang="en-US"/>
          </a:p>
          <a:p>
            <a:r>
              <a:rPr lang="en-US"/>
              <a:t>Selim'i son 3 ayda kullanan tekil müşteri sayısı / mobili aktif kullanan tekil müşteri sayısı</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Hangi kalem üzerinden hesaplama istek sayısı mı? evet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1000 örnek üzerinden eşleştirmeler incelenerek doğruluğu kabul edildi.</a:t>
            </a:r>
          </a:p>
          <a:p>
            <a:endParaRPr lang="en-US"/>
          </a:p>
          <a:p>
            <a:r>
              <a:rPr lang="en-US"/>
              <a:t>Tekrar bakılıp tekrar mı yapılıyor ara ara? Hangi periyotta?</a:t>
            </a:r>
          </a:p>
          <a:p>
            <a:endParaRPr lang="en-US"/>
          </a:p>
          <a:p>
            <a:r>
              <a:rPr lang="en-US"/>
              <a:t>3 ayda 1 rastgele örneklemler alınıyor. Her gün müşteriden gelenlerin doğru eşleşmesine bakılıyor.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Aylık ortalama veriler mi bunlar? Son 3 ayın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Verileri ağustos alabilir miyiz?</a:t>
            </a:r>
          </a:p>
          <a:p>
            <a:r>
              <a:rPr lang="en-US"/>
              <a:t>2. NPS: destekçi-kötüleyen / tümü</a:t>
            </a:r>
          </a:p>
          <a:p>
            <a:r>
              <a:rPr lang="en-US"/>
              <a:t>3. Like dislike oranı nasıl? Like / tümü</a:t>
            </a:r>
          </a:p>
          <a:p>
            <a:endParaRPr lang="en-US"/>
          </a:p>
          <a:p>
            <a:r>
              <a:rPr lang="en-US"/>
              <a:t>Tamamen kanal üzerinden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Aylık ortalama soru sayısı doğru mu?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19.png"/><Relationship Id="rId10"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59560" y="-514350"/>
            <a:ext cx="5507790" cy="11297799"/>
            <a:chOff x="0" y="0"/>
            <a:chExt cx="1450611" cy="2975552"/>
          </a:xfrm>
        </p:grpSpPr>
        <p:sp>
          <p:nvSpPr>
            <p:cNvPr id="3" name="Freeform 3"/>
            <p:cNvSpPr/>
            <p:nvPr/>
          </p:nvSpPr>
          <p:spPr>
            <a:xfrm>
              <a:off x="0" y="0"/>
              <a:ext cx="1450611" cy="2975552"/>
            </a:xfrm>
            <a:custGeom>
              <a:avLst/>
              <a:gdLst/>
              <a:ahLst/>
              <a:cxnLst/>
              <a:rect l="l" t="t" r="r" b="b"/>
              <a:pathLst>
                <a:path w="1450611" h="2975552">
                  <a:moveTo>
                    <a:pt x="0" y="0"/>
                  </a:moveTo>
                  <a:lnTo>
                    <a:pt x="1450611" y="0"/>
                  </a:lnTo>
                  <a:lnTo>
                    <a:pt x="1450611" y="2975552"/>
                  </a:lnTo>
                  <a:lnTo>
                    <a:pt x="0" y="2975552"/>
                  </a:lnTo>
                  <a:close/>
                </a:path>
              </a:pathLst>
            </a:custGeom>
            <a:solidFill>
              <a:srgbClr val="086959"/>
            </a:solidFill>
          </p:spPr>
          <p:txBody>
            <a:bodyPr/>
            <a:lstStyle/>
            <a:p>
              <a:endParaRPr lang="tr-TR"/>
            </a:p>
          </p:txBody>
        </p:sp>
        <p:sp>
          <p:nvSpPr>
            <p:cNvPr id="4" name="TextBox 4"/>
            <p:cNvSpPr txBox="1"/>
            <p:nvPr/>
          </p:nvSpPr>
          <p:spPr>
            <a:xfrm>
              <a:off x="0" y="0"/>
              <a:ext cx="1450611" cy="2975552"/>
            </a:xfrm>
            <a:prstGeom prst="rect">
              <a:avLst/>
            </a:prstGeom>
          </p:spPr>
          <p:txBody>
            <a:bodyPr lIns="50800" tIns="50800" rIns="50800" bIns="50800" rtlCol="0" anchor="ctr"/>
            <a:lstStyle/>
            <a:p>
              <a:pPr algn="ctr">
                <a:lnSpc>
                  <a:spcPts val="1683"/>
                </a:lnSpc>
              </a:pPr>
              <a:endParaRPr/>
            </a:p>
          </p:txBody>
        </p:sp>
      </p:grpSp>
      <p:grpSp>
        <p:nvGrpSpPr>
          <p:cNvPr id="5" name="Group 5"/>
          <p:cNvGrpSpPr/>
          <p:nvPr/>
        </p:nvGrpSpPr>
        <p:grpSpPr>
          <a:xfrm>
            <a:off x="491932" y="1914217"/>
            <a:ext cx="8454045" cy="3027680"/>
            <a:chOff x="0" y="0"/>
            <a:chExt cx="2226580" cy="797414"/>
          </a:xfrm>
        </p:grpSpPr>
        <p:sp>
          <p:nvSpPr>
            <p:cNvPr id="6" name="Freeform 6"/>
            <p:cNvSpPr/>
            <p:nvPr/>
          </p:nvSpPr>
          <p:spPr>
            <a:xfrm>
              <a:off x="0" y="0"/>
              <a:ext cx="2226580" cy="797414"/>
            </a:xfrm>
            <a:custGeom>
              <a:avLst/>
              <a:gdLst/>
              <a:ahLst/>
              <a:cxnLst/>
              <a:rect l="l" t="t" r="r" b="b"/>
              <a:pathLst>
                <a:path w="2226580" h="797414">
                  <a:moveTo>
                    <a:pt x="0" y="0"/>
                  </a:moveTo>
                  <a:lnTo>
                    <a:pt x="2226580" y="0"/>
                  </a:lnTo>
                  <a:lnTo>
                    <a:pt x="2226580" y="797414"/>
                  </a:lnTo>
                  <a:lnTo>
                    <a:pt x="0" y="797414"/>
                  </a:lnTo>
                  <a:close/>
                </a:path>
              </a:pathLst>
            </a:custGeom>
            <a:solidFill>
              <a:srgbClr val="E7FFE7"/>
            </a:solidFill>
          </p:spPr>
          <p:txBody>
            <a:bodyPr/>
            <a:lstStyle/>
            <a:p>
              <a:endParaRPr lang="tr-TR"/>
            </a:p>
          </p:txBody>
        </p:sp>
        <p:sp>
          <p:nvSpPr>
            <p:cNvPr id="7" name="TextBox 7"/>
            <p:cNvSpPr txBox="1"/>
            <p:nvPr/>
          </p:nvSpPr>
          <p:spPr>
            <a:xfrm>
              <a:off x="0" y="0"/>
              <a:ext cx="2226580" cy="797414"/>
            </a:xfrm>
            <a:prstGeom prst="rect">
              <a:avLst/>
            </a:prstGeom>
          </p:spPr>
          <p:txBody>
            <a:bodyPr lIns="50800" tIns="50800" rIns="50800" bIns="50800" rtlCol="0" anchor="ctr"/>
            <a:lstStyle/>
            <a:p>
              <a:pPr algn="ctr">
                <a:lnSpc>
                  <a:spcPts val="1683"/>
                </a:lnSpc>
              </a:pPr>
              <a:endParaRPr/>
            </a:p>
          </p:txBody>
        </p:sp>
      </p:grpSp>
      <p:sp>
        <p:nvSpPr>
          <p:cNvPr id="8" name="Freeform 8"/>
          <p:cNvSpPr/>
          <p:nvPr/>
        </p:nvSpPr>
        <p:spPr>
          <a:xfrm>
            <a:off x="15207281" y="-231218"/>
            <a:ext cx="4104037" cy="2145435"/>
          </a:xfrm>
          <a:custGeom>
            <a:avLst/>
            <a:gdLst/>
            <a:ahLst/>
            <a:cxnLst/>
            <a:rect l="l" t="t" r="r" b="b"/>
            <a:pathLst>
              <a:path w="4104037" h="2145435">
                <a:moveTo>
                  <a:pt x="0" y="0"/>
                </a:moveTo>
                <a:lnTo>
                  <a:pt x="4104038" y="0"/>
                </a:lnTo>
                <a:lnTo>
                  <a:pt x="4104038" y="2145435"/>
                </a:lnTo>
                <a:lnTo>
                  <a:pt x="0" y="2145435"/>
                </a:lnTo>
                <a:lnTo>
                  <a:pt x="0" y="0"/>
                </a:lnTo>
                <a:close/>
              </a:path>
            </a:pathLst>
          </a:custGeom>
          <a:blipFill>
            <a:blip r:embed="rId2">
              <a:extLst>
                <a:ext uri="{96DAC541-7B7A-43D3-8B79-37D633B846F1}">
                  <asvg:svgBlip xmlns:asvg="http://schemas.microsoft.com/office/drawing/2016/SVG/main" r:embed="rId3"/>
                </a:ext>
              </a:extLst>
            </a:blip>
            <a:stretch>
              <a:fillRect t="-321218" r="-266232"/>
            </a:stretch>
          </a:blipFill>
        </p:spPr>
        <p:txBody>
          <a:bodyPr/>
          <a:lstStyle/>
          <a:p>
            <a:endParaRPr lang="tr-TR"/>
          </a:p>
        </p:txBody>
      </p:sp>
      <p:grpSp>
        <p:nvGrpSpPr>
          <p:cNvPr id="9" name="Group 9"/>
          <p:cNvGrpSpPr/>
          <p:nvPr/>
        </p:nvGrpSpPr>
        <p:grpSpPr>
          <a:xfrm>
            <a:off x="11326777" y="3228102"/>
            <a:ext cx="5286677" cy="5054453"/>
            <a:chOff x="0" y="0"/>
            <a:chExt cx="7048903" cy="6739271"/>
          </a:xfrm>
        </p:grpSpPr>
        <p:pic>
          <p:nvPicPr>
            <p:cNvPr id="10" name="Picture 10"/>
            <p:cNvPicPr>
              <a:picLocks noChangeAspect="1"/>
            </p:cNvPicPr>
            <p:nvPr/>
          </p:nvPicPr>
          <p:blipFill>
            <a:blip r:embed="rId4"/>
            <a:srcRect l="20753" r="20753"/>
            <a:stretch>
              <a:fillRect/>
            </a:stretch>
          </p:blipFill>
          <p:spPr>
            <a:xfrm>
              <a:off x="0" y="0"/>
              <a:ext cx="7048903" cy="6739271"/>
            </a:xfrm>
            <a:prstGeom prst="rect">
              <a:avLst/>
            </a:prstGeom>
          </p:spPr>
        </p:pic>
      </p:grpSp>
      <p:sp>
        <p:nvSpPr>
          <p:cNvPr id="11" name="Freeform 11"/>
          <p:cNvSpPr/>
          <p:nvPr/>
        </p:nvSpPr>
        <p:spPr>
          <a:xfrm>
            <a:off x="11838021" y="8015588"/>
            <a:ext cx="4104037" cy="2145435"/>
          </a:xfrm>
          <a:custGeom>
            <a:avLst/>
            <a:gdLst/>
            <a:ahLst/>
            <a:cxnLst/>
            <a:rect l="l" t="t" r="r" b="b"/>
            <a:pathLst>
              <a:path w="4104037" h="2145435">
                <a:moveTo>
                  <a:pt x="0" y="0"/>
                </a:moveTo>
                <a:lnTo>
                  <a:pt x="4104037" y="0"/>
                </a:lnTo>
                <a:lnTo>
                  <a:pt x="4104037" y="2145435"/>
                </a:lnTo>
                <a:lnTo>
                  <a:pt x="0" y="2145435"/>
                </a:lnTo>
                <a:lnTo>
                  <a:pt x="0" y="0"/>
                </a:lnTo>
                <a:close/>
              </a:path>
            </a:pathLst>
          </a:custGeom>
          <a:blipFill>
            <a:blip r:embed="rId2">
              <a:extLst>
                <a:ext uri="{96DAC541-7B7A-43D3-8B79-37D633B846F1}">
                  <asvg:svgBlip xmlns:asvg="http://schemas.microsoft.com/office/drawing/2016/SVG/main" r:embed="rId3"/>
                </a:ext>
              </a:extLst>
            </a:blip>
            <a:stretch>
              <a:fillRect t="-321218" r="-266232"/>
            </a:stretch>
          </a:blipFill>
        </p:spPr>
        <p:txBody>
          <a:bodyPr/>
          <a:lstStyle/>
          <a:p>
            <a:endParaRPr lang="tr-TR"/>
          </a:p>
        </p:txBody>
      </p:sp>
      <p:grpSp>
        <p:nvGrpSpPr>
          <p:cNvPr id="12" name="Group 12"/>
          <p:cNvGrpSpPr/>
          <p:nvPr/>
        </p:nvGrpSpPr>
        <p:grpSpPr>
          <a:xfrm>
            <a:off x="778095" y="7183013"/>
            <a:ext cx="8052799" cy="3103987"/>
            <a:chOff x="0" y="0"/>
            <a:chExt cx="10737066" cy="4138649"/>
          </a:xfrm>
        </p:grpSpPr>
        <p:sp>
          <p:nvSpPr>
            <p:cNvPr id="13" name="Freeform 13"/>
            <p:cNvSpPr/>
            <p:nvPr/>
          </p:nvSpPr>
          <p:spPr>
            <a:xfrm>
              <a:off x="0" y="0"/>
              <a:ext cx="4138649" cy="4138649"/>
            </a:xfrm>
            <a:custGeom>
              <a:avLst/>
              <a:gdLst/>
              <a:ahLst/>
              <a:cxnLst/>
              <a:rect l="l" t="t" r="r" b="b"/>
              <a:pathLst>
                <a:path w="4138649" h="4138649">
                  <a:moveTo>
                    <a:pt x="0" y="0"/>
                  </a:moveTo>
                  <a:lnTo>
                    <a:pt x="4138649" y="0"/>
                  </a:lnTo>
                  <a:lnTo>
                    <a:pt x="4138649" y="4138649"/>
                  </a:lnTo>
                  <a:lnTo>
                    <a:pt x="0" y="4138649"/>
                  </a:lnTo>
                  <a:lnTo>
                    <a:pt x="0" y="0"/>
                  </a:lnTo>
                  <a:close/>
                </a:path>
              </a:pathLst>
            </a:custGeom>
            <a:blipFill>
              <a:blip r:embed="rId5"/>
              <a:stretch>
                <a:fillRect/>
              </a:stretch>
            </a:blipFill>
          </p:spPr>
          <p:txBody>
            <a:bodyPr/>
            <a:lstStyle/>
            <a:p>
              <a:endParaRPr lang="tr-TR"/>
            </a:p>
          </p:txBody>
        </p:sp>
        <p:sp>
          <p:nvSpPr>
            <p:cNvPr id="14" name="Freeform 14"/>
            <p:cNvSpPr/>
            <p:nvPr/>
          </p:nvSpPr>
          <p:spPr>
            <a:xfrm>
              <a:off x="4472427" y="1301733"/>
              <a:ext cx="3308141" cy="1535184"/>
            </a:xfrm>
            <a:custGeom>
              <a:avLst/>
              <a:gdLst/>
              <a:ahLst/>
              <a:cxnLst/>
              <a:rect l="l" t="t" r="r" b="b"/>
              <a:pathLst>
                <a:path w="3308141" h="1535184">
                  <a:moveTo>
                    <a:pt x="0" y="0"/>
                  </a:moveTo>
                  <a:lnTo>
                    <a:pt x="3308141" y="0"/>
                  </a:lnTo>
                  <a:lnTo>
                    <a:pt x="3308141" y="1535184"/>
                  </a:lnTo>
                  <a:lnTo>
                    <a:pt x="0" y="1535184"/>
                  </a:lnTo>
                  <a:lnTo>
                    <a:pt x="0" y="0"/>
                  </a:lnTo>
                  <a:close/>
                </a:path>
              </a:pathLst>
            </a:custGeom>
            <a:blipFill>
              <a:blip r:embed="rId6"/>
              <a:stretch>
                <a:fillRect/>
              </a:stretch>
            </a:blipFill>
          </p:spPr>
          <p:txBody>
            <a:bodyPr/>
            <a:lstStyle/>
            <a:p>
              <a:endParaRPr lang="tr-TR"/>
            </a:p>
          </p:txBody>
        </p:sp>
        <p:sp>
          <p:nvSpPr>
            <p:cNvPr id="15" name="Freeform 15"/>
            <p:cNvSpPr/>
            <p:nvPr/>
          </p:nvSpPr>
          <p:spPr>
            <a:xfrm>
              <a:off x="8114346" y="1455302"/>
              <a:ext cx="2622720" cy="952534"/>
            </a:xfrm>
            <a:custGeom>
              <a:avLst/>
              <a:gdLst/>
              <a:ahLst/>
              <a:cxnLst/>
              <a:rect l="l" t="t" r="r" b="b"/>
              <a:pathLst>
                <a:path w="2622720" h="952534">
                  <a:moveTo>
                    <a:pt x="0" y="0"/>
                  </a:moveTo>
                  <a:lnTo>
                    <a:pt x="2622720" y="0"/>
                  </a:lnTo>
                  <a:lnTo>
                    <a:pt x="2622720" y="952534"/>
                  </a:lnTo>
                  <a:lnTo>
                    <a:pt x="0" y="952534"/>
                  </a:lnTo>
                  <a:lnTo>
                    <a:pt x="0" y="0"/>
                  </a:lnTo>
                  <a:close/>
                </a:path>
              </a:pathLst>
            </a:custGeom>
            <a:blipFill>
              <a:blip r:embed="rId7"/>
              <a:stretch>
                <a:fillRect t="-56666" b="-55134"/>
              </a:stretch>
            </a:blipFill>
          </p:spPr>
          <p:txBody>
            <a:bodyPr/>
            <a:lstStyle/>
            <a:p>
              <a:endParaRPr lang="tr-TR"/>
            </a:p>
          </p:txBody>
        </p:sp>
      </p:grpSp>
      <p:sp>
        <p:nvSpPr>
          <p:cNvPr id="19" name="Freeform 19"/>
          <p:cNvSpPr/>
          <p:nvPr/>
        </p:nvSpPr>
        <p:spPr>
          <a:xfrm>
            <a:off x="10458820" y="7592124"/>
            <a:ext cx="1380861" cy="1380861"/>
          </a:xfrm>
          <a:custGeom>
            <a:avLst/>
            <a:gdLst/>
            <a:ahLst/>
            <a:cxnLst/>
            <a:rect l="l" t="t" r="r" b="b"/>
            <a:pathLst>
              <a:path w="1380861" h="1380861">
                <a:moveTo>
                  <a:pt x="0" y="0"/>
                </a:moveTo>
                <a:lnTo>
                  <a:pt x="1380861" y="0"/>
                </a:lnTo>
                <a:lnTo>
                  <a:pt x="1380861" y="1380862"/>
                </a:lnTo>
                <a:lnTo>
                  <a:pt x="0" y="1380862"/>
                </a:lnTo>
                <a:lnTo>
                  <a:pt x="0" y="0"/>
                </a:lnTo>
                <a:close/>
              </a:path>
            </a:pathLst>
          </a:custGeom>
          <a:blipFill>
            <a:blip r:embed="rId8"/>
            <a:stretch>
              <a:fillRect/>
            </a:stretch>
          </a:blipFill>
        </p:spPr>
        <p:txBody>
          <a:bodyPr/>
          <a:lstStyle/>
          <a:p>
            <a:endParaRPr lang="tr-TR"/>
          </a:p>
        </p:txBody>
      </p:sp>
      <p:sp>
        <p:nvSpPr>
          <p:cNvPr id="20" name="Freeform 20"/>
          <p:cNvSpPr/>
          <p:nvPr/>
        </p:nvSpPr>
        <p:spPr>
          <a:xfrm>
            <a:off x="11517485" y="7758884"/>
            <a:ext cx="1713094" cy="1952244"/>
          </a:xfrm>
          <a:custGeom>
            <a:avLst/>
            <a:gdLst/>
            <a:ahLst/>
            <a:cxnLst/>
            <a:rect l="l" t="t" r="r" b="b"/>
            <a:pathLst>
              <a:path w="1713094" h="1952244">
                <a:moveTo>
                  <a:pt x="0" y="0"/>
                </a:moveTo>
                <a:lnTo>
                  <a:pt x="1713094" y="0"/>
                </a:lnTo>
                <a:lnTo>
                  <a:pt x="1713094" y="1952245"/>
                </a:lnTo>
                <a:lnTo>
                  <a:pt x="0" y="1952245"/>
                </a:lnTo>
                <a:lnTo>
                  <a:pt x="0" y="0"/>
                </a:lnTo>
                <a:close/>
              </a:path>
            </a:pathLst>
          </a:custGeom>
          <a:blipFill>
            <a:blip r:embed="rId9"/>
            <a:stretch>
              <a:fillRect/>
            </a:stretch>
          </a:blipFill>
        </p:spPr>
        <p:txBody>
          <a:bodyPr/>
          <a:lstStyle/>
          <a:p>
            <a:endParaRPr lang="tr-TR"/>
          </a:p>
        </p:txBody>
      </p:sp>
      <p:sp>
        <p:nvSpPr>
          <p:cNvPr id="21" name="Freeform 21"/>
          <p:cNvSpPr/>
          <p:nvPr/>
        </p:nvSpPr>
        <p:spPr>
          <a:xfrm>
            <a:off x="13012471" y="8328672"/>
            <a:ext cx="1288628" cy="1288628"/>
          </a:xfrm>
          <a:custGeom>
            <a:avLst/>
            <a:gdLst/>
            <a:ahLst/>
            <a:cxnLst/>
            <a:rect l="l" t="t" r="r" b="b"/>
            <a:pathLst>
              <a:path w="1288628" h="1288628">
                <a:moveTo>
                  <a:pt x="0" y="0"/>
                </a:moveTo>
                <a:lnTo>
                  <a:pt x="1288627" y="0"/>
                </a:lnTo>
                <a:lnTo>
                  <a:pt x="1288627" y="1288627"/>
                </a:lnTo>
                <a:lnTo>
                  <a:pt x="0" y="12886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22" name="Freeform 22"/>
          <p:cNvSpPr/>
          <p:nvPr/>
        </p:nvSpPr>
        <p:spPr>
          <a:xfrm>
            <a:off x="14301098" y="7828824"/>
            <a:ext cx="1812366" cy="1812366"/>
          </a:xfrm>
          <a:custGeom>
            <a:avLst/>
            <a:gdLst/>
            <a:ahLst/>
            <a:cxnLst/>
            <a:rect l="l" t="t" r="r" b="b"/>
            <a:pathLst>
              <a:path w="1812366" h="1812366">
                <a:moveTo>
                  <a:pt x="0" y="0"/>
                </a:moveTo>
                <a:lnTo>
                  <a:pt x="1812366" y="0"/>
                </a:lnTo>
                <a:lnTo>
                  <a:pt x="1812366" y="1812365"/>
                </a:lnTo>
                <a:lnTo>
                  <a:pt x="0" y="18123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tr-TR"/>
          </a:p>
        </p:txBody>
      </p:sp>
      <p:sp>
        <p:nvSpPr>
          <p:cNvPr id="23" name="Freeform 23"/>
          <p:cNvSpPr/>
          <p:nvPr/>
        </p:nvSpPr>
        <p:spPr>
          <a:xfrm>
            <a:off x="16113464" y="7592124"/>
            <a:ext cx="1161308" cy="1167677"/>
          </a:xfrm>
          <a:custGeom>
            <a:avLst/>
            <a:gdLst/>
            <a:ahLst/>
            <a:cxnLst/>
            <a:rect l="l" t="t" r="r" b="b"/>
            <a:pathLst>
              <a:path w="1161308" h="1167677">
                <a:moveTo>
                  <a:pt x="0" y="0"/>
                </a:moveTo>
                <a:lnTo>
                  <a:pt x="1161308" y="0"/>
                </a:lnTo>
                <a:lnTo>
                  <a:pt x="1161308" y="1167678"/>
                </a:lnTo>
                <a:lnTo>
                  <a:pt x="0" y="11676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tr-TR"/>
          </a:p>
        </p:txBody>
      </p:sp>
      <p:sp>
        <p:nvSpPr>
          <p:cNvPr id="24" name="TextBox 24"/>
          <p:cNvSpPr txBox="1"/>
          <p:nvPr/>
        </p:nvSpPr>
        <p:spPr>
          <a:xfrm>
            <a:off x="3143124" y="2566460"/>
            <a:ext cx="7441459" cy="2322197"/>
          </a:xfrm>
          <a:prstGeom prst="rect">
            <a:avLst/>
          </a:prstGeom>
        </p:spPr>
        <p:txBody>
          <a:bodyPr lIns="0" tIns="0" rIns="0" bIns="0" rtlCol="0" anchor="t">
            <a:spAutoFit/>
          </a:bodyPr>
          <a:lstStyle/>
          <a:p>
            <a:pPr algn="l">
              <a:lnSpc>
                <a:spcPts val="11759"/>
              </a:lnSpc>
            </a:pPr>
            <a:r>
              <a:rPr lang="en-US" sz="6999" b="1" dirty="0">
                <a:solidFill>
                  <a:srgbClr val="041E1A"/>
                </a:solidFill>
                <a:latin typeface="Noah Bold"/>
                <a:ea typeface="Noah Bold"/>
                <a:cs typeface="Noah Bold"/>
                <a:sym typeface="Noah Bold"/>
              </a:rPr>
              <a:t>Selim 2.0 </a:t>
            </a:r>
          </a:p>
          <a:p>
            <a:pPr algn="l">
              <a:lnSpc>
                <a:spcPts val="6719"/>
              </a:lnSpc>
            </a:pPr>
            <a:endParaRPr lang="en-US" sz="3999" b="1" dirty="0">
              <a:solidFill>
                <a:srgbClr val="041E1A"/>
              </a:solidFill>
              <a:latin typeface="Noah Bold"/>
              <a:ea typeface="Noah Bold"/>
              <a:cs typeface="Noah Bold"/>
              <a:sym typeface="Noah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2F847-71B3-8FC7-831A-97D37CC363F3}"/>
              </a:ext>
            </a:extLst>
          </p:cNvPr>
          <p:cNvSpPr txBox="1"/>
          <p:nvPr/>
        </p:nvSpPr>
        <p:spPr>
          <a:xfrm>
            <a:off x="8305800" y="4229100"/>
            <a:ext cx="9144000" cy="5355312"/>
          </a:xfrm>
          <a:prstGeom prst="rect">
            <a:avLst/>
          </a:prstGeom>
          <a:noFill/>
        </p:spPr>
        <p:txBody>
          <a:bodyPr wrap="square">
            <a:spAutoFit/>
          </a:bodyPr>
          <a:lstStyle/>
          <a:p>
            <a:br>
              <a:rPr lang="tr-TR" dirty="0"/>
            </a:br>
            <a:br>
              <a:rPr lang="tr-TR" dirty="0"/>
            </a:br>
            <a:r>
              <a:rPr lang="tr-TR" b="1" dirty="0"/>
              <a:t>1</a:t>
            </a:r>
            <a:r>
              <a:rPr lang="tr-TR" dirty="0"/>
              <a:t>1️⃣</a:t>
            </a:r>
            <a:r>
              <a:rPr lang="tr-TR" b="1" dirty="0"/>
              <a:t> NPS Ölçüm </a:t>
            </a:r>
            <a:r>
              <a:rPr lang="tr-TR" b="1" dirty="0" err="1"/>
              <a:t>API’si</a:t>
            </a:r>
            <a:br>
              <a:rPr lang="tr-TR" dirty="0"/>
            </a:br>
            <a:r>
              <a:rPr lang="tr-TR" dirty="0"/>
              <a:t>Selim’in ekranında işlem yapan müşterilere Net </a:t>
            </a:r>
            <a:r>
              <a:rPr lang="tr-TR" dirty="0" err="1"/>
              <a:t>Promoter</a:t>
            </a:r>
            <a:r>
              <a:rPr lang="tr-TR" dirty="0"/>
              <a:t> </a:t>
            </a:r>
            <a:r>
              <a:rPr lang="tr-TR" dirty="0" err="1"/>
              <a:t>Score</a:t>
            </a:r>
            <a:r>
              <a:rPr lang="tr-TR" dirty="0"/>
              <a:t> (NPS) oylaması sunar. Geri bildirimler anlık toplanır ve analitik sistemlere aktarılır. Elde edilen sonuçlarla Selim’in performansı sürekli iyileştirilir.</a:t>
            </a:r>
            <a:br>
              <a:rPr lang="tr-TR" dirty="0"/>
            </a:br>
            <a:br>
              <a:rPr lang="tr-TR" dirty="0"/>
            </a:br>
            <a:r>
              <a:rPr lang="tr-TR" b="1" dirty="0"/>
              <a:t>1</a:t>
            </a:r>
            <a:r>
              <a:rPr lang="tr-TR" dirty="0"/>
              <a:t>2️⃣</a:t>
            </a:r>
            <a:r>
              <a:rPr lang="tr-TR" b="1" dirty="0"/>
              <a:t> Faydalı Oldu Mu </a:t>
            </a:r>
            <a:r>
              <a:rPr lang="tr-TR" b="1" dirty="0" err="1"/>
              <a:t>API’si</a:t>
            </a:r>
            <a:br>
              <a:rPr lang="tr-TR" dirty="0"/>
            </a:br>
            <a:r>
              <a:rPr lang="tr-TR" dirty="0"/>
              <a:t>Her müşteri etkileşimi sonrasında günde bir kez geri bildirim toplar. “Evet/Hayır” yanıtları NLP modeline dahil edilerek Selim’in öğrenme süreci desteklenir. Bu mekanizma kullanıcı memnuniyetine doğrudan katkı sağlar.</a:t>
            </a:r>
            <a:br>
              <a:rPr lang="tr-TR" dirty="0"/>
            </a:br>
            <a:br>
              <a:rPr lang="tr-TR" dirty="0"/>
            </a:br>
            <a:r>
              <a:rPr lang="tr-TR" b="1" dirty="0"/>
              <a:t>1</a:t>
            </a:r>
            <a:r>
              <a:rPr lang="tr-TR" dirty="0"/>
              <a:t>3️⃣</a:t>
            </a:r>
            <a:r>
              <a:rPr lang="tr-TR" b="1" dirty="0"/>
              <a:t> Kart Bilgileri Gösterim </a:t>
            </a:r>
            <a:r>
              <a:rPr lang="tr-TR" b="1" dirty="0" err="1"/>
              <a:t>API’si</a:t>
            </a:r>
            <a:br>
              <a:rPr lang="tr-TR" dirty="0"/>
            </a:br>
            <a:r>
              <a:rPr lang="tr-TR" dirty="0"/>
              <a:t>Kart yönetim sistemleriyle entegre olup müşterinin aktif kartlarının bilgilerini (kart adı, son 4 hane, kart tipi, vb.) güvenli biçimde gösterir. </a:t>
            </a:r>
            <a:br>
              <a:rPr lang="tr-TR" dirty="0"/>
            </a:br>
            <a:br>
              <a:rPr lang="tr-TR" dirty="0"/>
            </a:br>
            <a:r>
              <a:rPr lang="tr-TR" b="1" dirty="0"/>
              <a:t>1</a:t>
            </a:r>
            <a:r>
              <a:rPr lang="tr-TR" dirty="0"/>
              <a:t>4️⃣</a:t>
            </a:r>
            <a:r>
              <a:rPr lang="tr-TR" b="1" dirty="0"/>
              <a:t> Kart Hareketleri Gösterim </a:t>
            </a:r>
            <a:r>
              <a:rPr lang="tr-TR" b="1" dirty="0" err="1"/>
              <a:t>API’si</a:t>
            </a:r>
            <a:br>
              <a:rPr lang="tr-TR" dirty="0"/>
            </a:br>
            <a:r>
              <a:rPr lang="tr-TR" dirty="0"/>
              <a:t>Kart işlemleri sisteminden son harcamaları çekerek doğrudan Selim ekranında gösterir. Böylece kullanıcı başka bir menüye yönlendirilmeden, anında bilgi alır.</a:t>
            </a:r>
          </a:p>
        </p:txBody>
      </p:sp>
      <p:sp>
        <p:nvSpPr>
          <p:cNvPr id="5" name="TextBox 4">
            <a:extLst>
              <a:ext uri="{FF2B5EF4-FFF2-40B4-BE49-F238E27FC236}">
                <a16:creationId xmlns:a16="http://schemas.microsoft.com/office/drawing/2014/main" id="{EED1FF71-51A2-EFE4-648F-40A374DBC467}"/>
              </a:ext>
            </a:extLst>
          </p:cNvPr>
          <p:cNvSpPr txBox="1"/>
          <p:nvPr/>
        </p:nvSpPr>
        <p:spPr>
          <a:xfrm>
            <a:off x="533400" y="677188"/>
            <a:ext cx="9144000" cy="3416320"/>
          </a:xfrm>
          <a:prstGeom prst="rect">
            <a:avLst/>
          </a:prstGeom>
          <a:noFill/>
        </p:spPr>
        <p:txBody>
          <a:bodyPr wrap="square">
            <a:spAutoFit/>
          </a:bodyPr>
          <a:lstStyle/>
          <a:p>
            <a:r>
              <a:rPr lang="tr-TR" dirty="0"/>
              <a:t>8️⃣</a:t>
            </a:r>
            <a:r>
              <a:rPr lang="tr-TR" b="1" dirty="0"/>
              <a:t> Hesap Hareketleri </a:t>
            </a:r>
            <a:r>
              <a:rPr lang="tr-TR" b="1" dirty="0" err="1"/>
              <a:t>API’si</a:t>
            </a:r>
            <a:br>
              <a:rPr lang="tr-TR" dirty="0"/>
            </a:br>
            <a:r>
              <a:rPr lang="tr-TR" dirty="0"/>
              <a:t>Seçilen hesaba ait son 5 işlemi listeler. Bankacılık sisteminden gerçek zamanlı veri çeker ve işlem detaylarını kullanıcıya sade biçimde gösterir.</a:t>
            </a:r>
            <a:br>
              <a:rPr lang="tr-TR" dirty="0"/>
            </a:br>
            <a:br>
              <a:rPr lang="tr-TR" dirty="0"/>
            </a:br>
            <a:r>
              <a:rPr lang="tr-TR" dirty="0"/>
              <a:t>9️⃣</a:t>
            </a:r>
            <a:r>
              <a:rPr lang="tr-TR" b="1" dirty="0"/>
              <a:t> Kandil Kutlama </a:t>
            </a:r>
            <a:r>
              <a:rPr lang="tr-TR" b="1" dirty="0" err="1"/>
              <a:t>API’si</a:t>
            </a:r>
            <a:br>
              <a:rPr lang="tr-TR" dirty="0"/>
            </a:br>
            <a:r>
              <a:rPr lang="tr-TR" dirty="0"/>
              <a:t>Tarihsel takvim servisleriyle entegre olup dini günleri otomatik algılar. Kandil gibi özel günlerde Selim, müşterilere anlamlı mesajlarla kutlama yapar ve dijital deneyime insani bir dokunuş ekler.</a:t>
            </a:r>
            <a:br>
              <a:rPr lang="tr-TR" dirty="0"/>
            </a:br>
            <a:br>
              <a:rPr lang="tr-TR" dirty="0"/>
            </a:br>
            <a:r>
              <a:rPr lang="tr-TR" b="1" dirty="0"/>
              <a:t>1</a:t>
            </a:r>
            <a:r>
              <a:rPr lang="tr-TR" dirty="0"/>
              <a:t>0️⃣</a:t>
            </a:r>
            <a:r>
              <a:rPr lang="tr-TR" b="1" dirty="0"/>
              <a:t> Fatura Talimatları </a:t>
            </a:r>
            <a:r>
              <a:rPr lang="tr-TR" b="1" dirty="0" err="1"/>
              <a:t>API’si</a:t>
            </a:r>
            <a:br>
              <a:rPr lang="tr-TR" dirty="0"/>
            </a:br>
            <a:r>
              <a:rPr lang="tr-TR" dirty="0"/>
              <a:t>Otomatik ödeme talimatları sistemine bağlanarak müşterinin aktif talimatlarını ve ödeme durumlarını listeler. Böylece kullanıcı hangi faturalarının ödendiğini veya beklemede olduğunu hızlıca görebilir.</a:t>
            </a:r>
          </a:p>
        </p:txBody>
      </p:sp>
    </p:spTree>
    <p:extLst>
      <p:ext uri="{BB962C8B-B14F-4D97-AF65-F5344CB8AC3E}">
        <p14:creationId xmlns:p14="http://schemas.microsoft.com/office/powerpoint/2010/main" val="234784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858" y="9258300"/>
            <a:ext cx="20006640" cy="1459492"/>
            <a:chOff x="0" y="0"/>
            <a:chExt cx="5269239" cy="384393"/>
          </a:xfrm>
        </p:grpSpPr>
        <p:sp>
          <p:nvSpPr>
            <p:cNvPr id="3" name="Freeform 3"/>
            <p:cNvSpPr/>
            <p:nvPr/>
          </p:nvSpPr>
          <p:spPr>
            <a:xfrm>
              <a:off x="0" y="0"/>
              <a:ext cx="5269238" cy="384393"/>
            </a:xfrm>
            <a:custGeom>
              <a:avLst/>
              <a:gdLst/>
              <a:ahLst/>
              <a:cxnLst/>
              <a:rect l="l" t="t" r="r" b="b"/>
              <a:pathLst>
                <a:path w="5269238" h="384393">
                  <a:moveTo>
                    <a:pt x="0" y="0"/>
                  </a:moveTo>
                  <a:lnTo>
                    <a:pt x="5269238" y="0"/>
                  </a:lnTo>
                  <a:lnTo>
                    <a:pt x="5269238" y="384393"/>
                  </a:lnTo>
                  <a:lnTo>
                    <a:pt x="0" y="384393"/>
                  </a:lnTo>
                  <a:close/>
                </a:path>
              </a:pathLst>
            </a:custGeom>
            <a:solidFill>
              <a:srgbClr val="086959"/>
            </a:solidFill>
          </p:spPr>
          <p:txBody>
            <a:bodyPr/>
            <a:lstStyle/>
            <a:p>
              <a:endParaRPr lang="tr-TR"/>
            </a:p>
          </p:txBody>
        </p:sp>
        <p:sp>
          <p:nvSpPr>
            <p:cNvPr id="4" name="TextBox 4"/>
            <p:cNvSpPr txBox="1"/>
            <p:nvPr/>
          </p:nvSpPr>
          <p:spPr>
            <a:xfrm>
              <a:off x="0" y="0"/>
              <a:ext cx="5269239" cy="384393"/>
            </a:xfrm>
            <a:prstGeom prst="rect">
              <a:avLst/>
            </a:prstGeom>
          </p:spPr>
          <p:txBody>
            <a:bodyPr lIns="50800" tIns="50800" rIns="50800" bIns="50800" rtlCol="0" anchor="ctr"/>
            <a:lstStyle/>
            <a:p>
              <a:pPr algn="ctr">
                <a:lnSpc>
                  <a:spcPts val="1683"/>
                </a:lnSpc>
              </a:pPr>
              <a:endParaRPr/>
            </a:p>
          </p:txBody>
        </p:sp>
      </p:grpSp>
      <p:grpSp>
        <p:nvGrpSpPr>
          <p:cNvPr id="5" name="Group 5"/>
          <p:cNvGrpSpPr/>
          <p:nvPr/>
        </p:nvGrpSpPr>
        <p:grpSpPr>
          <a:xfrm>
            <a:off x="15125365" y="-481566"/>
            <a:ext cx="3433735" cy="2601831"/>
            <a:chOff x="0" y="0"/>
            <a:chExt cx="904358" cy="685256"/>
          </a:xfrm>
        </p:grpSpPr>
        <p:sp>
          <p:nvSpPr>
            <p:cNvPr id="6" name="Freeform 6"/>
            <p:cNvSpPr/>
            <p:nvPr/>
          </p:nvSpPr>
          <p:spPr>
            <a:xfrm>
              <a:off x="0" y="0"/>
              <a:ext cx="904358" cy="685256"/>
            </a:xfrm>
            <a:custGeom>
              <a:avLst/>
              <a:gdLst/>
              <a:ahLst/>
              <a:cxnLst/>
              <a:rect l="l" t="t" r="r" b="b"/>
              <a:pathLst>
                <a:path w="904358" h="685256">
                  <a:moveTo>
                    <a:pt x="0" y="0"/>
                  </a:moveTo>
                  <a:lnTo>
                    <a:pt x="904358" y="0"/>
                  </a:lnTo>
                  <a:lnTo>
                    <a:pt x="904358" y="685256"/>
                  </a:lnTo>
                  <a:lnTo>
                    <a:pt x="0" y="685256"/>
                  </a:lnTo>
                  <a:close/>
                </a:path>
              </a:pathLst>
            </a:custGeom>
            <a:solidFill>
              <a:srgbClr val="086959"/>
            </a:solidFill>
          </p:spPr>
          <p:txBody>
            <a:bodyPr/>
            <a:lstStyle/>
            <a:p>
              <a:endParaRPr lang="tr-TR"/>
            </a:p>
          </p:txBody>
        </p:sp>
        <p:sp>
          <p:nvSpPr>
            <p:cNvPr id="7" name="TextBox 7"/>
            <p:cNvSpPr txBox="1"/>
            <p:nvPr/>
          </p:nvSpPr>
          <p:spPr>
            <a:xfrm>
              <a:off x="0" y="0"/>
              <a:ext cx="904358" cy="685256"/>
            </a:xfrm>
            <a:prstGeom prst="rect">
              <a:avLst/>
            </a:prstGeom>
          </p:spPr>
          <p:txBody>
            <a:bodyPr lIns="50800" tIns="50800" rIns="50800" bIns="50800" rtlCol="0" anchor="ctr"/>
            <a:lstStyle/>
            <a:p>
              <a:pPr algn="ctr">
                <a:lnSpc>
                  <a:spcPts val="1683"/>
                </a:lnSpc>
              </a:pPr>
              <a:endParaRPr/>
            </a:p>
          </p:txBody>
        </p:sp>
      </p:grpSp>
      <p:sp>
        <p:nvSpPr>
          <p:cNvPr id="8" name="Freeform 8"/>
          <p:cNvSpPr/>
          <p:nvPr/>
        </p:nvSpPr>
        <p:spPr>
          <a:xfrm>
            <a:off x="13111446" y="-712784"/>
            <a:ext cx="4104037" cy="2145435"/>
          </a:xfrm>
          <a:custGeom>
            <a:avLst/>
            <a:gdLst/>
            <a:ahLst/>
            <a:cxnLst/>
            <a:rect l="l" t="t" r="r" b="b"/>
            <a:pathLst>
              <a:path w="4104037" h="2145435">
                <a:moveTo>
                  <a:pt x="0" y="0"/>
                </a:moveTo>
                <a:lnTo>
                  <a:pt x="4104038" y="0"/>
                </a:lnTo>
                <a:lnTo>
                  <a:pt x="4104038" y="2145435"/>
                </a:lnTo>
                <a:lnTo>
                  <a:pt x="0" y="2145435"/>
                </a:lnTo>
                <a:lnTo>
                  <a:pt x="0" y="0"/>
                </a:lnTo>
                <a:close/>
              </a:path>
            </a:pathLst>
          </a:custGeom>
          <a:blipFill>
            <a:blip r:embed="rId3">
              <a:extLst>
                <a:ext uri="{96DAC541-7B7A-43D3-8B79-37D633B846F1}">
                  <asvg:svgBlip xmlns:asvg="http://schemas.microsoft.com/office/drawing/2016/SVG/main" r:embed="rId4"/>
                </a:ext>
              </a:extLst>
            </a:blip>
            <a:stretch>
              <a:fillRect t="-321218" r="-266232"/>
            </a:stretch>
          </a:blipFill>
        </p:spPr>
        <p:txBody>
          <a:bodyPr/>
          <a:lstStyle/>
          <a:p>
            <a:endParaRPr lang="tr-TR"/>
          </a:p>
        </p:txBody>
      </p:sp>
      <p:sp>
        <p:nvSpPr>
          <p:cNvPr id="9" name="TextBox 9"/>
          <p:cNvSpPr txBox="1"/>
          <p:nvPr/>
        </p:nvSpPr>
        <p:spPr>
          <a:xfrm>
            <a:off x="1028700" y="679201"/>
            <a:ext cx="8514713" cy="1024890"/>
          </a:xfrm>
          <a:prstGeom prst="rect">
            <a:avLst/>
          </a:prstGeom>
        </p:spPr>
        <p:txBody>
          <a:bodyPr lIns="0" tIns="0" rIns="0" bIns="0" rtlCol="0" anchor="t">
            <a:spAutoFit/>
          </a:bodyPr>
          <a:lstStyle/>
          <a:p>
            <a:pPr marL="0" lvl="0" indent="0" algn="l">
              <a:lnSpc>
                <a:spcPts val="7920"/>
              </a:lnSpc>
              <a:spcBef>
                <a:spcPct val="0"/>
              </a:spcBef>
            </a:pPr>
            <a:r>
              <a:rPr lang="en-US" sz="7200" b="1">
                <a:solidFill>
                  <a:srgbClr val="041E1A"/>
                </a:solidFill>
                <a:latin typeface="Noah Bold"/>
                <a:ea typeface="Noah Bold"/>
                <a:cs typeface="Noah Bold"/>
                <a:sym typeface="Noah Bold"/>
              </a:rPr>
              <a:t>Memnuniyet Skorları</a:t>
            </a:r>
          </a:p>
        </p:txBody>
      </p:sp>
      <p:graphicFrame>
        <p:nvGraphicFramePr>
          <p:cNvPr id="10" name="Table 10"/>
          <p:cNvGraphicFramePr>
            <a:graphicFrameLocks noGrp="1"/>
          </p:cNvGraphicFramePr>
          <p:nvPr>
            <p:extLst>
              <p:ext uri="{D42A27DB-BD31-4B8C-83A1-F6EECF244321}">
                <p14:modId xmlns:p14="http://schemas.microsoft.com/office/powerpoint/2010/main" val="1977690539"/>
              </p:ext>
            </p:extLst>
          </p:nvPr>
        </p:nvGraphicFramePr>
        <p:xfrm>
          <a:off x="1203327" y="3671446"/>
          <a:ext cx="5443640" cy="3619500"/>
        </p:xfrm>
        <a:graphic>
          <a:graphicData uri="http://schemas.openxmlformats.org/drawingml/2006/table">
            <a:tbl>
              <a:tblPr/>
              <a:tblGrid>
                <a:gridCol w="2721820">
                  <a:extLst>
                    <a:ext uri="{9D8B030D-6E8A-4147-A177-3AD203B41FA5}">
                      <a16:colId xmlns:a16="http://schemas.microsoft.com/office/drawing/2014/main" val="20000"/>
                    </a:ext>
                  </a:extLst>
                </a:gridCol>
                <a:gridCol w="2721820">
                  <a:extLst>
                    <a:ext uri="{9D8B030D-6E8A-4147-A177-3AD203B41FA5}">
                      <a16:colId xmlns:a16="http://schemas.microsoft.com/office/drawing/2014/main" val="20002"/>
                    </a:ext>
                  </a:extLst>
                </a:gridCol>
              </a:tblGrid>
              <a:tr h="1039644">
                <a:tc>
                  <a:txBody>
                    <a:bodyPr/>
                    <a:lstStyle/>
                    <a:p>
                      <a:pPr algn="ctr">
                        <a:lnSpc>
                          <a:spcPts val="4064"/>
                        </a:lnSpc>
                        <a:defRPr/>
                      </a:pPr>
                      <a:r>
                        <a:rPr lang="en-US" sz="2902" b="1">
                          <a:solidFill>
                            <a:srgbClr val="000000"/>
                          </a:solidFill>
                          <a:latin typeface="HK Grotesk Pro Bold"/>
                          <a:ea typeface="HK Grotesk Pro Bold"/>
                          <a:cs typeface="HK Grotesk Pro Bold"/>
                          <a:sym typeface="HK Grotesk Pro Bold"/>
                        </a:rPr>
                        <a:t>NPS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5AB"/>
                    </a:solidFill>
                  </a:tcPr>
                </a:tc>
                <a:tc>
                  <a:txBody>
                    <a:bodyPr/>
                    <a:lstStyle/>
                    <a:p>
                      <a:pPr algn="ctr">
                        <a:lnSpc>
                          <a:spcPts val="3084"/>
                        </a:lnSpc>
                        <a:defRPr/>
                      </a:pPr>
                      <a:r>
                        <a:rPr lang="en-US" sz="2202" b="1" dirty="0">
                          <a:solidFill>
                            <a:srgbClr val="000000"/>
                          </a:solidFill>
                          <a:latin typeface="HK Grotesk Pro Bold"/>
                          <a:ea typeface="HK Grotesk Pro Bold"/>
                          <a:cs typeface="HK Grotesk Pro Bold"/>
                          <a:sym typeface="HK Grotesk Pro Bold"/>
                        </a:rPr>
                        <a:t>2025 Haziran</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7FFE7"/>
                    </a:solidFill>
                  </a:tcPr>
                </a:tc>
                <a:extLst>
                  <a:ext uri="{0D108BD9-81ED-4DB2-BD59-A6C34878D82A}">
                    <a16:rowId xmlns:a16="http://schemas.microsoft.com/office/drawing/2014/main" val="10000"/>
                  </a:ext>
                </a:extLst>
              </a:tr>
              <a:tr h="1030017">
                <a:tc>
                  <a:txBody>
                    <a:bodyPr/>
                    <a:lstStyle/>
                    <a:p>
                      <a:pPr algn="ctr">
                        <a:lnSpc>
                          <a:spcPts val="3084"/>
                        </a:lnSpc>
                        <a:defRPr/>
                      </a:pPr>
                      <a:r>
                        <a:rPr lang="en-US" sz="2202">
                          <a:solidFill>
                            <a:srgbClr val="000000"/>
                          </a:solidFill>
                          <a:latin typeface="HK Grotesk Pro"/>
                          <a:ea typeface="HK Grotesk Pro"/>
                          <a:cs typeface="HK Grotesk Pro"/>
                          <a:sym typeface="HK Grotesk Pro"/>
                        </a:rPr>
                        <a:t>Oran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4ECCB"/>
                    </a:solidFill>
                  </a:tcPr>
                </a:tc>
                <a:tc>
                  <a:txBody>
                    <a:bodyPr/>
                    <a:lstStyle/>
                    <a:p>
                      <a:pPr algn="ctr">
                        <a:lnSpc>
                          <a:spcPts val="3084"/>
                        </a:lnSpc>
                        <a:defRPr/>
                      </a:pPr>
                      <a:r>
                        <a:rPr lang="en-US" sz="2202">
                          <a:solidFill>
                            <a:srgbClr val="000000"/>
                          </a:solidFill>
                          <a:latin typeface="HK Grotesk Pro"/>
                          <a:ea typeface="HK Grotesk Pro"/>
                          <a:cs typeface="HK Grotesk Pro"/>
                          <a:sym typeface="HK Grotesk Pro"/>
                        </a:rPr>
                        <a:t>%67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4EFE1"/>
                    </a:solidFill>
                  </a:tcPr>
                </a:tc>
                <a:extLst>
                  <a:ext uri="{0D108BD9-81ED-4DB2-BD59-A6C34878D82A}">
                    <a16:rowId xmlns:a16="http://schemas.microsoft.com/office/drawing/2014/main" val="10001"/>
                  </a:ext>
                </a:extLst>
              </a:tr>
              <a:tr h="1549839">
                <a:tc>
                  <a:txBody>
                    <a:bodyPr/>
                    <a:lstStyle/>
                    <a:p>
                      <a:pPr algn="ctr">
                        <a:lnSpc>
                          <a:spcPts val="3084"/>
                        </a:lnSpc>
                        <a:defRPr/>
                      </a:pPr>
                      <a:r>
                        <a:rPr lang="en-US" sz="2202">
                          <a:solidFill>
                            <a:srgbClr val="000000"/>
                          </a:solidFill>
                          <a:latin typeface="HK Grotesk Pro"/>
                          <a:ea typeface="HK Grotesk Pro"/>
                          <a:cs typeface="HK Grotesk Pro"/>
                          <a:sym typeface="HK Grotesk Pro"/>
                        </a:rPr>
                        <a:t>Adet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4ECCB"/>
                    </a:solidFill>
                  </a:tcPr>
                </a:tc>
                <a:tc>
                  <a:txBody>
                    <a:bodyPr/>
                    <a:lstStyle/>
                    <a:p>
                      <a:pPr algn="ctr">
                        <a:lnSpc>
                          <a:spcPts val="3084"/>
                        </a:lnSpc>
                        <a:defRPr/>
                      </a:pPr>
                      <a:r>
                        <a:rPr lang="en-US" sz="2202" dirty="0">
                          <a:solidFill>
                            <a:srgbClr val="000000"/>
                          </a:solidFill>
                          <a:latin typeface="HK Grotesk Pro"/>
                          <a:ea typeface="HK Grotesk Pro"/>
                          <a:cs typeface="HK Grotesk Pro"/>
                          <a:sym typeface="HK Grotesk Pro"/>
                        </a:rPr>
                        <a:t>12,232</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4EFE1"/>
                    </a:solidFill>
                  </a:tcPr>
                </a:tc>
                <a:extLst>
                  <a:ext uri="{0D108BD9-81ED-4DB2-BD59-A6C34878D82A}">
                    <a16:rowId xmlns:a16="http://schemas.microsoft.com/office/drawing/2014/main" val="10002"/>
                  </a:ext>
                </a:extLst>
              </a:tr>
            </a:tbl>
          </a:graphicData>
        </a:graphic>
      </p:graphicFrame>
      <p:graphicFrame>
        <p:nvGraphicFramePr>
          <p:cNvPr id="11" name="Table 11"/>
          <p:cNvGraphicFramePr>
            <a:graphicFrameLocks noGrp="1"/>
          </p:cNvGraphicFramePr>
          <p:nvPr/>
        </p:nvGraphicFramePr>
        <p:xfrm>
          <a:off x="10397325" y="3671446"/>
          <a:ext cx="6111643" cy="3105151"/>
        </p:xfrm>
        <a:graphic>
          <a:graphicData uri="http://schemas.openxmlformats.org/drawingml/2006/table">
            <a:tbl>
              <a:tblPr/>
              <a:tblGrid>
                <a:gridCol w="3661375">
                  <a:extLst>
                    <a:ext uri="{9D8B030D-6E8A-4147-A177-3AD203B41FA5}">
                      <a16:colId xmlns:a16="http://schemas.microsoft.com/office/drawing/2014/main" val="20000"/>
                    </a:ext>
                  </a:extLst>
                </a:gridCol>
                <a:gridCol w="2450268">
                  <a:extLst>
                    <a:ext uri="{9D8B030D-6E8A-4147-A177-3AD203B41FA5}">
                      <a16:colId xmlns:a16="http://schemas.microsoft.com/office/drawing/2014/main" val="20001"/>
                    </a:ext>
                  </a:extLst>
                </a:gridCol>
              </a:tblGrid>
              <a:tr h="1041479">
                <a:tc>
                  <a:txBody>
                    <a:bodyPr/>
                    <a:lstStyle/>
                    <a:p>
                      <a:pPr algn="ctr">
                        <a:lnSpc>
                          <a:spcPts val="4064"/>
                        </a:lnSpc>
                        <a:defRPr/>
                      </a:pPr>
                      <a:r>
                        <a:rPr lang="en-US" sz="2902" b="1">
                          <a:solidFill>
                            <a:srgbClr val="000000"/>
                          </a:solidFill>
                          <a:latin typeface="HK Grotesk Pro Bold"/>
                          <a:ea typeface="HK Grotesk Pro Bold"/>
                          <a:cs typeface="HK Grotesk Pro Bold"/>
                          <a:sym typeface="HK Grotesk Pro Bold"/>
                        </a:rPr>
                        <a:t>Faydalı Oldu Mu?</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5AB"/>
                    </a:solidFill>
                  </a:tcPr>
                </a:tc>
                <a:tc>
                  <a:txBody>
                    <a:bodyPr/>
                    <a:lstStyle/>
                    <a:p>
                      <a:pPr algn="ctr">
                        <a:lnSpc>
                          <a:spcPts val="3084"/>
                        </a:lnSpc>
                        <a:defRPr/>
                      </a:pPr>
                      <a:r>
                        <a:rPr lang="en-US" sz="2202" b="1">
                          <a:solidFill>
                            <a:srgbClr val="000000"/>
                          </a:solidFill>
                          <a:latin typeface="HK Grotesk Pro Bold"/>
                          <a:ea typeface="HK Grotesk Pro Bold"/>
                          <a:cs typeface="HK Grotesk Pro Bold"/>
                          <a:sym typeface="HK Grotesk Pro Bold"/>
                        </a:rPr>
                        <a:t>2025 Haziran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7FFE7"/>
                    </a:solidFill>
                  </a:tcPr>
                </a:tc>
                <a:extLst>
                  <a:ext uri="{0D108BD9-81ED-4DB2-BD59-A6C34878D82A}">
                    <a16:rowId xmlns:a16="http://schemas.microsoft.com/office/drawing/2014/main" val="10000"/>
                  </a:ext>
                </a:extLst>
              </a:tr>
              <a:tr h="1031836">
                <a:tc>
                  <a:txBody>
                    <a:bodyPr/>
                    <a:lstStyle/>
                    <a:p>
                      <a:pPr algn="ctr">
                        <a:lnSpc>
                          <a:spcPts val="3084"/>
                        </a:lnSpc>
                        <a:defRPr/>
                      </a:pPr>
                      <a:r>
                        <a:rPr lang="en-US" sz="2202">
                          <a:solidFill>
                            <a:srgbClr val="000000"/>
                          </a:solidFill>
                          <a:latin typeface="HK Grotesk Pro"/>
                          <a:ea typeface="HK Grotesk Pro"/>
                          <a:cs typeface="HK Grotesk Pro"/>
                          <a:sym typeface="HK Grotesk Pro"/>
                        </a:rPr>
                        <a:t>Oran (like/total)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4ECCB"/>
                    </a:solidFill>
                  </a:tcPr>
                </a:tc>
                <a:tc>
                  <a:txBody>
                    <a:bodyPr/>
                    <a:lstStyle/>
                    <a:p>
                      <a:pPr algn="ctr">
                        <a:lnSpc>
                          <a:spcPts val="3084"/>
                        </a:lnSpc>
                        <a:defRPr/>
                      </a:pPr>
                      <a:r>
                        <a:rPr lang="en-US" sz="2202">
                          <a:solidFill>
                            <a:srgbClr val="000000"/>
                          </a:solidFill>
                          <a:latin typeface="HK Grotesk Pro"/>
                          <a:ea typeface="HK Grotesk Pro"/>
                          <a:cs typeface="HK Grotesk Pro"/>
                          <a:sym typeface="HK Grotesk Pro"/>
                        </a:rPr>
                        <a:t>%39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4EFE1"/>
                    </a:solidFill>
                  </a:tcPr>
                </a:tc>
                <a:extLst>
                  <a:ext uri="{0D108BD9-81ED-4DB2-BD59-A6C34878D82A}">
                    <a16:rowId xmlns:a16="http://schemas.microsoft.com/office/drawing/2014/main" val="10001"/>
                  </a:ext>
                </a:extLst>
              </a:tr>
              <a:tr h="1031836">
                <a:tc>
                  <a:txBody>
                    <a:bodyPr/>
                    <a:lstStyle/>
                    <a:p>
                      <a:pPr algn="ctr">
                        <a:lnSpc>
                          <a:spcPts val="3084"/>
                        </a:lnSpc>
                        <a:defRPr/>
                      </a:pPr>
                      <a:r>
                        <a:rPr lang="en-US" sz="2202">
                          <a:solidFill>
                            <a:srgbClr val="000000"/>
                          </a:solidFill>
                          <a:latin typeface="HK Grotesk Pro"/>
                          <a:ea typeface="HK Grotesk Pro"/>
                          <a:cs typeface="HK Grotesk Pro"/>
                          <a:sym typeface="HK Grotesk Pro"/>
                        </a:rPr>
                        <a:t>Adet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4ECCB"/>
                    </a:solidFill>
                  </a:tcPr>
                </a:tc>
                <a:tc>
                  <a:txBody>
                    <a:bodyPr/>
                    <a:lstStyle/>
                    <a:p>
                      <a:pPr algn="ctr">
                        <a:lnSpc>
                          <a:spcPts val="3084"/>
                        </a:lnSpc>
                        <a:defRPr/>
                      </a:pPr>
                      <a:r>
                        <a:rPr lang="en-US" sz="2202">
                          <a:solidFill>
                            <a:srgbClr val="000000"/>
                          </a:solidFill>
                          <a:latin typeface="HK Grotesk Pro"/>
                          <a:ea typeface="HK Grotesk Pro"/>
                          <a:cs typeface="HK Grotesk Pro"/>
                          <a:sym typeface="HK Grotesk Pro"/>
                        </a:rPr>
                        <a:t>64,167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4EFE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858" y="9258300"/>
            <a:ext cx="20006640" cy="1459492"/>
            <a:chOff x="0" y="0"/>
            <a:chExt cx="5269239" cy="384393"/>
          </a:xfrm>
        </p:grpSpPr>
        <p:sp>
          <p:nvSpPr>
            <p:cNvPr id="3" name="Freeform 3"/>
            <p:cNvSpPr/>
            <p:nvPr/>
          </p:nvSpPr>
          <p:spPr>
            <a:xfrm>
              <a:off x="0" y="0"/>
              <a:ext cx="5269238" cy="384393"/>
            </a:xfrm>
            <a:custGeom>
              <a:avLst/>
              <a:gdLst/>
              <a:ahLst/>
              <a:cxnLst/>
              <a:rect l="l" t="t" r="r" b="b"/>
              <a:pathLst>
                <a:path w="5269238" h="384393">
                  <a:moveTo>
                    <a:pt x="0" y="0"/>
                  </a:moveTo>
                  <a:lnTo>
                    <a:pt x="5269238" y="0"/>
                  </a:lnTo>
                  <a:lnTo>
                    <a:pt x="5269238" y="384393"/>
                  </a:lnTo>
                  <a:lnTo>
                    <a:pt x="0" y="384393"/>
                  </a:lnTo>
                  <a:close/>
                </a:path>
              </a:pathLst>
            </a:custGeom>
            <a:solidFill>
              <a:srgbClr val="086959"/>
            </a:solidFill>
          </p:spPr>
          <p:txBody>
            <a:bodyPr/>
            <a:lstStyle/>
            <a:p>
              <a:endParaRPr lang="tr-TR"/>
            </a:p>
          </p:txBody>
        </p:sp>
        <p:sp>
          <p:nvSpPr>
            <p:cNvPr id="4" name="TextBox 4"/>
            <p:cNvSpPr txBox="1"/>
            <p:nvPr/>
          </p:nvSpPr>
          <p:spPr>
            <a:xfrm>
              <a:off x="0" y="0"/>
              <a:ext cx="5269239" cy="384393"/>
            </a:xfrm>
            <a:prstGeom prst="rect">
              <a:avLst/>
            </a:prstGeom>
          </p:spPr>
          <p:txBody>
            <a:bodyPr lIns="50800" tIns="50800" rIns="50800" bIns="50800" rtlCol="0" anchor="ctr"/>
            <a:lstStyle/>
            <a:p>
              <a:pPr algn="ctr">
                <a:lnSpc>
                  <a:spcPts val="1683"/>
                </a:lnSpc>
              </a:pPr>
              <a:endParaRPr/>
            </a:p>
          </p:txBody>
        </p:sp>
      </p:grpSp>
      <p:grpSp>
        <p:nvGrpSpPr>
          <p:cNvPr id="5" name="Group 5"/>
          <p:cNvGrpSpPr/>
          <p:nvPr/>
        </p:nvGrpSpPr>
        <p:grpSpPr>
          <a:xfrm>
            <a:off x="15125365" y="-481566"/>
            <a:ext cx="3433735" cy="2601831"/>
            <a:chOff x="0" y="0"/>
            <a:chExt cx="904358" cy="685256"/>
          </a:xfrm>
        </p:grpSpPr>
        <p:sp>
          <p:nvSpPr>
            <p:cNvPr id="6" name="Freeform 6"/>
            <p:cNvSpPr/>
            <p:nvPr/>
          </p:nvSpPr>
          <p:spPr>
            <a:xfrm>
              <a:off x="0" y="0"/>
              <a:ext cx="904358" cy="685256"/>
            </a:xfrm>
            <a:custGeom>
              <a:avLst/>
              <a:gdLst/>
              <a:ahLst/>
              <a:cxnLst/>
              <a:rect l="l" t="t" r="r" b="b"/>
              <a:pathLst>
                <a:path w="904358" h="685256">
                  <a:moveTo>
                    <a:pt x="0" y="0"/>
                  </a:moveTo>
                  <a:lnTo>
                    <a:pt x="904358" y="0"/>
                  </a:lnTo>
                  <a:lnTo>
                    <a:pt x="904358" y="685256"/>
                  </a:lnTo>
                  <a:lnTo>
                    <a:pt x="0" y="685256"/>
                  </a:lnTo>
                  <a:close/>
                </a:path>
              </a:pathLst>
            </a:custGeom>
            <a:solidFill>
              <a:srgbClr val="086959"/>
            </a:solidFill>
          </p:spPr>
          <p:txBody>
            <a:bodyPr/>
            <a:lstStyle/>
            <a:p>
              <a:endParaRPr lang="tr-TR"/>
            </a:p>
          </p:txBody>
        </p:sp>
        <p:sp>
          <p:nvSpPr>
            <p:cNvPr id="7" name="TextBox 7"/>
            <p:cNvSpPr txBox="1"/>
            <p:nvPr/>
          </p:nvSpPr>
          <p:spPr>
            <a:xfrm>
              <a:off x="0" y="0"/>
              <a:ext cx="904358" cy="685256"/>
            </a:xfrm>
            <a:prstGeom prst="rect">
              <a:avLst/>
            </a:prstGeom>
          </p:spPr>
          <p:txBody>
            <a:bodyPr lIns="50800" tIns="50800" rIns="50800" bIns="50800" rtlCol="0" anchor="ctr"/>
            <a:lstStyle/>
            <a:p>
              <a:pPr algn="ctr">
                <a:lnSpc>
                  <a:spcPts val="1683"/>
                </a:lnSpc>
              </a:pPr>
              <a:endParaRPr/>
            </a:p>
          </p:txBody>
        </p:sp>
      </p:grpSp>
      <p:sp>
        <p:nvSpPr>
          <p:cNvPr id="8" name="Freeform 8"/>
          <p:cNvSpPr/>
          <p:nvPr/>
        </p:nvSpPr>
        <p:spPr>
          <a:xfrm>
            <a:off x="13111446" y="-712784"/>
            <a:ext cx="4104037" cy="2145435"/>
          </a:xfrm>
          <a:custGeom>
            <a:avLst/>
            <a:gdLst/>
            <a:ahLst/>
            <a:cxnLst/>
            <a:rect l="l" t="t" r="r" b="b"/>
            <a:pathLst>
              <a:path w="4104037" h="2145435">
                <a:moveTo>
                  <a:pt x="0" y="0"/>
                </a:moveTo>
                <a:lnTo>
                  <a:pt x="4104038" y="0"/>
                </a:lnTo>
                <a:lnTo>
                  <a:pt x="4104038" y="2145435"/>
                </a:lnTo>
                <a:lnTo>
                  <a:pt x="0" y="2145435"/>
                </a:lnTo>
                <a:lnTo>
                  <a:pt x="0" y="0"/>
                </a:lnTo>
                <a:close/>
              </a:path>
            </a:pathLst>
          </a:custGeom>
          <a:blipFill>
            <a:blip r:embed="rId3">
              <a:extLst>
                <a:ext uri="{96DAC541-7B7A-43D3-8B79-37D633B846F1}">
                  <asvg:svgBlip xmlns:asvg="http://schemas.microsoft.com/office/drawing/2016/SVG/main" r:embed="rId4"/>
                </a:ext>
              </a:extLst>
            </a:blip>
            <a:stretch>
              <a:fillRect t="-321218" r="-266232"/>
            </a:stretch>
          </a:blipFill>
        </p:spPr>
        <p:txBody>
          <a:bodyPr/>
          <a:lstStyle/>
          <a:p>
            <a:endParaRPr lang="tr-TR"/>
          </a:p>
        </p:txBody>
      </p:sp>
      <p:sp>
        <p:nvSpPr>
          <p:cNvPr id="9" name="Freeform 9"/>
          <p:cNvSpPr/>
          <p:nvPr/>
        </p:nvSpPr>
        <p:spPr>
          <a:xfrm>
            <a:off x="1028700" y="5570215"/>
            <a:ext cx="268532" cy="273470"/>
          </a:xfrm>
          <a:custGeom>
            <a:avLst/>
            <a:gdLst/>
            <a:ahLst/>
            <a:cxnLst/>
            <a:rect l="l" t="t" r="r" b="b"/>
            <a:pathLst>
              <a:path w="268532" h="273470">
                <a:moveTo>
                  <a:pt x="0" y="0"/>
                </a:moveTo>
                <a:lnTo>
                  <a:pt x="268532" y="0"/>
                </a:lnTo>
                <a:lnTo>
                  <a:pt x="268532" y="273469"/>
                </a:lnTo>
                <a:lnTo>
                  <a:pt x="0" y="273469"/>
                </a:lnTo>
                <a:lnTo>
                  <a:pt x="0" y="0"/>
                </a:lnTo>
                <a:close/>
              </a:path>
            </a:pathLst>
          </a:custGeom>
          <a:blipFill>
            <a:blip r:embed="rId5">
              <a:extLst>
                <a:ext uri="{96DAC541-7B7A-43D3-8B79-37D633B846F1}">
                  <asvg:svgBlip xmlns:asvg="http://schemas.microsoft.com/office/drawing/2016/SVG/main" r:embed="rId6"/>
                </a:ext>
              </a:extLst>
            </a:blip>
            <a:stretch>
              <a:fillRect l="-110519"/>
            </a:stretch>
          </a:blipFill>
        </p:spPr>
        <p:txBody>
          <a:bodyPr/>
          <a:lstStyle/>
          <a:p>
            <a:endParaRPr lang="tr-TR"/>
          </a:p>
        </p:txBody>
      </p:sp>
      <p:sp>
        <p:nvSpPr>
          <p:cNvPr id="10" name="Freeform 10"/>
          <p:cNvSpPr/>
          <p:nvPr/>
        </p:nvSpPr>
        <p:spPr>
          <a:xfrm>
            <a:off x="1028700" y="3684265"/>
            <a:ext cx="268532" cy="273470"/>
          </a:xfrm>
          <a:custGeom>
            <a:avLst/>
            <a:gdLst/>
            <a:ahLst/>
            <a:cxnLst/>
            <a:rect l="l" t="t" r="r" b="b"/>
            <a:pathLst>
              <a:path w="268532" h="273470">
                <a:moveTo>
                  <a:pt x="0" y="0"/>
                </a:moveTo>
                <a:lnTo>
                  <a:pt x="268532" y="0"/>
                </a:lnTo>
                <a:lnTo>
                  <a:pt x="268532" y="273469"/>
                </a:lnTo>
                <a:lnTo>
                  <a:pt x="0" y="273469"/>
                </a:lnTo>
                <a:lnTo>
                  <a:pt x="0" y="0"/>
                </a:lnTo>
                <a:close/>
              </a:path>
            </a:pathLst>
          </a:custGeom>
          <a:blipFill>
            <a:blip r:embed="rId5">
              <a:extLst>
                <a:ext uri="{96DAC541-7B7A-43D3-8B79-37D633B846F1}">
                  <asvg:svgBlip xmlns:asvg="http://schemas.microsoft.com/office/drawing/2016/SVG/main" r:embed="rId6"/>
                </a:ext>
              </a:extLst>
            </a:blip>
            <a:stretch>
              <a:fillRect l="-110519"/>
            </a:stretch>
          </a:blipFill>
        </p:spPr>
        <p:txBody>
          <a:bodyPr/>
          <a:lstStyle/>
          <a:p>
            <a:endParaRPr lang="tr-TR"/>
          </a:p>
        </p:txBody>
      </p:sp>
      <p:sp>
        <p:nvSpPr>
          <p:cNvPr id="11" name="Freeform 11"/>
          <p:cNvSpPr/>
          <p:nvPr/>
        </p:nvSpPr>
        <p:spPr>
          <a:xfrm>
            <a:off x="1028700" y="4627240"/>
            <a:ext cx="268532" cy="273470"/>
          </a:xfrm>
          <a:custGeom>
            <a:avLst/>
            <a:gdLst/>
            <a:ahLst/>
            <a:cxnLst/>
            <a:rect l="l" t="t" r="r" b="b"/>
            <a:pathLst>
              <a:path w="268532" h="273470">
                <a:moveTo>
                  <a:pt x="0" y="0"/>
                </a:moveTo>
                <a:lnTo>
                  <a:pt x="268532" y="0"/>
                </a:lnTo>
                <a:lnTo>
                  <a:pt x="268532" y="273469"/>
                </a:lnTo>
                <a:lnTo>
                  <a:pt x="0" y="273469"/>
                </a:lnTo>
                <a:lnTo>
                  <a:pt x="0" y="0"/>
                </a:lnTo>
                <a:close/>
              </a:path>
            </a:pathLst>
          </a:custGeom>
          <a:blipFill>
            <a:blip r:embed="rId5">
              <a:extLst>
                <a:ext uri="{96DAC541-7B7A-43D3-8B79-37D633B846F1}">
                  <asvg:svgBlip xmlns:asvg="http://schemas.microsoft.com/office/drawing/2016/SVG/main" r:embed="rId6"/>
                </a:ext>
              </a:extLst>
            </a:blip>
            <a:stretch>
              <a:fillRect l="-110519"/>
            </a:stretch>
          </a:blipFill>
        </p:spPr>
        <p:txBody>
          <a:bodyPr/>
          <a:lstStyle/>
          <a:p>
            <a:endParaRPr lang="tr-TR"/>
          </a:p>
        </p:txBody>
      </p:sp>
      <p:sp>
        <p:nvSpPr>
          <p:cNvPr id="12" name="Freeform 12"/>
          <p:cNvSpPr/>
          <p:nvPr/>
        </p:nvSpPr>
        <p:spPr>
          <a:xfrm>
            <a:off x="1028700" y="2741290"/>
            <a:ext cx="268532" cy="273470"/>
          </a:xfrm>
          <a:custGeom>
            <a:avLst/>
            <a:gdLst/>
            <a:ahLst/>
            <a:cxnLst/>
            <a:rect l="l" t="t" r="r" b="b"/>
            <a:pathLst>
              <a:path w="268532" h="273470">
                <a:moveTo>
                  <a:pt x="0" y="0"/>
                </a:moveTo>
                <a:lnTo>
                  <a:pt x="268532" y="0"/>
                </a:lnTo>
                <a:lnTo>
                  <a:pt x="268532" y="273469"/>
                </a:lnTo>
                <a:lnTo>
                  <a:pt x="0" y="273469"/>
                </a:lnTo>
                <a:lnTo>
                  <a:pt x="0" y="0"/>
                </a:lnTo>
                <a:close/>
              </a:path>
            </a:pathLst>
          </a:custGeom>
          <a:blipFill>
            <a:blip r:embed="rId5">
              <a:extLst>
                <a:ext uri="{96DAC541-7B7A-43D3-8B79-37D633B846F1}">
                  <asvg:svgBlip xmlns:asvg="http://schemas.microsoft.com/office/drawing/2016/SVG/main" r:embed="rId6"/>
                </a:ext>
              </a:extLst>
            </a:blip>
            <a:stretch>
              <a:fillRect l="-110519"/>
            </a:stretch>
          </a:blipFill>
        </p:spPr>
        <p:txBody>
          <a:bodyPr/>
          <a:lstStyle/>
          <a:p>
            <a:endParaRPr lang="tr-TR"/>
          </a:p>
        </p:txBody>
      </p:sp>
      <p:sp>
        <p:nvSpPr>
          <p:cNvPr id="13" name="TextBox 13"/>
          <p:cNvSpPr txBox="1"/>
          <p:nvPr/>
        </p:nvSpPr>
        <p:spPr>
          <a:xfrm>
            <a:off x="1028700" y="628650"/>
            <a:ext cx="8514713" cy="1024890"/>
          </a:xfrm>
          <a:prstGeom prst="rect">
            <a:avLst/>
          </a:prstGeom>
        </p:spPr>
        <p:txBody>
          <a:bodyPr lIns="0" tIns="0" rIns="0" bIns="0" rtlCol="0" anchor="t">
            <a:spAutoFit/>
          </a:bodyPr>
          <a:lstStyle/>
          <a:p>
            <a:pPr marL="0" lvl="0" indent="0" algn="l">
              <a:lnSpc>
                <a:spcPts val="7920"/>
              </a:lnSpc>
              <a:spcBef>
                <a:spcPct val="0"/>
              </a:spcBef>
            </a:pPr>
            <a:r>
              <a:rPr lang="en-US" sz="7200" b="1">
                <a:solidFill>
                  <a:srgbClr val="041E1A"/>
                </a:solidFill>
                <a:latin typeface="Noah Bold"/>
                <a:ea typeface="Noah Bold"/>
                <a:cs typeface="Noah Bold"/>
                <a:sym typeface="Noah Bold"/>
              </a:rPr>
              <a:t>Kazanımlar</a:t>
            </a:r>
          </a:p>
        </p:txBody>
      </p:sp>
      <p:sp>
        <p:nvSpPr>
          <p:cNvPr id="14" name="TextBox 14"/>
          <p:cNvSpPr txBox="1"/>
          <p:nvPr/>
        </p:nvSpPr>
        <p:spPr>
          <a:xfrm>
            <a:off x="1530455" y="5449775"/>
            <a:ext cx="6892253" cy="514350"/>
          </a:xfrm>
          <a:prstGeom prst="rect">
            <a:avLst/>
          </a:prstGeom>
        </p:spPr>
        <p:txBody>
          <a:bodyPr lIns="0" tIns="0" rIns="0" bIns="0" rtlCol="0" anchor="t">
            <a:spAutoFit/>
          </a:bodyPr>
          <a:lstStyle/>
          <a:p>
            <a:pPr algn="just">
              <a:lnSpc>
                <a:spcPts val="4079"/>
              </a:lnSpc>
            </a:pPr>
            <a:r>
              <a:rPr lang="en-US" sz="3399" b="1">
                <a:solidFill>
                  <a:srgbClr val="041E1A"/>
                </a:solidFill>
                <a:latin typeface="Lato Bold"/>
                <a:ea typeface="Lato Bold"/>
                <a:cs typeface="Lato Bold"/>
                <a:sym typeface="Lato Bold"/>
              </a:rPr>
              <a:t>Anlama oranının %94'e ulaşması</a:t>
            </a:r>
          </a:p>
        </p:txBody>
      </p:sp>
      <p:sp>
        <p:nvSpPr>
          <p:cNvPr id="15" name="TextBox 15"/>
          <p:cNvSpPr txBox="1"/>
          <p:nvPr/>
        </p:nvSpPr>
        <p:spPr>
          <a:xfrm>
            <a:off x="1530455" y="3563825"/>
            <a:ext cx="11299911" cy="514350"/>
          </a:xfrm>
          <a:prstGeom prst="rect">
            <a:avLst/>
          </a:prstGeom>
        </p:spPr>
        <p:txBody>
          <a:bodyPr lIns="0" tIns="0" rIns="0" bIns="0" rtlCol="0" anchor="t">
            <a:spAutoFit/>
          </a:bodyPr>
          <a:lstStyle/>
          <a:p>
            <a:pPr algn="just">
              <a:lnSpc>
                <a:spcPts val="4079"/>
              </a:lnSpc>
            </a:pPr>
            <a:r>
              <a:rPr lang="en-US" sz="3399" b="1">
                <a:solidFill>
                  <a:srgbClr val="041E1A"/>
                </a:solidFill>
                <a:latin typeface="Lato Bold"/>
                <a:ea typeface="Lato Bold"/>
                <a:cs typeface="Lato Bold"/>
                <a:sym typeface="Lato Bold"/>
              </a:rPr>
              <a:t>14 işlemin ekranlarına gerek kalmadan gerçekleştirmesi</a:t>
            </a:r>
          </a:p>
        </p:txBody>
      </p:sp>
      <p:sp>
        <p:nvSpPr>
          <p:cNvPr id="16" name="TextBox 16"/>
          <p:cNvSpPr txBox="1"/>
          <p:nvPr/>
        </p:nvSpPr>
        <p:spPr>
          <a:xfrm>
            <a:off x="1530455" y="4506800"/>
            <a:ext cx="11299911" cy="514350"/>
          </a:xfrm>
          <a:prstGeom prst="rect">
            <a:avLst/>
          </a:prstGeom>
        </p:spPr>
        <p:txBody>
          <a:bodyPr lIns="0" tIns="0" rIns="0" bIns="0" rtlCol="0" anchor="t">
            <a:spAutoFit/>
          </a:bodyPr>
          <a:lstStyle/>
          <a:p>
            <a:pPr algn="just">
              <a:lnSpc>
                <a:spcPts val="4079"/>
              </a:lnSpc>
            </a:pPr>
            <a:r>
              <a:rPr lang="en-US" sz="3399" b="1">
                <a:solidFill>
                  <a:srgbClr val="041E1A"/>
                </a:solidFill>
                <a:latin typeface="Lato Bold"/>
                <a:ea typeface="Lato Bold"/>
                <a:cs typeface="Lato Bold"/>
                <a:sym typeface="Lato Bold"/>
              </a:rPr>
              <a:t>NPS skorunun %67'ye yükselmesi</a:t>
            </a:r>
          </a:p>
        </p:txBody>
      </p:sp>
      <p:sp>
        <p:nvSpPr>
          <p:cNvPr id="17" name="TextBox 17"/>
          <p:cNvSpPr txBox="1"/>
          <p:nvPr/>
        </p:nvSpPr>
        <p:spPr>
          <a:xfrm>
            <a:off x="1530455" y="2620850"/>
            <a:ext cx="11299911" cy="514350"/>
          </a:xfrm>
          <a:prstGeom prst="rect">
            <a:avLst/>
          </a:prstGeom>
        </p:spPr>
        <p:txBody>
          <a:bodyPr lIns="0" tIns="0" rIns="0" bIns="0" rtlCol="0" anchor="t">
            <a:spAutoFit/>
          </a:bodyPr>
          <a:lstStyle/>
          <a:p>
            <a:pPr algn="just">
              <a:lnSpc>
                <a:spcPts val="4079"/>
              </a:lnSpc>
            </a:pPr>
            <a:r>
              <a:rPr lang="en-US" sz="3399" b="1">
                <a:solidFill>
                  <a:srgbClr val="041E1A"/>
                </a:solidFill>
                <a:latin typeface="Lato Bold"/>
                <a:ea typeface="Lato Bold"/>
                <a:cs typeface="Lato Bold"/>
                <a:sym typeface="Lato Bold"/>
              </a:rPr>
              <a:t>Aylık ortalama 1.3 Milyon sorunun cevaplanması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6959"/>
        </a:solidFill>
        <a:effectLst/>
      </p:bgPr>
    </p:bg>
    <p:spTree>
      <p:nvGrpSpPr>
        <p:cNvPr id="1" name=""/>
        <p:cNvGrpSpPr/>
        <p:nvPr/>
      </p:nvGrpSpPr>
      <p:grpSpPr>
        <a:xfrm>
          <a:off x="0" y="0"/>
          <a:ext cx="0" cy="0"/>
          <a:chOff x="0" y="0"/>
          <a:chExt cx="0" cy="0"/>
        </a:xfrm>
      </p:grpSpPr>
      <p:sp>
        <p:nvSpPr>
          <p:cNvPr id="2" name="Freeform 2"/>
          <p:cNvSpPr/>
          <p:nvPr/>
        </p:nvSpPr>
        <p:spPr>
          <a:xfrm>
            <a:off x="8227849" y="-231218"/>
            <a:ext cx="4104037" cy="2145435"/>
          </a:xfrm>
          <a:custGeom>
            <a:avLst/>
            <a:gdLst/>
            <a:ahLst/>
            <a:cxnLst/>
            <a:rect l="l" t="t" r="r" b="b"/>
            <a:pathLst>
              <a:path w="4104037" h="2145435">
                <a:moveTo>
                  <a:pt x="0" y="0"/>
                </a:moveTo>
                <a:lnTo>
                  <a:pt x="4104037" y="0"/>
                </a:lnTo>
                <a:lnTo>
                  <a:pt x="4104037" y="2145435"/>
                </a:lnTo>
                <a:lnTo>
                  <a:pt x="0" y="2145435"/>
                </a:lnTo>
                <a:lnTo>
                  <a:pt x="0" y="0"/>
                </a:lnTo>
                <a:close/>
              </a:path>
            </a:pathLst>
          </a:custGeom>
          <a:blipFill>
            <a:blip r:embed="rId2">
              <a:extLst>
                <a:ext uri="{96DAC541-7B7A-43D3-8B79-37D633B846F1}">
                  <asvg:svgBlip xmlns:asvg="http://schemas.microsoft.com/office/drawing/2016/SVG/main" r:embed="rId3"/>
                </a:ext>
              </a:extLst>
            </a:blip>
            <a:stretch>
              <a:fillRect t="-321218" r="-266232"/>
            </a:stretch>
          </a:blipFill>
        </p:spPr>
        <p:txBody>
          <a:bodyPr/>
          <a:lstStyle/>
          <a:p>
            <a:endParaRPr lang="tr-TR"/>
          </a:p>
        </p:txBody>
      </p:sp>
      <p:sp>
        <p:nvSpPr>
          <p:cNvPr id="3" name="Freeform 3"/>
          <p:cNvSpPr/>
          <p:nvPr/>
        </p:nvSpPr>
        <p:spPr>
          <a:xfrm>
            <a:off x="14457765" y="8034377"/>
            <a:ext cx="4104037" cy="2145435"/>
          </a:xfrm>
          <a:custGeom>
            <a:avLst/>
            <a:gdLst/>
            <a:ahLst/>
            <a:cxnLst/>
            <a:rect l="l" t="t" r="r" b="b"/>
            <a:pathLst>
              <a:path w="4104037" h="2145435">
                <a:moveTo>
                  <a:pt x="0" y="0"/>
                </a:moveTo>
                <a:lnTo>
                  <a:pt x="4104037" y="0"/>
                </a:lnTo>
                <a:lnTo>
                  <a:pt x="4104037" y="2145435"/>
                </a:lnTo>
                <a:lnTo>
                  <a:pt x="0" y="2145435"/>
                </a:lnTo>
                <a:lnTo>
                  <a:pt x="0" y="0"/>
                </a:lnTo>
                <a:close/>
              </a:path>
            </a:pathLst>
          </a:custGeom>
          <a:blipFill>
            <a:blip r:embed="rId2">
              <a:extLst>
                <a:ext uri="{96DAC541-7B7A-43D3-8B79-37D633B846F1}">
                  <asvg:svgBlip xmlns:asvg="http://schemas.microsoft.com/office/drawing/2016/SVG/main" r:embed="rId3"/>
                </a:ext>
              </a:extLst>
            </a:blip>
            <a:stretch>
              <a:fillRect t="-321218" r="-266232"/>
            </a:stretch>
          </a:blipFill>
        </p:spPr>
        <p:txBody>
          <a:bodyPr/>
          <a:lstStyle/>
          <a:p>
            <a:endParaRPr lang="tr-TR"/>
          </a:p>
        </p:txBody>
      </p:sp>
      <p:sp>
        <p:nvSpPr>
          <p:cNvPr id="4" name="TextBox 4"/>
          <p:cNvSpPr txBox="1"/>
          <p:nvPr/>
        </p:nvSpPr>
        <p:spPr>
          <a:xfrm>
            <a:off x="1028700" y="7339687"/>
            <a:ext cx="7032882" cy="1484630"/>
          </a:xfrm>
          <a:prstGeom prst="rect">
            <a:avLst/>
          </a:prstGeom>
        </p:spPr>
        <p:txBody>
          <a:bodyPr lIns="0" tIns="0" rIns="0" bIns="0" rtlCol="0" anchor="t">
            <a:spAutoFit/>
          </a:bodyPr>
          <a:lstStyle/>
          <a:p>
            <a:pPr algn="l">
              <a:lnSpc>
                <a:spcPts val="11440"/>
              </a:lnSpc>
            </a:pPr>
            <a:r>
              <a:rPr lang="en-US" sz="10400" b="1">
                <a:solidFill>
                  <a:srgbClr val="FFFFFF"/>
                </a:solidFill>
                <a:latin typeface="Noah Bold"/>
                <a:ea typeface="Noah Bold"/>
                <a:cs typeface="Noah Bold"/>
                <a:sym typeface="Noah Bold"/>
              </a:rPr>
              <a:t>Teşekkürler.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858" y="9258300"/>
            <a:ext cx="20006640" cy="1459492"/>
            <a:chOff x="0" y="0"/>
            <a:chExt cx="5269239" cy="384393"/>
          </a:xfrm>
        </p:grpSpPr>
        <p:sp>
          <p:nvSpPr>
            <p:cNvPr id="3" name="Freeform 3"/>
            <p:cNvSpPr/>
            <p:nvPr/>
          </p:nvSpPr>
          <p:spPr>
            <a:xfrm>
              <a:off x="0" y="0"/>
              <a:ext cx="5269238" cy="384393"/>
            </a:xfrm>
            <a:custGeom>
              <a:avLst/>
              <a:gdLst/>
              <a:ahLst/>
              <a:cxnLst/>
              <a:rect l="l" t="t" r="r" b="b"/>
              <a:pathLst>
                <a:path w="5269238" h="384393">
                  <a:moveTo>
                    <a:pt x="0" y="0"/>
                  </a:moveTo>
                  <a:lnTo>
                    <a:pt x="5269238" y="0"/>
                  </a:lnTo>
                  <a:lnTo>
                    <a:pt x="5269238" y="384393"/>
                  </a:lnTo>
                  <a:lnTo>
                    <a:pt x="0" y="384393"/>
                  </a:lnTo>
                  <a:close/>
                </a:path>
              </a:pathLst>
            </a:custGeom>
            <a:solidFill>
              <a:srgbClr val="086959"/>
            </a:solidFill>
          </p:spPr>
          <p:txBody>
            <a:bodyPr/>
            <a:lstStyle/>
            <a:p>
              <a:endParaRPr lang="tr-TR"/>
            </a:p>
          </p:txBody>
        </p:sp>
        <p:sp>
          <p:nvSpPr>
            <p:cNvPr id="4" name="TextBox 4"/>
            <p:cNvSpPr txBox="1"/>
            <p:nvPr/>
          </p:nvSpPr>
          <p:spPr>
            <a:xfrm>
              <a:off x="0" y="0"/>
              <a:ext cx="5269239" cy="384393"/>
            </a:xfrm>
            <a:prstGeom prst="rect">
              <a:avLst/>
            </a:prstGeom>
          </p:spPr>
          <p:txBody>
            <a:bodyPr lIns="50800" tIns="50800" rIns="50800" bIns="50800" rtlCol="0" anchor="ctr"/>
            <a:lstStyle/>
            <a:p>
              <a:pPr algn="ctr">
                <a:lnSpc>
                  <a:spcPts val="1683"/>
                </a:lnSpc>
              </a:pPr>
              <a:endParaRPr/>
            </a:p>
          </p:txBody>
        </p:sp>
      </p:grpSp>
      <p:grpSp>
        <p:nvGrpSpPr>
          <p:cNvPr id="5" name="Group 5"/>
          <p:cNvGrpSpPr/>
          <p:nvPr/>
        </p:nvGrpSpPr>
        <p:grpSpPr>
          <a:xfrm>
            <a:off x="14237178" y="-470255"/>
            <a:ext cx="6329487" cy="4522190"/>
            <a:chOff x="0" y="0"/>
            <a:chExt cx="1266294" cy="904722"/>
          </a:xfrm>
        </p:grpSpPr>
        <p:sp>
          <p:nvSpPr>
            <p:cNvPr id="6" name="Freeform 6"/>
            <p:cNvSpPr/>
            <p:nvPr/>
          </p:nvSpPr>
          <p:spPr>
            <a:xfrm>
              <a:off x="0" y="0"/>
              <a:ext cx="1266294" cy="904722"/>
            </a:xfrm>
            <a:custGeom>
              <a:avLst/>
              <a:gdLst/>
              <a:ahLst/>
              <a:cxnLst/>
              <a:rect l="l" t="t" r="r" b="b"/>
              <a:pathLst>
                <a:path w="1266294" h="904722">
                  <a:moveTo>
                    <a:pt x="0" y="0"/>
                  </a:moveTo>
                  <a:lnTo>
                    <a:pt x="1266294" y="0"/>
                  </a:lnTo>
                  <a:lnTo>
                    <a:pt x="1266294" y="904722"/>
                  </a:lnTo>
                  <a:lnTo>
                    <a:pt x="0" y="904722"/>
                  </a:lnTo>
                  <a:close/>
                </a:path>
              </a:pathLst>
            </a:custGeom>
            <a:solidFill>
              <a:srgbClr val="086959"/>
            </a:solidFill>
          </p:spPr>
          <p:txBody>
            <a:bodyPr/>
            <a:lstStyle/>
            <a:p>
              <a:endParaRPr lang="tr-TR"/>
            </a:p>
          </p:txBody>
        </p:sp>
        <p:sp>
          <p:nvSpPr>
            <p:cNvPr id="7" name="TextBox 7"/>
            <p:cNvSpPr txBox="1"/>
            <p:nvPr/>
          </p:nvSpPr>
          <p:spPr>
            <a:xfrm>
              <a:off x="0" y="0"/>
              <a:ext cx="1266294" cy="904722"/>
            </a:xfrm>
            <a:prstGeom prst="rect">
              <a:avLst/>
            </a:prstGeom>
          </p:spPr>
          <p:txBody>
            <a:bodyPr lIns="50800" tIns="50800" rIns="50800" bIns="50800" rtlCol="0" anchor="ctr"/>
            <a:lstStyle/>
            <a:p>
              <a:pPr algn="ctr">
                <a:lnSpc>
                  <a:spcPts val="1683"/>
                </a:lnSpc>
              </a:pPr>
              <a:endParaRPr/>
            </a:p>
          </p:txBody>
        </p:sp>
      </p:grpSp>
      <p:sp>
        <p:nvSpPr>
          <p:cNvPr id="8" name="Freeform 8"/>
          <p:cNvSpPr/>
          <p:nvPr/>
        </p:nvSpPr>
        <p:spPr>
          <a:xfrm>
            <a:off x="10190291" y="5892501"/>
            <a:ext cx="4104037" cy="2145435"/>
          </a:xfrm>
          <a:custGeom>
            <a:avLst/>
            <a:gdLst/>
            <a:ahLst/>
            <a:cxnLst/>
            <a:rect l="l" t="t" r="r" b="b"/>
            <a:pathLst>
              <a:path w="4104037" h="2145435">
                <a:moveTo>
                  <a:pt x="0" y="0"/>
                </a:moveTo>
                <a:lnTo>
                  <a:pt x="4104037" y="0"/>
                </a:lnTo>
                <a:lnTo>
                  <a:pt x="4104037" y="2145435"/>
                </a:lnTo>
                <a:lnTo>
                  <a:pt x="0" y="2145435"/>
                </a:lnTo>
                <a:lnTo>
                  <a:pt x="0" y="0"/>
                </a:lnTo>
                <a:close/>
              </a:path>
            </a:pathLst>
          </a:custGeom>
          <a:blipFill>
            <a:blip r:embed="rId2">
              <a:extLst>
                <a:ext uri="{96DAC541-7B7A-43D3-8B79-37D633B846F1}">
                  <asvg:svgBlip xmlns:asvg="http://schemas.microsoft.com/office/drawing/2016/SVG/main" r:embed="rId3"/>
                </a:ext>
              </a:extLst>
            </a:blip>
            <a:stretch>
              <a:fillRect t="-321218" r="-266232"/>
            </a:stretch>
          </a:blipFill>
        </p:spPr>
        <p:txBody>
          <a:bodyPr/>
          <a:lstStyle/>
          <a:p>
            <a:endParaRPr lang="tr-TR"/>
          </a:p>
        </p:txBody>
      </p:sp>
      <p:sp>
        <p:nvSpPr>
          <p:cNvPr id="9" name="Freeform 9"/>
          <p:cNvSpPr/>
          <p:nvPr/>
        </p:nvSpPr>
        <p:spPr>
          <a:xfrm>
            <a:off x="15207281" y="-231218"/>
            <a:ext cx="4104037" cy="2145435"/>
          </a:xfrm>
          <a:custGeom>
            <a:avLst/>
            <a:gdLst/>
            <a:ahLst/>
            <a:cxnLst/>
            <a:rect l="l" t="t" r="r" b="b"/>
            <a:pathLst>
              <a:path w="4104037" h="2145435">
                <a:moveTo>
                  <a:pt x="0" y="0"/>
                </a:moveTo>
                <a:lnTo>
                  <a:pt x="4104038" y="0"/>
                </a:lnTo>
                <a:lnTo>
                  <a:pt x="4104038" y="2145435"/>
                </a:lnTo>
                <a:lnTo>
                  <a:pt x="0" y="2145435"/>
                </a:lnTo>
                <a:lnTo>
                  <a:pt x="0" y="0"/>
                </a:lnTo>
                <a:close/>
              </a:path>
            </a:pathLst>
          </a:custGeom>
          <a:blipFill>
            <a:blip r:embed="rId2">
              <a:extLst>
                <a:ext uri="{96DAC541-7B7A-43D3-8B79-37D633B846F1}">
                  <asvg:svgBlip xmlns:asvg="http://schemas.microsoft.com/office/drawing/2016/SVG/main" r:embed="rId3"/>
                </a:ext>
              </a:extLst>
            </a:blip>
            <a:stretch>
              <a:fillRect t="-321218" r="-266232"/>
            </a:stretch>
          </a:blipFill>
        </p:spPr>
        <p:txBody>
          <a:bodyPr/>
          <a:lstStyle/>
          <a:p>
            <a:endParaRPr lang="tr-TR"/>
          </a:p>
        </p:txBody>
      </p:sp>
      <p:grpSp>
        <p:nvGrpSpPr>
          <p:cNvPr id="10" name="Group 10"/>
          <p:cNvGrpSpPr/>
          <p:nvPr/>
        </p:nvGrpSpPr>
        <p:grpSpPr>
          <a:xfrm>
            <a:off x="11215056" y="1028700"/>
            <a:ext cx="6044244" cy="6046470"/>
            <a:chOff x="0" y="0"/>
            <a:chExt cx="8058991" cy="8061960"/>
          </a:xfrm>
        </p:grpSpPr>
        <p:pic>
          <p:nvPicPr>
            <p:cNvPr id="11" name="Picture 11"/>
            <p:cNvPicPr>
              <a:picLocks noChangeAspect="1"/>
            </p:cNvPicPr>
            <p:nvPr/>
          </p:nvPicPr>
          <p:blipFill>
            <a:blip r:embed="rId4"/>
            <a:srcRect l="16887" r="16887"/>
            <a:stretch>
              <a:fillRect/>
            </a:stretch>
          </p:blipFill>
          <p:spPr>
            <a:xfrm>
              <a:off x="0" y="0"/>
              <a:ext cx="8058991" cy="8061960"/>
            </a:xfrm>
            <a:prstGeom prst="rect">
              <a:avLst/>
            </a:prstGeom>
          </p:spPr>
        </p:pic>
      </p:grpSp>
      <p:grpSp>
        <p:nvGrpSpPr>
          <p:cNvPr id="12" name="Group 12"/>
          <p:cNvGrpSpPr/>
          <p:nvPr/>
        </p:nvGrpSpPr>
        <p:grpSpPr>
          <a:xfrm>
            <a:off x="1028700" y="3885301"/>
            <a:ext cx="952620" cy="953219"/>
            <a:chOff x="0" y="0"/>
            <a:chExt cx="161677" cy="161779"/>
          </a:xfrm>
        </p:grpSpPr>
        <p:sp>
          <p:nvSpPr>
            <p:cNvPr id="13" name="Freeform 13"/>
            <p:cNvSpPr/>
            <p:nvPr/>
          </p:nvSpPr>
          <p:spPr>
            <a:xfrm>
              <a:off x="0" y="0"/>
              <a:ext cx="161677" cy="161779"/>
            </a:xfrm>
            <a:custGeom>
              <a:avLst/>
              <a:gdLst/>
              <a:ahLst/>
              <a:cxnLst/>
              <a:rect l="l" t="t" r="r" b="b"/>
              <a:pathLst>
                <a:path w="161677" h="161779">
                  <a:moveTo>
                    <a:pt x="0" y="0"/>
                  </a:moveTo>
                  <a:lnTo>
                    <a:pt x="161677" y="0"/>
                  </a:lnTo>
                  <a:lnTo>
                    <a:pt x="161677" y="161779"/>
                  </a:lnTo>
                  <a:lnTo>
                    <a:pt x="0" y="161779"/>
                  </a:lnTo>
                  <a:close/>
                </a:path>
              </a:pathLst>
            </a:custGeom>
            <a:solidFill>
              <a:srgbClr val="0AD5B6"/>
            </a:solidFill>
          </p:spPr>
          <p:txBody>
            <a:bodyPr/>
            <a:lstStyle/>
            <a:p>
              <a:endParaRPr lang="tr-TR"/>
            </a:p>
          </p:txBody>
        </p:sp>
        <p:sp>
          <p:nvSpPr>
            <p:cNvPr id="14" name="TextBox 14"/>
            <p:cNvSpPr txBox="1"/>
            <p:nvPr/>
          </p:nvSpPr>
          <p:spPr>
            <a:xfrm>
              <a:off x="0" y="0"/>
              <a:ext cx="161677" cy="161779"/>
            </a:xfrm>
            <a:prstGeom prst="rect">
              <a:avLst/>
            </a:prstGeom>
          </p:spPr>
          <p:txBody>
            <a:bodyPr lIns="50800" tIns="50800" rIns="50800" bIns="50800" rtlCol="0" anchor="ctr"/>
            <a:lstStyle/>
            <a:p>
              <a:pPr algn="ctr">
                <a:lnSpc>
                  <a:spcPts val="1683"/>
                </a:lnSpc>
              </a:pPr>
              <a:endParaRPr/>
            </a:p>
          </p:txBody>
        </p:sp>
      </p:grpSp>
      <p:sp>
        <p:nvSpPr>
          <p:cNvPr id="15" name="Freeform 15"/>
          <p:cNvSpPr/>
          <p:nvPr/>
        </p:nvSpPr>
        <p:spPr>
          <a:xfrm>
            <a:off x="1236290" y="4088249"/>
            <a:ext cx="537440" cy="547323"/>
          </a:xfrm>
          <a:custGeom>
            <a:avLst/>
            <a:gdLst/>
            <a:ahLst/>
            <a:cxnLst/>
            <a:rect l="l" t="t" r="r" b="b"/>
            <a:pathLst>
              <a:path w="537440" h="547323">
                <a:moveTo>
                  <a:pt x="0" y="0"/>
                </a:moveTo>
                <a:lnTo>
                  <a:pt x="537440" y="0"/>
                </a:lnTo>
                <a:lnTo>
                  <a:pt x="537440" y="547323"/>
                </a:lnTo>
                <a:lnTo>
                  <a:pt x="0" y="547323"/>
                </a:lnTo>
                <a:lnTo>
                  <a:pt x="0" y="0"/>
                </a:lnTo>
                <a:close/>
              </a:path>
            </a:pathLst>
          </a:custGeom>
          <a:blipFill>
            <a:blip r:embed="rId5">
              <a:extLst>
                <a:ext uri="{96DAC541-7B7A-43D3-8B79-37D633B846F1}">
                  <asvg:svgBlip xmlns:asvg="http://schemas.microsoft.com/office/drawing/2016/SVG/main" r:embed="rId6"/>
                </a:ext>
              </a:extLst>
            </a:blip>
            <a:stretch>
              <a:fillRect l="-110519"/>
            </a:stretch>
          </a:blipFill>
        </p:spPr>
        <p:txBody>
          <a:bodyPr/>
          <a:lstStyle/>
          <a:p>
            <a:endParaRPr lang="tr-TR"/>
          </a:p>
        </p:txBody>
      </p:sp>
      <p:grpSp>
        <p:nvGrpSpPr>
          <p:cNvPr id="16" name="Group 16"/>
          <p:cNvGrpSpPr/>
          <p:nvPr/>
        </p:nvGrpSpPr>
        <p:grpSpPr>
          <a:xfrm>
            <a:off x="1028700" y="5631698"/>
            <a:ext cx="952620" cy="953219"/>
            <a:chOff x="0" y="0"/>
            <a:chExt cx="161677" cy="161779"/>
          </a:xfrm>
        </p:grpSpPr>
        <p:sp>
          <p:nvSpPr>
            <p:cNvPr id="17" name="Freeform 17"/>
            <p:cNvSpPr/>
            <p:nvPr/>
          </p:nvSpPr>
          <p:spPr>
            <a:xfrm>
              <a:off x="0" y="0"/>
              <a:ext cx="161677" cy="161779"/>
            </a:xfrm>
            <a:custGeom>
              <a:avLst/>
              <a:gdLst/>
              <a:ahLst/>
              <a:cxnLst/>
              <a:rect l="l" t="t" r="r" b="b"/>
              <a:pathLst>
                <a:path w="161677" h="161779">
                  <a:moveTo>
                    <a:pt x="0" y="0"/>
                  </a:moveTo>
                  <a:lnTo>
                    <a:pt x="161677" y="0"/>
                  </a:lnTo>
                  <a:lnTo>
                    <a:pt x="161677" y="161779"/>
                  </a:lnTo>
                  <a:lnTo>
                    <a:pt x="0" y="161779"/>
                  </a:lnTo>
                  <a:close/>
                </a:path>
              </a:pathLst>
            </a:custGeom>
            <a:solidFill>
              <a:srgbClr val="0AD5B6"/>
            </a:solidFill>
          </p:spPr>
          <p:txBody>
            <a:bodyPr/>
            <a:lstStyle/>
            <a:p>
              <a:endParaRPr lang="tr-TR"/>
            </a:p>
          </p:txBody>
        </p:sp>
        <p:sp>
          <p:nvSpPr>
            <p:cNvPr id="18" name="TextBox 18"/>
            <p:cNvSpPr txBox="1"/>
            <p:nvPr/>
          </p:nvSpPr>
          <p:spPr>
            <a:xfrm>
              <a:off x="0" y="0"/>
              <a:ext cx="161677" cy="161779"/>
            </a:xfrm>
            <a:prstGeom prst="rect">
              <a:avLst/>
            </a:prstGeom>
          </p:spPr>
          <p:txBody>
            <a:bodyPr lIns="50800" tIns="50800" rIns="50800" bIns="50800" rtlCol="0" anchor="ctr"/>
            <a:lstStyle/>
            <a:p>
              <a:pPr algn="ctr">
                <a:lnSpc>
                  <a:spcPts val="1683"/>
                </a:lnSpc>
              </a:pPr>
              <a:endParaRPr/>
            </a:p>
          </p:txBody>
        </p:sp>
      </p:grpSp>
      <p:sp>
        <p:nvSpPr>
          <p:cNvPr id="19" name="Freeform 19"/>
          <p:cNvSpPr/>
          <p:nvPr/>
        </p:nvSpPr>
        <p:spPr>
          <a:xfrm>
            <a:off x="1236290" y="5834646"/>
            <a:ext cx="537440" cy="547323"/>
          </a:xfrm>
          <a:custGeom>
            <a:avLst/>
            <a:gdLst/>
            <a:ahLst/>
            <a:cxnLst/>
            <a:rect l="l" t="t" r="r" b="b"/>
            <a:pathLst>
              <a:path w="537440" h="547323">
                <a:moveTo>
                  <a:pt x="0" y="0"/>
                </a:moveTo>
                <a:lnTo>
                  <a:pt x="537440" y="0"/>
                </a:lnTo>
                <a:lnTo>
                  <a:pt x="537440" y="547323"/>
                </a:lnTo>
                <a:lnTo>
                  <a:pt x="0" y="547323"/>
                </a:lnTo>
                <a:lnTo>
                  <a:pt x="0" y="0"/>
                </a:lnTo>
                <a:close/>
              </a:path>
            </a:pathLst>
          </a:custGeom>
          <a:blipFill>
            <a:blip r:embed="rId5">
              <a:extLst>
                <a:ext uri="{96DAC541-7B7A-43D3-8B79-37D633B846F1}">
                  <asvg:svgBlip xmlns:asvg="http://schemas.microsoft.com/office/drawing/2016/SVG/main" r:embed="rId6"/>
                </a:ext>
              </a:extLst>
            </a:blip>
            <a:stretch>
              <a:fillRect l="-110519"/>
            </a:stretch>
          </a:blipFill>
        </p:spPr>
        <p:txBody>
          <a:bodyPr/>
          <a:lstStyle/>
          <a:p>
            <a:endParaRPr lang="tr-TR"/>
          </a:p>
        </p:txBody>
      </p:sp>
      <p:sp>
        <p:nvSpPr>
          <p:cNvPr id="20" name="TextBox 20"/>
          <p:cNvSpPr txBox="1"/>
          <p:nvPr/>
        </p:nvSpPr>
        <p:spPr>
          <a:xfrm>
            <a:off x="1028700" y="1095375"/>
            <a:ext cx="5346384" cy="1024890"/>
          </a:xfrm>
          <a:prstGeom prst="rect">
            <a:avLst/>
          </a:prstGeom>
        </p:spPr>
        <p:txBody>
          <a:bodyPr lIns="0" tIns="0" rIns="0" bIns="0" rtlCol="0" anchor="t">
            <a:spAutoFit/>
          </a:bodyPr>
          <a:lstStyle/>
          <a:p>
            <a:pPr marL="0" lvl="0" indent="0" algn="l">
              <a:lnSpc>
                <a:spcPts val="7920"/>
              </a:lnSpc>
              <a:spcBef>
                <a:spcPct val="0"/>
              </a:spcBef>
            </a:pPr>
            <a:r>
              <a:rPr lang="en-US" sz="7200" b="1">
                <a:solidFill>
                  <a:srgbClr val="041E1A"/>
                </a:solidFill>
                <a:latin typeface="Noah Bold"/>
                <a:ea typeface="Noah Bold"/>
                <a:cs typeface="Noah Bold"/>
                <a:sym typeface="Noah Bold"/>
              </a:rPr>
              <a:t>Proje Amacı</a:t>
            </a:r>
          </a:p>
        </p:txBody>
      </p:sp>
      <p:sp>
        <p:nvSpPr>
          <p:cNvPr id="21" name="TextBox 21"/>
          <p:cNvSpPr txBox="1"/>
          <p:nvPr/>
        </p:nvSpPr>
        <p:spPr>
          <a:xfrm>
            <a:off x="2625721" y="3774259"/>
            <a:ext cx="7602670" cy="1064261"/>
          </a:xfrm>
          <a:prstGeom prst="rect">
            <a:avLst/>
          </a:prstGeom>
        </p:spPr>
        <p:txBody>
          <a:bodyPr lIns="0" tIns="0" rIns="0" bIns="0" rtlCol="0" anchor="t">
            <a:spAutoFit/>
          </a:bodyPr>
          <a:lstStyle/>
          <a:p>
            <a:pPr algn="l">
              <a:lnSpc>
                <a:spcPts val="4339"/>
              </a:lnSpc>
            </a:pPr>
            <a:r>
              <a:rPr lang="en-US" sz="3099">
                <a:solidFill>
                  <a:srgbClr val="4C5251"/>
                </a:solidFill>
                <a:latin typeface="Noah"/>
                <a:ea typeface="Noah"/>
                <a:cs typeface="Noah"/>
                <a:sym typeface="Noah"/>
              </a:rPr>
              <a:t>Altyapının kural tabanlı yapıdan Doğal Dil İşleme (NLP) tabanlı yapıya dönüştürülmesi</a:t>
            </a:r>
          </a:p>
        </p:txBody>
      </p:sp>
      <p:sp>
        <p:nvSpPr>
          <p:cNvPr id="22" name="TextBox 22"/>
          <p:cNvSpPr txBox="1"/>
          <p:nvPr/>
        </p:nvSpPr>
        <p:spPr>
          <a:xfrm>
            <a:off x="2625721" y="5819065"/>
            <a:ext cx="7602670" cy="521336"/>
          </a:xfrm>
          <a:prstGeom prst="rect">
            <a:avLst/>
          </a:prstGeom>
        </p:spPr>
        <p:txBody>
          <a:bodyPr lIns="0" tIns="0" rIns="0" bIns="0" rtlCol="0" anchor="t">
            <a:spAutoFit/>
          </a:bodyPr>
          <a:lstStyle/>
          <a:p>
            <a:pPr algn="l">
              <a:lnSpc>
                <a:spcPts val="4339"/>
              </a:lnSpc>
            </a:pPr>
            <a:r>
              <a:rPr lang="en-US" sz="3099">
                <a:solidFill>
                  <a:srgbClr val="4C5251"/>
                </a:solidFill>
                <a:latin typeface="Noah"/>
                <a:ea typeface="Noah"/>
                <a:cs typeface="Noah"/>
                <a:sym typeface="Noah"/>
              </a:rPr>
              <a:t>Selim üzerinden işlem yapılabilmesi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858" y="9258300"/>
            <a:ext cx="20006640" cy="1459492"/>
            <a:chOff x="0" y="0"/>
            <a:chExt cx="5269239" cy="384393"/>
          </a:xfrm>
        </p:grpSpPr>
        <p:sp>
          <p:nvSpPr>
            <p:cNvPr id="3" name="Freeform 3"/>
            <p:cNvSpPr/>
            <p:nvPr/>
          </p:nvSpPr>
          <p:spPr>
            <a:xfrm>
              <a:off x="0" y="0"/>
              <a:ext cx="5269238" cy="384393"/>
            </a:xfrm>
            <a:custGeom>
              <a:avLst/>
              <a:gdLst/>
              <a:ahLst/>
              <a:cxnLst/>
              <a:rect l="l" t="t" r="r" b="b"/>
              <a:pathLst>
                <a:path w="5269238" h="384393">
                  <a:moveTo>
                    <a:pt x="0" y="0"/>
                  </a:moveTo>
                  <a:lnTo>
                    <a:pt x="5269238" y="0"/>
                  </a:lnTo>
                  <a:lnTo>
                    <a:pt x="5269238" y="384393"/>
                  </a:lnTo>
                  <a:lnTo>
                    <a:pt x="0" y="384393"/>
                  </a:lnTo>
                  <a:close/>
                </a:path>
              </a:pathLst>
            </a:custGeom>
            <a:solidFill>
              <a:srgbClr val="086959"/>
            </a:solidFill>
          </p:spPr>
          <p:txBody>
            <a:bodyPr/>
            <a:lstStyle/>
            <a:p>
              <a:endParaRPr lang="tr-TR"/>
            </a:p>
          </p:txBody>
        </p:sp>
        <p:sp>
          <p:nvSpPr>
            <p:cNvPr id="4" name="TextBox 4"/>
            <p:cNvSpPr txBox="1"/>
            <p:nvPr/>
          </p:nvSpPr>
          <p:spPr>
            <a:xfrm>
              <a:off x="0" y="0"/>
              <a:ext cx="5269239" cy="384393"/>
            </a:xfrm>
            <a:prstGeom prst="rect">
              <a:avLst/>
            </a:prstGeom>
          </p:spPr>
          <p:txBody>
            <a:bodyPr lIns="50800" tIns="50800" rIns="50800" bIns="50800" rtlCol="0" anchor="ctr"/>
            <a:lstStyle/>
            <a:p>
              <a:pPr algn="ctr">
                <a:lnSpc>
                  <a:spcPts val="1683"/>
                </a:lnSpc>
              </a:pPr>
              <a:endParaRPr/>
            </a:p>
          </p:txBody>
        </p:sp>
      </p:grpSp>
      <p:sp>
        <p:nvSpPr>
          <p:cNvPr id="5" name="Freeform 5"/>
          <p:cNvSpPr/>
          <p:nvPr/>
        </p:nvSpPr>
        <p:spPr>
          <a:xfrm>
            <a:off x="15207281" y="-231218"/>
            <a:ext cx="4104037" cy="2145435"/>
          </a:xfrm>
          <a:custGeom>
            <a:avLst/>
            <a:gdLst/>
            <a:ahLst/>
            <a:cxnLst/>
            <a:rect l="l" t="t" r="r" b="b"/>
            <a:pathLst>
              <a:path w="4104037" h="2145435">
                <a:moveTo>
                  <a:pt x="0" y="0"/>
                </a:moveTo>
                <a:lnTo>
                  <a:pt x="4104038" y="0"/>
                </a:lnTo>
                <a:lnTo>
                  <a:pt x="4104038" y="2145435"/>
                </a:lnTo>
                <a:lnTo>
                  <a:pt x="0" y="2145435"/>
                </a:lnTo>
                <a:lnTo>
                  <a:pt x="0" y="0"/>
                </a:lnTo>
                <a:close/>
              </a:path>
            </a:pathLst>
          </a:custGeom>
          <a:blipFill>
            <a:blip r:embed="rId3">
              <a:extLst>
                <a:ext uri="{96DAC541-7B7A-43D3-8B79-37D633B846F1}">
                  <asvg:svgBlip xmlns:asvg="http://schemas.microsoft.com/office/drawing/2016/SVG/main" r:embed="rId4"/>
                </a:ext>
              </a:extLst>
            </a:blip>
            <a:stretch>
              <a:fillRect t="-321218" r="-266232"/>
            </a:stretch>
          </a:blipFill>
        </p:spPr>
        <p:txBody>
          <a:bodyPr/>
          <a:lstStyle/>
          <a:p>
            <a:endParaRPr lang="tr-TR"/>
          </a:p>
        </p:txBody>
      </p:sp>
      <p:sp>
        <p:nvSpPr>
          <p:cNvPr id="6" name="TextBox 6"/>
          <p:cNvSpPr txBox="1"/>
          <p:nvPr/>
        </p:nvSpPr>
        <p:spPr>
          <a:xfrm>
            <a:off x="447336" y="618472"/>
            <a:ext cx="8514713" cy="1024890"/>
          </a:xfrm>
          <a:prstGeom prst="rect">
            <a:avLst/>
          </a:prstGeom>
        </p:spPr>
        <p:txBody>
          <a:bodyPr lIns="0" tIns="0" rIns="0" bIns="0" rtlCol="0" anchor="t">
            <a:spAutoFit/>
          </a:bodyPr>
          <a:lstStyle/>
          <a:p>
            <a:pPr marL="0" lvl="0" indent="0" algn="l">
              <a:lnSpc>
                <a:spcPts val="7920"/>
              </a:lnSpc>
              <a:spcBef>
                <a:spcPct val="0"/>
              </a:spcBef>
            </a:pPr>
            <a:r>
              <a:rPr lang="en-US" sz="7200" b="1">
                <a:solidFill>
                  <a:srgbClr val="041E1A"/>
                </a:solidFill>
                <a:latin typeface="Noah Bold"/>
                <a:ea typeface="Noah Bold"/>
                <a:cs typeface="Noah Bold"/>
                <a:sym typeface="Noah Bold"/>
              </a:rPr>
              <a:t>Proje Planı</a:t>
            </a:r>
          </a:p>
        </p:txBody>
      </p:sp>
      <p:grpSp>
        <p:nvGrpSpPr>
          <p:cNvPr id="7" name="Group 7"/>
          <p:cNvGrpSpPr/>
          <p:nvPr/>
        </p:nvGrpSpPr>
        <p:grpSpPr>
          <a:xfrm>
            <a:off x="3886553" y="3165061"/>
            <a:ext cx="1582795" cy="435587"/>
            <a:chOff x="0" y="0"/>
            <a:chExt cx="1476738" cy="406400"/>
          </a:xfrm>
        </p:grpSpPr>
        <p:sp>
          <p:nvSpPr>
            <p:cNvPr id="8" name="Freeform 8"/>
            <p:cNvSpPr/>
            <p:nvPr/>
          </p:nvSpPr>
          <p:spPr>
            <a:xfrm>
              <a:off x="0" y="0"/>
              <a:ext cx="1476738" cy="406400"/>
            </a:xfrm>
            <a:custGeom>
              <a:avLst/>
              <a:gdLst/>
              <a:ahLst/>
              <a:cxnLst/>
              <a:rect l="l" t="t" r="r" b="b"/>
              <a:pathLst>
                <a:path w="1476738" h="406400">
                  <a:moveTo>
                    <a:pt x="1273538" y="0"/>
                  </a:moveTo>
                  <a:cubicBezTo>
                    <a:pt x="1385762" y="0"/>
                    <a:pt x="1476738" y="90976"/>
                    <a:pt x="1476738" y="203200"/>
                  </a:cubicBezTo>
                  <a:cubicBezTo>
                    <a:pt x="1476738" y="315424"/>
                    <a:pt x="1385762" y="406400"/>
                    <a:pt x="127353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9" name="TextBox 9"/>
            <p:cNvSpPr txBox="1"/>
            <p:nvPr/>
          </p:nvSpPr>
          <p:spPr>
            <a:xfrm>
              <a:off x="0" y="-28575"/>
              <a:ext cx="1476738" cy="434975"/>
            </a:xfrm>
            <a:prstGeom prst="rect">
              <a:avLst/>
            </a:prstGeom>
          </p:spPr>
          <p:txBody>
            <a:bodyPr lIns="50800" tIns="50800" rIns="50800" bIns="50800" rtlCol="0" anchor="ctr"/>
            <a:lstStyle/>
            <a:p>
              <a:pPr marL="0" lvl="0" indent="0" algn="ctr">
                <a:lnSpc>
                  <a:spcPts val="1400"/>
                </a:lnSpc>
                <a:spcBef>
                  <a:spcPct val="0"/>
                </a:spcBef>
              </a:pPr>
              <a:endParaRPr/>
            </a:p>
          </p:txBody>
        </p:sp>
      </p:grpSp>
      <p:grpSp>
        <p:nvGrpSpPr>
          <p:cNvPr id="10" name="Group 10"/>
          <p:cNvGrpSpPr/>
          <p:nvPr/>
        </p:nvGrpSpPr>
        <p:grpSpPr>
          <a:xfrm>
            <a:off x="3923896" y="2210382"/>
            <a:ext cx="4625856" cy="809229"/>
            <a:chOff x="0" y="0"/>
            <a:chExt cx="1211709" cy="211972"/>
          </a:xfrm>
        </p:grpSpPr>
        <p:sp>
          <p:nvSpPr>
            <p:cNvPr id="11" name="Freeform 11"/>
            <p:cNvSpPr/>
            <p:nvPr/>
          </p:nvSpPr>
          <p:spPr>
            <a:xfrm>
              <a:off x="0" y="0"/>
              <a:ext cx="1211709" cy="211972"/>
            </a:xfrm>
            <a:custGeom>
              <a:avLst/>
              <a:gdLst/>
              <a:ahLst/>
              <a:cxnLst/>
              <a:rect l="l" t="t" r="r" b="b"/>
              <a:pathLst>
                <a:path w="1211709" h="211972">
                  <a:moveTo>
                    <a:pt x="1008509" y="0"/>
                  </a:moveTo>
                  <a:cubicBezTo>
                    <a:pt x="1120734" y="0"/>
                    <a:pt x="1211709" y="47451"/>
                    <a:pt x="1211709" y="105986"/>
                  </a:cubicBezTo>
                  <a:cubicBezTo>
                    <a:pt x="1211709" y="164520"/>
                    <a:pt x="1120734" y="211972"/>
                    <a:pt x="1008509" y="211972"/>
                  </a:cubicBezTo>
                  <a:lnTo>
                    <a:pt x="203200" y="211972"/>
                  </a:lnTo>
                  <a:cubicBezTo>
                    <a:pt x="90976" y="211972"/>
                    <a:pt x="0" y="164520"/>
                    <a:pt x="0" y="105986"/>
                  </a:cubicBezTo>
                  <a:cubicBezTo>
                    <a:pt x="0" y="47451"/>
                    <a:pt x="90976" y="0"/>
                    <a:pt x="203200" y="0"/>
                  </a:cubicBezTo>
                  <a:close/>
                </a:path>
              </a:pathLst>
            </a:custGeom>
            <a:solidFill>
              <a:srgbClr val="65B47C"/>
            </a:solidFill>
          </p:spPr>
          <p:txBody>
            <a:bodyPr/>
            <a:lstStyle/>
            <a:p>
              <a:endParaRPr lang="tr-TR"/>
            </a:p>
          </p:txBody>
        </p:sp>
        <p:sp>
          <p:nvSpPr>
            <p:cNvPr id="12" name="TextBox 12"/>
            <p:cNvSpPr txBox="1"/>
            <p:nvPr/>
          </p:nvSpPr>
          <p:spPr>
            <a:xfrm>
              <a:off x="0" y="-66675"/>
              <a:ext cx="1211709" cy="278647"/>
            </a:xfrm>
            <a:prstGeom prst="rect">
              <a:avLst/>
            </a:prstGeom>
          </p:spPr>
          <p:txBody>
            <a:bodyPr lIns="50800" tIns="50800" rIns="50800" bIns="50800" rtlCol="0" anchor="ctr"/>
            <a:lstStyle/>
            <a:p>
              <a:pPr algn="ctr">
                <a:lnSpc>
                  <a:spcPts val="4759"/>
                </a:lnSpc>
              </a:pPr>
              <a:r>
                <a:rPr lang="en-US" sz="3399" b="1">
                  <a:solidFill>
                    <a:srgbClr val="FFFFFF"/>
                  </a:solidFill>
                  <a:latin typeface="Arsenal Bold"/>
                  <a:ea typeface="Arsenal Bold"/>
                  <a:cs typeface="Arsenal Bold"/>
                  <a:sym typeface="Arsenal Bold"/>
                </a:rPr>
                <a:t>2023</a:t>
              </a:r>
            </a:p>
          </p:txBody>
        </p:sp>
      </p:grpSp>
      <p:grpSp>
        <p:nvGrpSpPr>
          <p:cNvPr id="13" name="Group 13"/>
          <p:cNvGrpSpPr/>
          <p:nvPr/>
        </p:nvGrpSpPr>
        <p:grpSpPr>
          <a:xfrm>
            <a:off x="211395" y="3866902"/>
            <a:ext cx="3524571" cy="435471"/>
            <a:chOff x="0" y="0"/>
            <a:chExt cx="3289278" cy="406400"/>
          </a:xfrm>
        </p:grpSpPr>
        <p:sp>
          <p:nvSpPr>
            <p:cNvPr id="14" name="Freeform 14"/>
            <p:cNvSpPr/>
            <p:nvPr/>
          </p:nvSpPr>
          <p:spPr>
            <a:xfrm>
              <a:off x="0" y="0"/>
              <a:ext cx="3289278" cy="406400"/>
            </a:xfrm>
            <a:custGeom>
              <a:avLst/>
              <a:gdLst/>
              <a:ahLst/>
              <a:cxnLst/>
              <a:rect l="l" t="t" r="r" b="b"/>
              <a:pathLst>
                <a:path w="3289278" h="406400">
                  <a:moveTo>
                    <a:pt x="3086078" y="0"/>
                  </a:moveTo>
                  <a:cubicBezTo>
                    <a:pt x="3198302" y="0"/>
                    <a:pt x="3289278" y="90976"/>
                    <a:pt x="3289278" y="203200"/>
                  </a:cubicBezTo>
                  <a:cubicBezTo>
                    <a:pt x="3289278" y="315424"/>
                    <a:pt x="3198302" y="406400"/>
                    <a:pt x="308607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15" name="TextBox 15"/>
            <p:cNvSpPr txBox="1"/>
            <p:nvPr/>
          </p:nvSpPr>
          <p:spPr>
            <a:xfrm>
              <a:off x="0" y="-28575"/>
              <a:ext cx="3289278" cy="4349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211395" y="4428752"/>
            <a:ext cx="3524571" cy="435471"/>
            <a:chOff x="0" y="0"/>
            <a:chExt cx="3289278" cy="406400"/>
          </a:xfrm>
        </p:grpSpPr>
        <p:sp>
          <p:nvSpPr>
            <p:cNvPr id="17" name="Freeform 17"/>
            <p:cNvSpPr/>
            <p:nvPr/>
          </p:nvSpPr>
          <p:spPr>
            <a:xfrm>
              <a:off x="0" y="0"/>
              <a:ext cx="3289278" cy="406400"/>
            </a:xfrm>
            <a:custGeom>
              <a:avLst/>
              <a:gdLst/>
              <a:ahLst/>
              <a:cxnLst/>
              <a:rect l="l" t="t" r="r" b="b"/>
              <a:pathLst>
                <a:path w="3289278" h="406400">
                  <a:moveTo>
                    <a:pt x="3086078" y="0"/>
                  </a:moveTo>
                  <a:cubicBezTo>
                    <a:pt x="3198302" y="0"/>
                    <a:pt x="3289278" y="90976"/>
                    <a:pt x="3289278" y="203200"/>
                  </a:cubicBezTo>
                  <a:cubicBezTo>
                    <a:pt x="3289278" y="315424"/>
                    <a:pt x="3198302" y="406400"/>
                    <a:pt x="308607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18" name="TextBox 18"/>
            <p:cNvSpPr txBox="1"/>
            <p:nvPr/>
          </p:nvSpPr>
          <p:spPr>
            <a:xfrm>
              <a:off x="0" y="-28575"/>
              <a:ext cx="3289278" cy="434975"/>
            </a:xfrm>
            <a:prstGeom prst="rect">
              <a:avLst/>
            </a:prstGeom>
          </p:spPr>
          <p:txBody>
            <a:bodyPr lIns="50800" tIns="50800" rIns="50800" bIns="50800" rtlCol="0" anchor="ctr"/>
            <a:lstStyle/>
            <a:p>
              <a:pPr algn="ctr">
                <a:lnSpc>
                  <a:spcPts val="1960"/>
                </a:lnSpc>
              </a:pPr>
              <a:endParaRPr/>
            </a:p>
          </p:txBody>
        </p:sp>
      </p:grpSp>
      <p:grpSp>
        <p:nvGrpSpPr>
          <p:cNvPr id="19" name="Group 19"/>
          <p:cNvGrpSpPr/>
          <p:nvPr/>
        </p:nvGrpSpPr>
        <p:grpSpPr>
          <a:xfrm>
            <a:off x="211395" y="4990601"/>
            <a:ext cx="3524571" cy="435471"/>
            <a:chOff x="0" y="0"/>
            <a:chExt cx="3289278" cy="406400"/>
          </a:xfrm>
        </p:grpSpPr>
        <p:sp>
          <p:nvSpPr>
            <p:cNvPr id="20" name="Freeform 20"/>
            <p:cNvSpPr/>
            <p:nvPr/>
          </p:nvSpPr>
          <p:spPr>
            <a:xfrm>
              <a:off x="0" y="0"/>
              <a:ext cx="3289278" cy="406400"/>
            </a:xfrm>
            <a:custGeom>
              <a:avLst/>
              <a:gdLst/>
              <a:ahLst/>
              <a:cxnLst/>
              <a:rect l="l" t="t" r="r" b="b"/>
              <a:pathLst>
                <a:path w="3289278" h="406400">
                  <a:moveTo>
                    <a:pt x="3086078" y="0"/>
                  </a:moveTo>
                  <a:cubicBezTo>
                    <a:pt x="3198302" y="0"/>
                    <a:pt x="3289278" y="90976"/>
                    <a:pt x="3289278" y="203200"/>
                  </a:cubicBezTo>
                  <a:cubicBezTo>
                    <a:pt x="3289278" y="315424"/>
                    <a:pt x="3198302" y="406400"/>
                    <a:pt x="308607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21" name="TextBox 21"/>
            <p:cNvSpPr txBox="1"/>
            <p:nvPr/>
          </p:nvSpPr>
          <p:spPr>
            <a:xfrm>
              <a:off x="0" y="-28575"/>
              <a:ext cx="3289278" cy="434975"/>
            </a:xfrm>
            <a:prstGeom prst="rect">
              <a:avLst/>
            </a:prstGeom>
          </p:spPr>
          <p:txBody>
            <a:bodyPr lIns="50800" tIns="50800" rIns="50800" bIns="50800" rtlCol="0" anchor="ctr"/>
            <a:lstStyle/>
            <a:p>
              <a:pPr algn="ctr">
                <a:lnSpc>
                  <a:spcPts val="1960"/>
                </a:lnSpc>
              </a:pPr>
              <a:endParaRPr/>
            </a:p>
          </p:txBody>
        </p:sp>
      </p:grpSp>
      <p:grpSp>
        <p:nvGrpSpPr>
          <p:cNvPr id="22" name="Group 22"/>
          <p:cNvGrpSpPr/>
          <p:nvPr/>
        </p:nvGrpSpPr>
        <p:grpSpPr>
          <a:xfrm>
            <a:off x="211395" y="5552451"/>
            <a:ext cx="3524571" cy="435471"/>
            <a:chOff x="0" y="0"/>
            <a:chExt cx="3289278" cy="406400"/>
          </a:xfrm>
        </p:grpSpPr>
        <p:sp>
          <p:nvSpPr>
            <p:cNvPr id="23" name="Freeform 23"/>
            <p:cNvSpPr/>
            <p:nvPr/>
          </p:nvSpPr>
          <p:spPr>
            <a:xfrm>
              <a:off x="0" y="0"/>
              <a:ext cx="3289278" cy="406400"/>
            </a:xfrm>
            <a:custGeom>
              <a:avLst/>
              <a:gdLst/>
              <a:ahLst/>
              <a:cxnLst/>
              <a:rect l="l" t="t" r="r" b="b"/>
              <a:pathLst>
                <a:path w="3289278" h="406400">
                  <a:moveTo>
                    <a:pt x="3086078" y="0"/>
                  </a:moveTo>
                  <a:cubicBezTo>
                    <a:pt x="3198302" y="0"/>
                    <a:pt x="3289278" y="90976"/>
                    <a:pt x="3289278" y="203200"/>
                  </a:cubicBezTo>
                  <a:cubicBezTo>
                    <a:pt x="3289278" y="315424"/>
                    <a:pt x="3198302" y="406400"/>
                    <a:pt x="308607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24" name="TextBox 24"/>
            <p:cNvSpPr txBox="1"/>
            <p:nvPr/>
          </p:nvSpPr>
          <p:spPr>
            <a:xfrm>
              <a:off x="0" y="-28575"/>
              <a:ext cx="3289278" cy="434975"/>
            </a:xfrm>
            <a:prstGeom prst="rect">
              <a:avLst/>
            </a:prstGeom>
          </p:spPr>
          <p:txBody>
            <a:bodyPr lIns="50800" tIns="50800" rIns="50800" bIns="50800" rtlCol="0" anchor="ctr"/>
            <a:lstStyle/>
            <a:p>
              <a:pPr algn="ctr">
                <a:lnSpc>
                  <a:spcPts val="1960"/>
                </a:lnSpc>
              </a:pPr>
              <a:endParaRPr/>
            </a:p>
          </p:txBody>
        </p:sp>
      </p:grpSp>
      <p:grpSp>
        <p:nvGrpSpPr>
          <p:cNvPr id="25" name="Group 25"/>
          <p:cNvGrpSpPr/>
          <p:nvPr/>
        </p:nvGrpSpPr>
        <p:grpSpPr>
          <a:xfrm>
            <a:off x="211395" y="6114300"/>
            <a:ext cx="3524571" cy="435471"/>
            <a:chOff x="0" y="0"/>
            <a:chExt cx="3289278" cy="406400"/>
          </a:xfrm>
        </p:grpSpPr>
        <p:sp>
          <p:nvSpPr>
            <p:cNvPr id="26" name="Freeform 26"/>
            <p:cNvSpPr/>
            <p:nvPr/>
          </p:nvSpPr>
          <p:spPr>
            <a:xfrm>
              <a:off x="0" y="0"/>
              <a:ext cx="3289278" cy="406400"/>
            </a:xfrm>
            <a:custGeom>
              <a:avLst/>
              <a:gdLst/>
              <a:ahLst/>
              <a:cxnLst/>
              <a:rect l="l" t="t" r="r" b="b"/>
              <a:pathLst>
                <a:path w="3289278" h="406400">
                  <a:moveTo>
                    <a:pt x="3086078" y="0"/>
                  </a:moveTo>
                  <a:cubicBezTo>
                    <a:pt x="3198302" y="0"/>
                    <a:pt x="3289278" y="90976"/>
                    <a:pt x="3289278" y="203200"/>
                  </a:cubicBezTo>
                  <a:cubicBezTo>
                    <a:pt x="3289278" y="315424"/>
                    <a:pt x="3198302" y="406400"/>
                    <a:pt x="308607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27" name="TextBox 27"/>
            <p:cNvSpPr txBox="1"/>
            <p:nvPr/>
          </p:nvSpPr>
          <p:spPr>
            <a:xfrm>
              <a:off x="0" y="-28575"/>
              <a:ext cx="3289278" cy="4349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211395" y="6676150"/>
            <a:ext cx="3524571" cy="435471"/>
            <a:chOff x="0" y="0"/>
            <a:chExt cx="3289278" cy="406400"/>
          </a:xfrm>
        </p:grpSpPr>
        <p:sp>
          <p:nvSpPr>
            <p:cNvPr id="29" name="Freeform 29"/>
            <p:cNvSpPr/>
            <p:nvPr/>
          </p:nvSpPr>
          <p:spPr>
            <a:xfrm>
              <a:off x="0" y="0"/>
              <a:ext cx="3289278" cy="406400"/>
            </a:xfrm>
            <a:custGeom>
              <a:avLst/>
              <a:gdLst/>
              <a:ahLst/>
              <a:cxnLst/>
              <a:rect l="l" t="t" r="r" b="b"/>
              <a:pathLst>
                <a:path w="3289278" h="406400">
                  <a:moveTo>
                    <a:pt x="3086078" y="0"/>
                  </a:moveTo>
                  <a:cubicBezTo>
                    <a:pt x="3198302" y="0"/>
                    <a:pt x="3289278" y="90976"/>
                    <a:pt x="3289278" y="203200"/>
                  </a:cubicBezTo>
                  <a:cubicBezTo>
                    <a:pt x="3289278" y="315424"/>
                    <a:pt x="3198302" y="406400"/>
                    <a:pt x="308607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30" name="TextBox 30"/>
            <p:cNvSpPr txBox="1"/>
            <p:nvPr/>
          </p:nvSpPr>
          <p:spPr>
            <a:xfrm>
              <a:off x="0" y="-28575"/>
              <a:ext cx="3289278" cy="434975"/>
            </a:xfrm>
            <a:prstGeom prst="rect">
              <a:avLst/>
            </a:prstGeom>
          </p:spPr>
          <p:txBody>
            <a:bodyPr lIns="50800" tIns="50800" rIns="50800" bIns="50800" rtlCol="0" anchor="ctr"/>
            <a:lstStyle/>
            <a:p>
              <a:pPr algn="ctr">
                <a:lnSpc>
                  <a:spcPts val="1960"/>
                </a:lnSpc>
              </a:pPr>
              <a:endParaRPr/>
            </a:p>
          </p:txBody>
        </p:sp>
      </p:grpSp>
      <p:grpSp>
        <p:nvGrpSpPr>
          <p:cNvPr id="31" name="Group 31"/>
          <p:cNvGrpSpPr/>
          <p:nvPr/>
        </p:nvGrpSpPr>
        <p:grpSpPr>
          <a:xfrm>
            <a:off x="211395" y="7237999"/>
            <a:ext cx="3524571" cy="435471"/>
            <a:chOff x="0" y="0"/>
            <a:chExt cx="3289278" cy="406400"/>
          </a:xfrm>
        </p:grpSpPr>
        <p:sp>
          <p:nvSpPr>
            <p:cNvPr id="32" name="Freeform 32"/>
            <p:cNvSpPr/>
            <p:nvPr/>
          </p:nvSpPr>
          <p:spPr>
            <a:xfrm>
              <a:off x="0" y="0"/>
              <a:ext cx="3289278" cy="406400"/>
            </a:xfrm>
            <a:custGeom>
              <a:avLst/>
              <a:gdLst/>
              <a:ahLst/>
              <a:cxnLst/>
              <a:rect l="l" t="t" r="r" b="b"/>
              <a:pathLst>
                <a:path w="3289278" h="406400">
                  <a:moveTo>
                    <a:pt x="3086078" y="0"/>
                  </a:moveTo>
                  <a:cubicBezTo>
                    <a:pt x="3198302" y="0"/>
                    <a:pt x="3289278" y="90976"/>
                    <a:pt x="3289278" y="203200"/>
                  </a:cubicBezTo>
                  <a:cubicBezTo>
                    <a:pt x="3289278" y="315424"/>
                    <a:pt x="3198302" y="406400"/>
                    <a:pt x="308607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33" name="TextBox 33"/>
            <p:cNvSpPr txBox="1"/>
            <p:nvPr/>
          </p:nvSpPr>
          <p:spPr>
            <a:xfrm>
              <a:off x="0" y="-28575"/>
              <a:ext cx="3289278" cy="434975"/>
            </a:xfrm>
            <a:prstGeom prst="rect">
              <a:avLst/>
            </a:prstGeom>
          </p:spPr>
          <p:txBody>
            <a:bodyPr lIns="50800" tIns="50800" rIns="50800" bIns="50800" rtlCol="0" anchor="ctr"/>
            <a:lstStyle/>
            <a:p>
              <a:pPr algn="ctr">
                <a:lnSpc>
                  <a:spcPts val="1960"/>
                </a:lnSpc>
              </a:pPr>
              <a:endParaRPr/>
            </a:p>
          </p:txBody>
        </p:sp>
      </p:grpSp>
      <p:grpSp>
        <p:nvGrpSpPr>
          <p:cNvPr id="34" name="Group 34"/>
          <p:cNvGrpSpPr/>
          <p:nvPr/>
        </p:nvGrpSpPr>
        <p:grpSpPr>
          <a:xfrm>
            <a:off x="265771" y="7796604"/>
            <a:ext cx="3476236" cy="429499"/>
            <a:chOff x="0" y="0"/>
            <a:chExt cx="3289278" cy="406400"/>
          </a:xfrm>
        </p:grpSpPr>
        <p:sp>
          <p:nvSpPr>
            <p:cNvPr id="35" name="Freeform 35"/>
            <p:cNvSpPr/>
            <p:nvPr/>
          </p:nvSpPr>
          <p:spPr>
            <a:xfrm>
              <a:off x="0" y="0"/>
              <a:ext cx="3289278" cy="406400"/>
            </a:xfrm>
            <a:custGeom>
              <a:avLst/>
              <a:gdLst/>
              <a:ahLst/>
              <a:cxnLst/>
              <a:rect l="l" t="t" r="r" b="b"/>
              <a:pathLst>
                <a:path w="3289278" h="406400">
                  <a:moveTo>
                    <a:pt x="3086078" y="0"/>
                  </a:moveTo>
                  <a:cubicBezTo>
                    <a:pt x="3198302" y="0"/>
                    <a:pt x="3289278" y="90976"/>
                    <a:pt x="3289278" y="203200"/>
                  </a:cubicBezTo>
                  <a:cubicBezTo>
                    <a:pt x="3289278" y="315424"/>
                    <a:pt x="3198302" y="406400"/>
                    <a:pt x="308607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36" name="TextBox 36"/>
            <p:cNvSpPr txBox="1"/>
            <p:nvPr/>
          </p:nvSpPr>
          <p:spPr>
            <a:xfrm>
              <a:off x="0" y="-28575"/>
              <a:ext cx="3289278" cy="434975"/>
            </a:xfrm>
            <a:prstGeom prst="rect">
              <a:avLst/>
            </a:prstGeom>
          </p:spPr>
          <p:txBody>
            <a:bodyPr lIns="50800" tIns="50800" rIns="50800" bIns="50800" rtlCol="0" anchor="ctr"/>
            <a:lstStyle/>
            <a:p>
              <a:pPr algn="ctr">
                <a:lnSpc>
                  <a:spcPts val="1960"/>
                </a:lnSpc>
              </a:pPr>
              <a:endParaRPr/>
            </a:p>
          </p:txBody>
        </p:sp>
      </p:grpSp>
      <p:grpSp>
        <p:nvGrpSpPr>
          <p:cNvPr id="37" name="Group 37"/>
          <p:cNvGrpSpPr/>
          <p:nvPr/>
        </p:nvGrpSpPr>
        <p:grpSpPr>
          <a:xfrm>
            <a:off x="3890733" y="3851860"/>
            <a:ext cx="716465" cy="4341620"/>
            <a:chOff x="0" y="0"/>
            <a:chExt cx="183529" cy="1112146"/>
          </a:xfrm>
        </p:grpSpPr>
        <p:sp>
          <p:nvSpPr>
            <p:cNvPr id="38" name="Freeform 38"/>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FE1"/>
            </a:solidFill>
          </p:spPr>
          <p:txBody>
            <a:bodyPr/>
            <a:lstStyle/>
            <a:p>
              <a:endParaRPr lang="tr-TR"/>
            </a:p>
          </p:txBody>
        </p:sp>
        <p:sp>
          <p:nvSpPr>
            <p:cNvPr id="39" name="TextBox 39"/>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40" name="Group 40"/>
          <p:cNvGrpSpPr/>
          <p:nvPr/>
        </p:nvGrpSpPr>
        <p:grpSpPr>
          <a:xfrm>
            <a:off x="6254672" y="3851860"/>
            <a:ext cx="716465" cy="4341620"/>
            <a:chOff x="0" y="0"/>
            <a:chExt cx="183529" cy="1112146"/>
          </a:xfrm>
        </p:grpSpPr>
        <p:sp>
          <p:nvSpPr>
            <p:cNvPr id="41" name="Freeform 41"/>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CCB"/>
            </a:solidFill>
          </p:spPr>
          <p:txBody>
            <a:bodyPr/>
            <a:lstStyle/>
            <a:p>
              <a:endParaRPr lang="tr-TR"/>
            </a:p>
          </p:txBody>
        </p:sp>
        <p:sp>
          <p:nvSpPr>
            <p:cNvPr id="42" name="TextBox 42"/>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43" name="Group 43"/>
          <p:cNvGrpSpPr/>
          <p:nvPr/>
        </p:nvGrpSpPr>
        <p:grpSpPr>
          <a:xfrm>
            <a:off x="8618611" y="3851860"/>
            <a:ext cx="716465" cy="4341620"/>
            <a:chOff x="0" y="0"/>
            <a:chExt cx="183529" cy="1112146"/>
          </a:xfrm>
        </p:grpSpPr>
        <p:sp>
          <p:nvSpPr>
            <p:cNvPr id="44" name="Freeform 44"/>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CCB"/>
            </a:solidFill>
          </p:spPr>
          <p:txBody>
            <a:bodyPr/>
            <a:lstStyle/>
            <a:p>
              <a:endParaRPr lang="tr-TR"/>
            </a:p>
          </p:txBody>
        </p:sp>
        <p:sp>
          <p:nvSpPr>
            <p:cNvPr id="45" name="TextBox 45"/>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46" name="Group 46"/>
          <p:cNvGrpSpPr/>
          <p:nvPr/>
        </p:nvGrpSpPr>
        <p:grpSpPr>
          <a:xfrm>
            <a:off x="4680041" y="3851860"/>
            <a:ext cx="716465" cy="4341620"/>
            <a:chOff x="0" y="0"/>
            <a:chExt cx="183529" cy="1112146"/>
          </a:xfrm>
        </p:grpSpPr>
        <p:sp>
          <p:nvSpPr>
            <p:cNvPr id="47" name="Freeform 47"/>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FE1"/>
            </a:solidFill>
          </p:spPr>
          <p:txBody>
            <a:bodyPr/>
            <a:lstStyle/>
            <a:p>
              <a:endParaRPr lang="tr-TR"/>
            </a:p>
          </p:txBody>
        </p:sp>
        <p:sp>
          <p:nvSpPr>
            <p:cNvPr id="48" name="TextBox 48"/>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49" name="Group 49"/>
          <p:cNvGrpSpPr/>
          <p:nvPr/>
        </p:nvGrpSpPr>
        <p:grpSpPr>
          <a:xfrm>
            <a:off x="7043980" y="3851860"/>
            <a:ext cx="716465" cy="4341620"/>
            <a:chOff x="0" y="0"/>
            <a:chExt cx="183529" cy="1112146"/>
          </a:xfrm>
        </p:grpSpPr>
        <p:sp>
          <p:nvSpPr>
            <p:cNvPr id="50" name="Freeform 50"/>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FE1"/>
            </a:solidFill>
          </p:spPr>
          <p:txBody>
            <a:bodyPr/>
            <a:lstStyle/>
            <a:p>
              <a:endParaRPr lang="tr-TR"/>
            </a:p>
          </p:txBody>
        </p:sp>
        <p:sp>
          <p:nvSpPr>
            <p:cNvPr id="51" name="TextBox 51"/>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52" name="Group 52"/>
          <p:cNvGrpSpPr/>
          <p:nvPr/>
        </p:nvGrpSpPr>
        <p:grpSpPr>
          <a:xfrm>
            <a:off x="9407919" y="3851860"/>
            <a:ext cx="716465" cy="4341620"/>
            <a:chOff x="0" y="0"/>
            <a:chExt cx="183529" cy="1112146"/>
          </a:xfrm>
        </p:grpSpPr>
        <p:sp>
          <p:nvSpPr>
            <p:cNvPr id="53" name="Freeform 53"/>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CCB"/>
            </a:solidFill>
          </p:spPr>
          <p:txBody>
            <a:bodyPr/>
            <a:lstStyle/>
            <a:p>
              <a:endParaRPr lang="tr-TR"/>
            </a:p>
          </p:txBody>
        </p:sp>
        <p:sp>
          <p:nvSpPr>
            <p:cNvPr id="54" name="TextBox 54"/>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55" name="Group 55"/>
          <p:cNvGrpSpPr/>
          <p:nvPr/>
        </p:nvGrpSpPr>
        <p:grpSpPr>
          <a:xfrm>
            <a:off x="5469348" y="3851860"/>
            <a:ext cx="716465" cy="4341620"/>
            <a:chOff x="0" y="0"/>
            <a:chExt cx="183529" cy="1112146"/>
          </a:xfrm>
        </p:grpSpPr>
        <p:sp>
          <p:nvSpPr>
            <p:cNvPr id="56" name="Freeform 56"/>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CCB"/>
            </a:solidFill>
          </p:spPr>
          <p:txBody>
            <a:bodyPr/>
            <a:lstStyle/>
            <a:p>
              <a:endParaRPr lang="tr-TR"/>
            </a:p>
          </p:txBody>
        </p:sp>
        <p:sp>
          <p:nvSpPr>
            <p:cNvPr id="57" name="TextBox 57"/>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58" name="Group 58"/>
          <p:cNvGrpSpPr/>
          <p:nvPr/>
        </p:nvGrpSpPr>
        <p:grpSpPr>
          <a:xfrm>
            <a:off x="7833287" y="3851860"/>
            <a:ext cx="716465" cy="4341620"/>
            <a:chOff x="0" y="0"/>
            <a:chExt cx="183529" cy="1112146"/>
          </a:xfrm>
        </p:grpSpPr>
        <p:sp>
          <p:nvSpPr>
            <p:cNvPr id="59" name="Freeform 59"/>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FE1"/>
            </a:solidFill>
          </p:spPr>
          <p:txBody>
            <a:bodyPr/>
            <a:lstStyle/>
            <a:p>
              <a:endParaRPr lang="tr-TR"/>
            </a:p>
          </p:txBody>
        </p:sp>
        <p:sp>
          <p:nvSpPr>
            <p:cNvPr id="60" name="TextBox 60"/>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61" name="Group 61"/>
          <p:cNvGrpSpPr/>
          <p:nvPr/>
        </p:nvGrpSpPr>
        <p:grpSpPr>
          <a:xfrm>
            <a:off x="10197226" y="3851860"/>
            <a:ext cx="716465" cy="4341620"/>
            <a:chOff x="0" y="0"/>
            <a:chExt cx="183529" cy="1112146"/>
          </a:xfrm>
        </p:grpSpPr>
        <p:sp>
          <p:nvSpPr>
            <p:cNvPr id="62" name="Freeform 62"/>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FE1"/>
            </a:solidFill>
          </p:spPr>
          <p:txBody>
            <a:bodyPr/>
            <a:lstStyle/>
            <a:p>
              <a:endParaRPr lang="tr-TR"/>
            </a:p>
          </p:txBody>
        </p:sp>
        <p:sp>
          <p:nvSpPr>
            <p:cNvPr id="63" name="TextBox 63"/>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sp>
        <p:nvSpPr>
          <p:cNvPr id="64" name="TextBox 64"/>
          <p:cNvSpPr txBox="1"/>
          <p:nvPr/>
        </p:nvSpPr>
        <p:spPr>
          <a:xfrm>
            <a:off x="466019" y="6721146"/>
            <a:ext cx="2967079" cy="320596"/>
          </a:xfrm>
          <a:prstGeom prst="rect">
            <a:avLst/>
          </a:prstGeom>
        </p:spPr>
        <p:txBody>
          <a:bodyPr lIns="0" tIns="0" rIns="0" bIns="0" rtlCol="0" anchor="t">
            <a:spAutoFit/>
          </a:bodyPr>
          <a:lstStyle/>
          <a:p>
            <a:pPr algn="l">
              <a:lnSpc>
                <a:spcPts val="2683"/>
              </a:lnSpc>
              <a:spcBef>
                <a:spcPct val="0"/>
              </a:spcBef>
            </a:pPr>
            <a:r>
              <a:rPr lang="en-US" sz="1916">
                <a:solidFill>
                  <a:srgbClr val="000000"/>
                </a:solidFill>
                <a:latin typeface="Prompt"/>
                <a:ea typeface="Prompt"/>
                <a:cs typeface="Prompt"/>
                <a:sym typeface="Prompt"/>
              </a:rPr>
              <a:t>Mevcut API'lerin Entegr.</a:t>
            </a:r>
          </a:p>
        </p:txBody>
      </p:sp>
      <p:sp>
        <p:nvSpPr>
          <p:cNvPr id="65" name="TextBox 65"/>
          <p:cNvSpPr txBox="1"/>
          <p:nvPr/>
        </p:nvSpPr>
        <p:spPr>
          <a:xfrm>
            <a:off x="466019" y="3911898"/>
            <a:ext cx="3015322" cy="320596"/>
          </a:xfrm>
          <a:prstGeom prst="rect">
            <a:avLst/>
          </a:prstGeom>
        </p:spPr>
        <p:txBody>
          <a:bodyPr lIns="0" tIns="0" rIns="0" bIns="0" rtlCol="0" anchor="t">
            <a:spAutoFit/>
          </a:bodyPr>
          <a:lstStyle/>
          <a:p>
            <a:pPr algn="l">
              <a:lnSpc>
                <a:spcPts val="2683"/>
              </a:lnSpc>
              <a:spcBef>
                <a:spcPct val="0"/>
              </a:spcBef>
            </a:pPr>
            <a:r>
              <a:rPr lang="en-US" sz="1916">
                <a:solidFill>
                  <a:srgbClr val="000000"/>
                </a:solidFill>
                <a:latin typeface="Prompt"/>
                <a:ea typeface="Prompt"/>
                <a:cs typeface="Prompt"/>
                <a:sym typeface="Prompt"/>
              </a:rPr>
              <a:t>Planlama</a:t>
            </a:r>
          </a:p>
        </p:txBody>
      </p:sp>
      <p:sp>
        <p:nvSpPr>
          <p:cNvPr id="66" name="TextBox 66"/>
          <p:cNvSpPr txBox="1"/>
          <p:nvPr/>
        </p:nvSpPr>
        <p:spPr>
          <a:xfrm>
            <a:off x="466019" y="4473748"/>
            <a:ext cx="3015322" cy="320596"/>
          </a:xfrm>
          <a:prstGeom prst="rect">
            <a:avLst/>
          </a:prstGeom>
        </p:spPr>
        <p:txBody>
          <a:bodyPr lIns="0" tIns="0" rIns="0" bIns="0" rtlCol="0" anchor="t">
            <a:spAutoFit/>
          </a:bodyPr>
          <a:lstStyle/>
          <a:p>
            <a:pPr algn="l">
              <a:lnSpc>
                <a:spcPts val="2683"/>
              </a:lnSpc>
              <a:spcBef>
                <a:spcPct val="0"/>
              </a:spcBef>
            </a:pPr>
            <a:r>
              <a:rPr lang="en-US" sz="1916">
                <a:solidFill>
                  <a:srgbClr val="000000"/>
                </a:solidFill>
                <a:latin typeface="Prompt"/>
                <a:ea typeface="Prompt"/>
                <a:cs typeface="Prompt"/>
                <a:sym typeface="Prompt"/>
              </a:rPr>
              <a:t>Test Ortamı Kurulumları</a:t>
            </a:r>
          </a:p>
        </p:txBody>
      </p:sp>
      <p:sp>
        <p:nvSpPr>
          <p:cNvPr id="67" name="TextBox 67"/>
          <p:cNvSpPr txBox="1"/>
          <p:nvPr/>
        </p:nvSpPr>
        <p:spPr>
          <a:xfrm>
            <a:off x="466019" y="5035597"/>
            <a:ext cx="3015322" cy="320596"/>
          </a:xfrm>
          <a:prstGeom prst="rect">
            <a:avLst/>
          </a:prstGeom>
        </p:spPr>
        <p:txBody>
          <a:bodyPr lIns="0" tIns="0" rIns="0" bIns="0" rtlCol="0" anchor="t">
            <a:spAutoFit/>
          </a:bodyPr>
          <a:lstStyle/>
          <a:p>
            <a:pPr algn="l">
              <a:lnSpc>
                <a:spcPts val="2683"/>
              </a:lnSpc>
              <a:spcBef>
                <a:spcPct val="0"/>
              </a:spcBef>
            </a:pPr>
            <a:r>
              <a:rPr lang="en-US" sz="1916">
                <a:solidFill>
                  <a:srgbClr val="000000"/>
                </a:solidFill>
                <a:latin typeface="Prompt"/>
                <a:ea typeface="Prompt"/>
                <a:cs typeface="Prompt"/>
                <a:sym typeface="Prompt"/>
              </a:rPr>
              <a:t>Menülerin Tanımlanması</a:t>
            </a:r>
          </a:p>
        </p:txBody>
      </p:sp>
      <p:sp>
        <p:nvSpPr>
          <p:cNvPr id="68" name="TextBox 68"/>
          <p:cNvSpPr txBox="1"/>
          <p:nvPr/>
        </p:nvSpPr>
        <p:spPr>
          <a:xfrm>
            <a:off x="466019" y="5597447"/>
            <a:ext cx="3269947" cy="320596"/>
          </a:xfrm>
          <a:prstGeom prst="rect">
            <a:avLst/>
          </a:prstGeom>
        </p:spPr>
        <p:txBody>
          <a:bodyPr lIns="0" tIns="0" rIns="0" bIns="0" rtlCol="0" anchor="t">
            <a:spAutoFit/>
          </a:bodyPr>
          <a:lstStyle/>
          <a:p>
            <a:pPr algn="l">
              <a:lnSpc>
                <a:spcPts val="2683"/>
              </a:lnSpc>
              <a:spcBef>
                <a:spcPct val="0"/>
              </a:spcBef>
            </a:pPr>
            <a:r>
              <a:rPr lang="en-US" sz="1916">
                <a:solidFill>
                  <a:srgbClr val="000000"/>
                </a:solidFill>
                <a:latin typeface="Prompt"/>
                <a:ea typeface="Prompt"/>
                <a:cs typeface="Prompt"/>
                <a:sym typeface="Prompt"/>
              </a:rPr>
              <a:t>Training Çalışmaları</a:t>
            </a:r>
          </a:p>
        </p:txBody>
      </p:sp>
      <p:sp>
        <p:nvSpPr>
          <p:cNvPr id="69" name="TextBox 69"/>
          <p:cNvSpPr txBox="1"/>
          <p:nvPr/>
        </p:nvSpPr>
        <p:spPr>
          <a:xfrm>
            <a:off x="466019" y="6159296"/>
            <a:ext cx="3015322" cy="320596"/>
          </a:xfrm>
          <a:prstGeom prst="rect">
            <a:avLst/>
          </a:prstGeom>
        </p:spPr>
        <p:txBody>
          <a:bodyPr lIns="0" tIns="0" rIns="0" bIns="0" rtlCol="0" anchor="t">
            <a:spAutoFit/>
          </a:bodyPr>
          <a:lstStyle/>
          <a:p>
            <a:pPr algn="l">
              <a:lnSpc>
                <a:spcPts val="2683"/>
              </a:lnSpc>
              <a:spcBef>
                <a:spcPct val="0"/>
              </a:spcBef>
            </a:pPr>
            <a:r>
              <a:rPr lang="en-US" sz="1916">
                <a:solidFill>
                  <a:srgbClr val="000000"/>
                </a:solidFill>
                <a:latin typeface="Prompt"/>
                <a:ea typeface="Prompt"/>
                <a:cs typeface="Prompt"/>
                <a:sym typeface="Prompt"/>
              </a:rPr>
              <a:t>Ana Entegrasyonlar</a:t>
            </a:r>
          </a:p>
        </p:txBody>
      </p:sp>
      <p:sp>
        <p:nvSpPr>
          <p:cNvPr id="70" name="TextBox 70"/>
          <p:cNvSpPr txBox="1"/>
          <p:nvPr/>
        </p:nvSpPr>
        <p:spPr>
          <a:xfrm>
            <a:off x="466019" y="7282995"/>
            <a:ext cx="3015322" cy="320596"/>
          </a:xfrm>
          <a:prstGeom prst="rect">
            <a:avLst/>
          </a:prstGeom>
        </p:spPr>
        <p:txBody>
          <a:bodyPr lIns="0" tIns="0" rIns="0" bIns="0" rtlCol="0" anchor="t">
            <a:spAutoFit/>
          </a:bodyPr>
          <a:lstStyle/>
          <a:p>
            <a:pPr algn="l">
              <a:lnSpc>
                <a:spcPts val="2683"/>
              </a:lnSpc>
              <a:spcBef>
                <a:spcPct val="0"/>
              </a:spcBef>
            </a:pPr>
            <a:r>
              <a:rPr lang="en-US" sz="1916">
                <a:solidFill>
                  <a:srgbClr val="000000"/>
                </a:solidFill>
                <a:latin typeface="Prompt"/>
                <a:ea typeface="Prompt"/>
                <a:cs typeface="Prompt"/>
                <a:sym typeface="Prompt"/>
              </a:rPr>
              <a:t>Canlıya Geçiş</a:t>
            </a:r>
          </a:p>
        </p:txBody>
      </p:sp>
      <p:sp>
        <p:nvSpPr>
          <p:cNvPr id="71" name="TextBox 71"/>
          <p:cNvSpPr txBox="1"/>
          <p:nvPr/>
        </p:nvSpPr>
        <p:spPr>
          <a:xfrm>
            <a:off x="435745" y="7883020"/>
            <a:ext cx="3433640" cy="313182"/>
          </a:xfrm>
          <a:prstGeom prst="rect">
            <a:avLst/>
          </a:prstGeom>
        </p:spPr>
        <p:txBody>
          <a:bodyPr lIns="0" tIns="0" rIns="0" bIns="0" rtlCol="0" anchor="t">
            <a:spAutoFit/>
          </a:bodyPr>
          <a:lstStyle/>
          <a:p>
            <a:pPr algn="l">
              <a:lnSpc>
                <a:spcPts val="2688"/>
              </a:lnSpc>
              <a:spcBef>
                <a:spcPct val="0"/>
              </a:spcBef>
            </a:pPr>
            <a:r>
              <a:rPr lang="en-US" sz="1920">
                <a:solidFill>
                  <a:srgbClr val="000000"/>
                </a:solidFill>
                <a:latin typeface="Prompt"/>
                <a:ea typeface="Prompt"/>
                <a:cs typeface="Prompt"/>
                <a:sym typeface="Prompt"/>
              </a:rPr>
              <a:t>Faz 2 API Entegr. (10 API)</a:t>
            </a:r>
          </a:p>
        </p:txBody>
      </p:sp>
      <p:sp>
        <p:nvSpPr>
          <p:cNvPr id="72" name="TextBox 72"/>
          <p:cNvSpPr txBox="1"/>
          <p:nvPr/>
        </p:nvSpPr>
        <p:spPr>
          <a:xfrm>
            <a:off x="4321825" y="3248698"/>
            <a:ext cx="716448" cy="239738"/>
          </a:xfrm>
          <a:prstGeom prst="rect">
            <a:avLst/>
          </a:prstGeom>
        </p:spPr>
        <p:txBody>
          <a:bodyPr lIns="0" tIns="0" rIns="0" bIns="0" rtlCol="0" anchor="t">
            <a:spAutoFit/>
          </a:bodyPr>
          <a:lstStyle/>
          <a:p>
            <a:pPr algn="ctr">
              <a:lnSpc>
                <a:spcPts val="2024"/>
              </a:lnSpc>
              <a:spcBef>
                <a:spcPct val="0"/>
              </a:spcBef>
            </a:pPr>
            <a:r>
              <a:rPr lang="en-US" sz="1445" b="1">
                <a:solidFill>
                  <a:srgbClr val="423000"/>
                </a:solidFill>
                <a:latin typeface="Prompt Medium"/>
                <a:ea typeface="Prompt Medium"/>
                <a:cs typeface="Prompt Medium"/>
                <a:sym typeface="Prompt Medium"/>
              </a:rPr>
              <a:t>Q2</a:t>
            </a:r>
          </a:p>
        </p:txBody>
      </p:sp>
      <p:grpSp>
        <p:nvGrpSpPr>
          <p:cNvPr id="73" name="Group 73"/>
          <p:cNvGrpSpPr/>
          <p:nvPr/>
        </p:nvGrpSpPr>
        <p:grpSpPr>
          <a:xfrm>
            <a:off x="8610560" y="2210382"/>
            <a:ext cx="6318143" cy="809229"/>
            <a:chOff x="0" y="0"/>
            <a:chExt cx="1654992" cy="211972"/>
          </a:xfrm>
        </p:grpSpPr>
        <p:sp>
          <p:nvSpPr>
            <p:cNvPr id="74" name="Freeform 74"/>
            <p:cNvSpPr/>
            <p:nvPr/>
          </p:nvSpPr>
          <p:spPr>
            <a:xfrm>
              <a:off x="0" y="0"/>
              <a:ext cx="1654992" cy="211972"/>
            </a:xfrm>
            <a:custGeom>
              <a:avLst/>
              <a:gdLst/>
              <a:ahLst/>
              <a:cxnLst/>
              <a:rect l="l" t="t" r="r" b="b"/>
              <a:pathLst>
                <a:path w="1654992" h="211972">
                  <a:moveTo>
                    <a:pt x="1451792" y="0"/>
                  </a:moveTo>
                  <a:cubicBezTo>
                    <a:pt x="1564016" y="0"/>
                    <a:pt x="1654992" y="47451"/>
                    <a:pt x="1654992" y="105986"/>
                  </a:cubicBezTo>
                  <a:cubicBezTo>
                    <a:pt x="1654992" y="164520"/>
                    <a:pt x="1564016" y="211972"/>
                    <a:pt x="1451792" y="211972"/>
                  </a:cubicBezTo>
                  <a:lnTo>
                    <a:pt x="203200" y="211972"/>
                  </a:lnTo>
                  <a:cubicBezTo>
                    <a:pt x="90976" y="211972"/>
                    <a:pt x="0" y="164520"/>
                    <a:pt x="0" y="105986"/>
                  </a:cubicBezTo>
                  <a:cubicBezTo>
                    <a:pt x="0" y="47451"/>
                    <a:pt x="90976" y="0"/>
                    <a:pt x="203200" y="0"/>
                  </a:cubicBezTo>
                  <a:close/>
                </a:path>
              </a:pathLst>
            </a:custGeom>
            <a:solidFill>
              <a:srgbClr val="65B47C"/>
            </a:solidFill>
          </p:spPr>
          <p:txBody>
            <a:bodyPr/>
            <a:lstStyle/>
            <a:p>
              <a:endParaRPr lang="tr-TR"/>
            </a:p>
          </p:txBody>
        </p:sp>
        <p:sp>
          <p:nvSpPr>
            <p:cNvPr id="75" name="TextBox 75"/>
            <p:cNvSpPr txBox="1"/>
            <p:nvPr/>
          </p:nvSpPr>
          <p:spPr>
            <a:xfrm>
              <a:off x="0" y="-66675"/>
              <a:ext cx="1654992" cy="278647"/>
            </a:xfrm>
            <a:prstGeom prst="rect">
              <a:avLst/>
            </a:prstGeom>
          </p:spPr>
          <p:txBody>
            <a:bodyPr lIns="50800" tIns="50800" rIns="50800" bIns="50800" rtlCol="0" anchor="ctr"/>
            <a:lstStyle/>
            <a:p>
              <a:pPr algn="ctr">
                <a:lnSpc>
                  <a:spcPts val="4759"/>
                </a:lnSpc>
              </a:pPr>
              <a:r>
                <a:rPr lang="en-US" sz="3399" b="1">
                  <a:solidFill>
                    <a:srgbClr val="FFFFFF"/>
                  </a:solidFill>
                  <a:latin typeface="Arsenal Bold"/>
                  <a:ea typeface="Arsenal Bold"/>
                  <a:cs typeface="Arsenal Bold"/>
                  <a:sym typeface="Arsenal Bold"/>
                </a:rPr>
                <a:t>2024</a:t>
              </a:r>
            </a:p>
          </p:txBody>
        </p:sp>
      </p:grpSp>
      <p:grpSp>
        <p:nvGrpSpPr>
          <p:cNvPr id="76" name="Group 76"/>
          <p:cNvGrpSpPr/>
          <p:nvPr/>
        </p:nvGrpSpPr>
        <p:grpSpPr>
          <a:xfrm>
            <a:off x="10982550" y="3851860"/>
            <a:ext cx="716465" cy="4341620"/>
            <a:chOff x="0" y="0"/>
            <a:chExt cx="183529" cy="1112146"/>
          </a:xfrm>
        </p:grpSpPr>
        <p:sp>
          <p:nvSpPr>
            <p:cNvPr id="77" name="Freeform 77"/>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FE1"/>
            </a:solidFill>
          </p:spPr>
          <p:txBody>
            <a:bodyPr/>
            <a:lstStyle/>
            <a:p>
              <a:endParaRPr lang="tr-TR"/>
            </a:p>
          </p:txBody>
        </p:sp>
        <p:sp>
          <p:nvSpPr>
            <p:cNvPr id="78" name="TextBox 78"/>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79" name="Group 79"/>
          <p:cNvGrpSpPr/>
          <p:nvPr/>
        </p:nvGrpSpPr>
        <p:grpSpPr>
          <a:xfrm>
            <a:off x="11771857" y="3851860"/>
            <a:ext cx="716465" cy="4341620"/>
            <a:chOff x="0" y="0"/>
            <a:chExt cx="183529" cy="1112146"/>
          </a:xfrm>
        </p:grpSpPr>
        <p:sp>
          <p:nvSpPr>
            <p:cNvPr id="80" name="Freeform 80"/>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CCB"/>
            </a:solidFill>
          </p:spPr>
          <p:txBody>
            <a:bodyPr/>
            <a:lstStyle/>
            <a:p>
              <a:endParaRPr lang="tr-TR"/>
            </a:p>
          </p:txBody>
        </p:sp>
        <p:sp>
          <p:nvSpPr>
            <p:cNvPr id="81" name="TextBox 81"/>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82" name="Group 82"/>
          <p:cNvGrpSpPr/>
          <p:nvPr/>
        </p:nvGrpSpPr>
        <p:grpSpPr>
          <a:xfrm>
            <a:off x="12561165" y="3851860"/>
            <a:ext cx="716465" cy="4341620"/>
            <a:chOff x="0" y="0"/>
            <a:chExt cx="183529" cy="1112146"/>
          </a:xfrm>
        </p:grpSpPr>
        <p:sp>
          <p:nvSpPr>
            <p:cNvPr id="83" name="Freeform 83"/>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CCB"/>
            </a:solidFill>
          </p:spPr>
          <p:txBody>
            <a:bodyPr/>
            <a:lstStyle/>
            <a:p>
              <a:endParaRPr lang="tr-TR"/>
            </a:p>
          </p:txBody>
        </p:sp>
        <p:sp>
          <p:nvSpPr>
            <p:cNvPr id="84" name="TextBox 84"/>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85" name="Group 85"/>
          <p:cNvGrpSpPr/>
          <p:nvPr/>
        </p:nvGrpSpPr>
        <p:grpSpPr>
          <a:xfrm>
            <a:off x="13350089" y="3851860"/>
            <a:ext cx="716465" cy="4341620"/>
            <a:chOff x="0" y="0"/>
            <a:chExt cx="183529" cy="1112146"/>
          </a:xfrm>
        </p:grpSpPr>
        <p:sp>
          <p:nvSpPr>
            <p:cNvPr id="86" name="Freeform 86"/>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FE1"/>
            </a:solidFill>
          </p:spPr>
          <p:txBody>
            <a:bodyPr/>
            <a:lstStyle/>
            <a:p>
              <a:endParaRPr lang="tr-TR"/>
            </a:p>
          </p:txBody>
        </p:sp>
        <p:sp>
          <p:nvSpPr>
            <p:cNvPr id="87" name="TextBox 87"/>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88" name="Group 88"/>
          <p:cNvGrpSpPr/>
          <p:nvPr/>
        </p:nvGrpSpPr>
        <p:grpSpPr>
          <a:xfrm>
            <a:off x="14139396" y="3851860"/>
            <a:ext cx="716465" cy="4341620"/>
            <a:chOff x="0" y="0"/>
            <a:chExt cx="183529" cy="1112146"/>
          </a:xfrm>
        </p:grpSpPr>
        <p:sp>
          <p:nvSpPr>
            <p:cNvPr id="89" name="Freeform 89"/>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FE1"/>
            </a:solidFill>
          </p:spPr>
          <p:txBody>
            <a:bodyPr/>
            <a:lstStyle/>
            <a:p>
              <a:endParaRPr lang="tr-TR"/>
            </a:p>
          </p:txBody>
        </p:sp>
        <p:sp>
          <p:nvSpPr>
            <p:cNvPr id="90" name="TextBox 90"/>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91" name="Group 91"/>
          <p:cNvGrpSpPr/>
          <p:nvPr/>
        </p:nvGrpSpPr>
        <p:grpSpPr>
          <a:xfrm>
            <a:off x="14928703" y="3851860"/>
            <a:ext cx="716465" cy="4341620"/>
            <a:chOff x="0" y="0"/>
            <a:chExt cx="183529" cy="1112146"/>
          </a:xfrm>
        </p:grpSpPr>
        <p:sp>
          <p:nvSpPr>
            <p:cNvPr id="92" name="Freeform 92"/>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CCB"/>
            </a:solidFill>
          </p:spPr>
          <p:txBody>
            <a:bodyPr/>
            <a:lstStyle/>
            <a:p>
              <a:endParaRPr lang="tr-TR"/>
            </a:p>
          </p:txBody>
        </p:sp>
        <p:sp>
          <p:nvSpPr>
            <p:cNvPr id="93" name="TextBox 93"/>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94" name="Group 94"/>
          <p:cNvGrpSpPr/>
          <p:nvPr/>
        </p:nvGrpSpPr>
        <p:grpSpPr>
          <a:xfrm>
            <a:off x="15711414" y="3851860"/>
            <a:ext cx="716465" cy="4341620"/>
            <a:chOff x="0" y="0"/>
            <a:chExt cx="183529" cy="1112146"/>
          </a:xfrm>
        </p:grpSpPr>
        <p:sp>
          <p:nvSpPr>
            <p:cNvPr id="95" name="Freeform 95"/>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CCB"/>
            </a:solidFill>
          </p:spPr>
          <p:txBody>
            <a:bodyPr/>
            <a:lstStyle/>
            <a:p>
              <a:endParaRPr lang="tr-TR"/>
            </a:p>
          </p:txBody>
        </p:sp>
        <p:sp>
          <p:nvSpPr>
            <p:cNvPr id="96" name="TextBox 96"/>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97" name="Group 97"/>
          <p:cNvGrpSpPr/>
          <p:nvPr/>
        </p:nvGrpSpPr>
        <p:grpSpPr>
          <a:xfrm>
            <a:off x="17284863" y="3851860"/>
            <a:ext cx="716465" cy="4341620"/>
            <a:chOff x="0" y="0"/>
            <a:chExt cx="183529" cy="1112146"/>
          </a:xfrm>
        </p:grpSpPr>
        <p:sp>
          <p:nvSpPr>
            <p:cNvPr id="98" name="Freeform 98"/>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FE1"/>
            </a:solidFill>
          </p:spPr>
          <p:txBody>
            <a:bodyPr/>
            <a:lstStyle/>
            <a:p>
              <a:endParaRPr lang="tr-TR"/>
            </a:p>
          </p:txBody>
        </p:sp>
        <p:sp>
          <p:nvSpPr>
            <p:cNvPr id="99" name="TextBox 99"/>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grpSp>
        <p:nvGrpSpPr>
          <p:cNvPr id="100" name="Group 100"/>
          <p:cNvGrpSpPr/>
          <p:nvPr/>
        </p:nvGrpSpPr>
        <p:grpSpPr>
          <a:xfrm>
            <a:off x="16512219" y="3851860"/>
            <a:ext cx="716465" cy="4341620"/>
            <a:chOff x="0" y="0"/>
            <a:chExt cx="183529" cy="1112146"/>
          </a:xfrm>
        </p:grpSpPr>
        <p:sp>
          <p:nvSpPr>
            <p:cNvPr id="101" name="Freeform 101"/>
            <p:cNvSpPr/>
            <p:nvPr/>
          </p:nvSpPr>
          <p:spPr>
            <a:xfrm>
              <a:off x="0" y="0"/>
              <a:ext cx="183529" cy="1112146"/>
            </a:xfrm>
            <a:custGeom>
              <a:avLst/>
              <a:gdLst/>
              <a:ahLst/>
              <a:cxnLst/>
              <a:rect l="l" t="t" r="r" b="b"/>
              <a:pathLst>
                <a:path w="183529" h="1112146">
                  <a:moveTo>
                    <a:pt x="0" y="0"/>
                  </a:moveTo>
                  <a:lnTo>
                    <a:pt x="183529" y="0"/>
                  </a:lnTo>
                  <a:lnTo>
                    <a:pt x="183529" y="1112146"/>
                  </a:lnTo>
                  <a:lnTo>
                    <a:pt x="0" y="1112146"/>
                  </a:lnTo>
                  <a:close/>
                </a:path>
              </a:pathLst>
            </a:custGeom>
            <a:solidFill>
              <a:srgbClr val="F4EFE1"/>
            </a:solidFill>
          </p:spPr>
          <p:txBody>
            <a:bodyPr/>
            <a:lstStyle/>
            <a:p>
              <a:endParaRPr lang="tr-TR"/>
            </a:p>
          </p:txBody>
        </p:sp>
        <p:sp>
          <p:nvSpPr>
            <p:cNvPr id="102" name="TextBox 102"/>
            <p:cNvSpPr txBox="1"/>
            <p:nvPr/>
          </p:nvSpPr>
          <p:spPr>
            <a:xfrm>
              <a:off x="0" y="-28575"/>
              <a:ext cx="183529" cy="1140721"/>
            </a:xfrm>
            <a:prstGeom prst="rect">
              <a:avLst/>
            </a:prstGeom>
          </p:spPr>
          <p:txBody>
            <a:bodyPr lIns="50800" tIns="50800" rIns="50800" bIns="50800" rtlCol="0" anchor="ctr"/>
            <a:lstStyle/>
            <a:p>
              <a:pPr algn="ctr">
                <a:lnSpc>
                  <a:spcPts val="1820"/>
                </a:lnSpc>
              </a:pPr>
              <a:endParaRPr/>
            </a:p>
          </p:txBody>
        </p:sp>
      </p:grpSp>
      <p:sp>
        <p:nvSpPr>
          <p:cNvPr id="103" name="AutoShape 103"/>
          <p:cNvSpPr/>
          <p:nvPr/>
        </p:nvSpPr>
        <p:spPr>
          <a:xfrm flipV="1">
            <a:off x="3910031" y="4579627"/>
            <a:ext cx="14091296" cy="21879"/>
          </a:xfrm>
          <a:prstGeom prst="line">
            <a:avLst/>
          </a:prstGeom>
          <a:ln w="19050" cap="flat">
            <a:solidFill>
              <a:srgbClr val="F3A851"/>
            </a:solidFill>
            <a:prstDash val="solid"/>
            <a:headEnd type="none" w="sm" len="sm"/>
            <a:tailEnd type="none" w="sm" len="sm"/>
          </a:ln>
        </p:spPr>
        <p:txBody>
          <a:bodyPr/>
          <a:lstStyle/>
          <a:p>
            <a:endParaRPr lang="tr-TR"/>
          </a:p>
        </p:txBody>
      </p:sp>
      <p:sp>
        <p:nvSpPr>
          <p:cNvPr id="104" name="AutoShape 104"/>
          <p:cNvSpPr/>
          <p:nvPr/>
        </p:nvSpPr>
        <p:spPr>
          <a:xfrm>
            <a:off x="3909238" y="5161239"/>
            <a:ext cx="14164596" cy="31838"/>
          </a:xfrm>
          <a:prstGeom prst="line">
            <a:avLst/>
          </a:prstGeom>
          <a:ln w="19050" cap="flat">
            <a:solidFill>
              <a:srgbClr val="F3A851"/>
            </a:solidFill>
            <a:prstDash val="solid"/>
            <a:headEnd type="none" w="sm" len="sm"/>
            <a:tailEnd type="none" w="sm" len="sm"/>
          </a:ln>
        </p:spPr>
        <p:txBody>
          <a:bodyPr/>
          <a:lstStyle/>
          <a:p>
            <a:endParaRPr lang="tr-TR"/>
          </a:p>
        </p:txBody>
      </p:sp>
      <p:sp>
        <p:nvSpPr>
          <p:cNvPr id="105" name="AutoShape 105"/>
          <p:cNvSpPr/>
          <p:nvPr/>
        </p:nvSpPr>
        <p:spPr>
          <a:xfrm>
            <a:off x="3869385" y="5728379"/>
            <a:ext cx="14418597" cy="27682"/>
          </a:xfrm>
          <a:prstGeom prst="line">
            <a:avLst/>
          </a:prstGeom>
          <a:ln w="19050" cap="flat">
            <a:solidFill>
              <a:srgbClr val="F3A851"/>
            </a:solidFill>
            <a:prstDash val="solid"/>
            <a:headEnd type="none" w="sm" len="sm"/>
            <a:tailEnd type="none" w="sm" len="sm"/>
          </a:ln>
        </p:spPr>
        <p:txBody>
          <a:bodyPr/>
          <a:lstStyle/>
          <a:p>
            <a:endParaRPr lang="tr-TR"/>
          </a:p>
        </p:txBody>
      </p:sp>
      <p:sp>
        <p:nvSpPr>
          <p:cNvPr id="106" name="AutoShape 106"/>
          <p:cNvSpPr/>
          <p:nvPr/>
        </p:nvSpPr>
        <p:spPr>
          <a:xfrm flipV="1">
            <a:off x="3891046" y="6274236"/>
            <a:ext cx="14396936" cy="5180"/>
          </a:xfrm>
          <a:prstGeom prst="line">
            <a:avLst/>
          </a:prstGeom>
          <a:ln w="19050" cap="flat">
            <a:solidFill>
              <a:srgbClr val="F3A851"/>
            </a:solidFill>
            <a:prstDash val="solid"/>
            <a:headEnd type="none" w="sm" len="sm"/>
            <a:tailEnd type="none" w="sm" len="sm"/>
          </a:ln>
        </p:spPr>
        <p:txBody>
          <a:bodyPr/>
          <a:lstStyle/>
          <a:p>
            <a:endParaRPr lang="tr-TR"/>
          </a:p>
        </p:txBody>
      </p:sp>
      <p:sp>
        <p:nvSpPr>
          <p:cNvPr id="107" name="AutoShape 107"/>
          <p:cNvSpPr/>
          <p:nvPr/>
        </p:nvSpPr>
        <p:spPr>
          <a:xfrm flipV="1">
            <a:off x="3869385" y="6828085"/>
            <a:ext cx="14418597" cy="2369"/>
          </a:xfrm>
          <a:prstGeom prst="line">
            <a:avLst/>
          </a:prstGeom>
          <a:ln w="19050" cap="flat">
            <a:solidFill>
              <a:srgbClr val="F3A851"/>
            </a:solidFill>
            <a:prstDash val="solid"/>
            <a:headEnd type="none" w="sm" len="sm"/>
            <a:tailEnd type="none" w="sm" len="sm"/>
          </a:ln>
        </p:spPr>
        <p:txBody>
          <a:bodyPr/>
          <a:lstStyle/>
          <a:p>
            <a:endParaRPr lang="tr-TR"/>
          </a:p>
        </p:txBody>
      </p:sp>
      <p:sp>
        <p:nvSpPr>
          <p:cNvPr id="108" name="AutoShape 108"/>
          <p:cNvSpPr/>
          <p:nvPr/>
        </p:nvSpPr>
        <p:spPr>
          <a:xfrm>
            <a:off x="3909242" y="7392706"/>
            <a:ext cx="14378739" cy="6886"/>
          </a:xfrm>
          <a:prstGeom prst="line">
            <a:avLst/>
          </a:prstGeom>
          <a:ln w="19050" cap="flat">
            <a:solidFill>
              <a:srgbClr val="F3A851"/>
            </a:solidFill>
            <a:prstDash val="solid"/>
            <a:headEnd type="none" w="sm" len="sm"/>
            <a:tailEnd type="none" w="sm" len="sm"/>
          </a:ln>
        </p:spPr>
        <p:txBody>
          <a:bodyPr/>
          <a:lstStyle/>
          <a:p>
            <a:endParaRPr lang="tr-TR"/>
          </a:p>
        </p:txBody>
      </p:sp>
      <p:grpSp>
        <p:nvGrpSpPr>
          <p:cNvPr id="109" name="Group 109"/>
          <p:cNvGrpSpPr/>
          <p:nvPr/>
        </p:nvGrpSpPr>
        <p:grpSpPr>
          <a:xfrm>
            <a:off x="8886218" y="6222152"/>
            <a:ext cx="2123366" cy="107522"/>
            <a:chOff x="0" y="0"/>
            <a:chExt cx="661631" cy="33503"/>
          </a:xfrm>
        </p:grpSpPr>
        <p:sp>
          <p:nvSpPr>
            <p:cNvPr id="110" name="Freeform 110"/>
            <p:cNvSpPr/>
            <p:nvPr/>
          </p:nvSpPr>
          <p:spPr>
            <a:xfrm>
              <a:off x="0" y="0"/>
              <a:ext cx="661631" cy="33503"/>
            </a:xfrm>
            <a:custGeom>
              <a:avLst/>
              <a:gdLst/>
              <a:ahLst/>
              <a:cxnLst/>
              <a:rect l="l" t="t" r="r" b="b"/>
              <a:pathLst>
                <a:path w="661631" h="33503">
                  <a:moveTo>
                    <a:pt x="16752" y="0"/>
                  </a:moveTo>
                  <a:lnTo>
                    <a:pt x="644879" y="0"/>
                  </a:lnTo>
                  <a:cubicBezTo>
                    <a:pt x="649322" y="0"/>
                    <a:pt x="653583" y="1765"/>
                    <a:pt x="656724" y="4906"/>
                  </a:cubicBezTo>
                  <a:cubicBezTo>
                    <a:pt x="659866" y="8048"/>
                    <a:pt x="661631" y="12309"/>
                    <a:pt x="661631" y="16752"/>
                  </a:cubicBezTo>
                  <a:lnTo>
                    <a:pt x="661631" y="16752"/>
                  </a:lnTo>
                  <a:cubicBezTo>
                    <a:pt x="661631" y="26003"/>
                    <a:pt x="654131" y="33503"/>
                    <a:pt x="644879" y="33503"/>
                  </a:cubicBezTo>
                  <a:lnTo>
                    <a:pt x="16752" y="33503"/>
                  </a:lnTo>
                  <a:cubicBezTo>
                    <a:pt x="12309" y="33503"/>
                    <a:pt x="8048" y="31738"/>
                    <a:pt x="4906" y="28597"/>
                  </a:cubicBezTo>
                  <a:cubicBezTo>
                    <a:pt x="1765" y="25455"/>
                    <a:pt x="0" y="21194"/>
                    <a:pt x="0" y="16752"/>
                  </a:cubicBezTo>
                  <a:lnTo>
                    <a:pt x="0" y="16752"/>
                  </a:lnTo>
                  <a:cubicBezTo>
                    <a:pt x="0" y="12309"/>
                    <a:pt x="1765" y="8048"/>
                    <a:pt x="4906" y="4906"/>
                  </a:cubicBezTo>
                  <a:cubicBezTo>
                    <a:pt x="8048" y="1765"/>
                    <a:pt x="12309" y="0"/>
                    <a:pt x="16752" y="0"/>
                  </a:cubicBezTo>
                  <a:close/>
                </a:path>
              </a:pathLst>
            </a:custGeom>
            <a:solidFill>
              <a:srgbClr val="339966"/>
            </a:solidFill>
          </p:spPr>
          <p:txBody>
            <a:bodyPr/>
            <a:lstStyle/>
            <a:p>
              <a:endParaRPr lang="tr-TR"/>
            </a:p>
          </p:txBody>
        </p:sp>
        <p:sp>
          <p:nvSpPr>
            <p:cNvPr id="111" name="TextBox 111"/>
            <p:cNvSpPr txBox="1"/>
            <p:nvPr/>
          </p:nvSpPr>
          <p:spPr>
            <a:xfrm>
              <a:off x="0" y="-28575"/>
              <a:ext cx="661631" cy="62078"/>
            </a:xfrm>
            <a:prstGeom prst="rect">
              <a:avLst/>
            </a:prstGeom>
          </p:spPr>
          <p:txBody>
            <a:bodyPr lIns="50800" tIns="50800" rIns="50800" bIns="50800" rtlCol="0" anchor="ctr"/>
            <a:lstStyle/>
            <a:p>
              <a:pPr algn="ctr">
                <a:lnSpc>
                  <a:spcPts val="1960"/>
                </a:lnSpc>
              </a:pPr>
              <a:endParaRPr/>
            </a:p>
          </p:txBody>
        </p:sp>
      </p:grpSp>
      <p:grpSp>
        <p:nvGrpSpPr>
          <p:cNvPr id="112" name="Group 112"/>
          <p:cNvGrpSpPr/>
          <p:nvPr/>
        </p:nvGrpSpPr>
        <p:grpSpPr>
          <a:xfrm>
            <a:off x="4680041" y="4551840"/>
            <a:ext cx="4282009" cy="104574"/>
            <a:chOff x="0" y="0"/>
            <a:chExt cx="1334254" cy="32585"/>
          </a:xfrm>
        </p:grpSpPr>
        <p:sp>
          <p:nvSpPr>
            <p:cNvPr id="113" name="Freeform 113"/>
            <p:cNvSpPr/>
            <p:nvPr/>
          </p:nvSpPr>
          <p:spPr>
            <a:xfrm>
              <a:off x="0" y="0"/>
              <a:ext cx="1334254" cy="32585"/>
            </a:xfrm>
            <a:custGeom>
              <a:avLst/>
              <a:gdLst/>
              <a:ahLst/>
              <a:cxnLst/>
              <a:rect l="l" t="t" r="r" b="b"/>
              <a:pathLst>
                <a:path w="1334254" h="32585">
                  <a:moveTo>
                    <a:pt x="16292" y="0"/>
                  </a:moveTo>
                  <a:lnTo>
                    <a:pt x="1317962" y="0"/>
                  </a:lnTo>
                  <a:cubicBezTo>
                    <a:pt x="1326960" y="0"/>
                    <a:pt x="1334254" y="7294"/>
                    <a:pt x="1334254" y="16292"/>
                  </a:cubicBezTo>
                  <a:lnTo>
                    <a:pt x="1334254" y="16292"/>
                  </a:lnTo>
                  <a:cubicBezTo>
                    <a:pt x="1334254" y="20613"/>
                    <a:pt x="1332537" y="24758"/>
                    <a:pt x="1329482" y="27813"/>
                  </a:cubicBezTo>
                  <a:cubicBezTo>
                    <a:pt x="1326427" y="30868"/>
                    <a:pt x="1322282" y="32585"/>
                    <a:pt x="1317962" y="32585"/>
                  </a:cubicBezTo>
                  <a:lnTo>
                    <a:pt x="16292" y="32585"/>
                  </a:lnTo>
                  <a:cubicBezTo>
                    <a:pt x="7294" y="32585"/>
                    <a:pt x="0" y="25291"/>
                    <a:pt x="0" y="16292"/>
                  </a:cubicBezTo>
                  <a:lnTo>
                    <a:pt x="0" y="16292"/>
                  </a:lnTo>
                  <a:cubicBezTo>
                    <a:pt x="0" y="7294"/>
                    <a:pt x="7294" y="0"/>
                    <a:pt x="16292" y="0"/>
                  </a:cubicBezTo>
                  <a:close/>
                </a:path>
              </a:pathLst>
            </a:custGeom>
            <a:solidFill>
              <a:srgbClr val="339966"/>
            </a:solidFill>
          </p:spPr>
          <p:txBody>
            <a:bodyPr/>
            <a:lstStyle/>
            <a:p>
              <a:endParaRPr lang="tr-TR"/>
            </a:p>
          </p:txBody>
        </p:sp>
        <p:sp>
          <p:nvSpPr>
            <p:cNvPr id="114" name="TextBox 114"/>
            <p:cNvSpPr txBox="1"/>
            <p:nvPr/>
          </p:nvSpPr>
          <p:spPr>
            <a:xfrm>
              <a:off x="0" y="-28575"/>
              <a:ext cx="1334254" cy="61160"/>
            </a:xfrm>
            <a:prstGeom prst="rect">
              <a:avLst/>
            </a:prstGeom>
          </p:spPr>
          <p:txBody>
            <a:bodyPr lIns="50800" tIns="50800" rIns="50800" bIns="50800" rtlCol="0" anchor="ctr"/>
            <a:lstStyle/>
            <a:p>
              <a:pPr algn="ctr">
                <a:lnSpc>
                  <a:spcPts val="1960"/>
                </a:lnSpc>
              </a:pPr>
              <a:endParaRPr/>
            </a:p>
          </p:txBody>
        </p:sp>
      </p:grpSp>
      <p:grpSp>
        <p:nvGrpSpPr>
          <p:cNvPr id="115" name="Group 115"/>
          <p:cNvGrpSpPr/>
          <p:nvPr/>
        </p:nvGrpSpPr>
        <p:grpSpPr>
          <a:xfrm>
            <a:off x="7430042" y="5132664"/>
            <a:ext cx="5162336" cy="100787"/>
            <a:chOff x="0" y="0"/>
            <a:chExt cx="1608560" cy="31405"/>
          </a:xfrm>
        </p:grpSpPr>
        <p:sp>
          <p:nvSpPr>
            <p:cNvPr id="116" name="Freeform 116"/>
            <p:cNvSpPr/>
            <p:nvPr/>
          </p:nvSpPr>
          <p:spPr>
            <a:xfrm>
              <a:off x="0" y="0"/>
              <a:ext cx="1608560" cy="31405"/>
            </a:xfrm>
            <a:custGeom>
              <a:avLst/>
              <a:gdLst/>
              <a:ahLst/>
              <a:cxnLst/>
              <a:rect l="l" t="t" r="r" b="b"/>
              <a:pathLst>
                <a:path w="1608560" h="31405">
                  <a:moveTo>
                    <a:pt x="15702" y="0"/>
                  </a:moveTo>
                  <a:lnTo>
                    <a:pt x="1592858" y="0"/>
                  </a:lnTo>
                  <a:cubicBezTo>
                    <a:pt x="1601530" y="0"/>
                    <a:pt x="1608560" y="7030"/>
                    <a:pt x="1608560" y="15702"/>
                  </a:cubicBezTo>
                  <a:lnTo>
                    <a:pt x="1608560" y="15702"/>
                  </a:lnTo>
                  <a:cubicBezTo>
                    <a:pt x="1608560" y="19867"/>
                    <a:pt x="1606906" y="23861"/>
                    <a:pt x="1603961" y="26806"/>
                  </a:cubicBezTo>
                  <a:cubicBezTo>
                    <a:pt x="1601016" y="29750"/>
                    <a:pt x="1597022" y="31405"/>
                    <a:pt x="1592858" y="31405"/>
                  </a:cubicBezTo>
                  <a:lnTo>
                    <a:pt x="15702" y="31405"/>
                  </a:lnTo>
                  <a:cubicBezTo>
                    <a:pt x="7030" y="31405"/>
                    <a:pt x="0" y="24375"/>
                    <a:pt x="0" y="15702"/>
                  </a:cubicBezTo>
                  <a:lnTo>
                    <a:pt x="0" y="15702"/>
                  </a:lnTo>
                  <a:cubicBezTo>
                    <a:pt x="0" y="7030"/>
                    <a:pt x="7030" y="0"/>
                    <a:pt x="15702" y="0"/>
                  </a:cubicBezTo>
                  <a:close/>
                </a:path>
              </a:pathLst>
            </a:custGeom>
            <a:solidFill>
              <a:srgbClr val="339966"/>
            </a:solidFill>
          </p:spPr>
          <p:txBody>
            <a:bodyPr/>
            <a:lstStyle/>
            <a:p>
              <a:endParaRPr lang="tr-TR"/>
            </a:p>
          </p:txBody>
        </p:sp>
        <p:sp>
          <p:nvSpPr>
            <p:cNvPr id="117" name="TextBox 117"/>
            <p:cNvSpPr txBox="1"/>
            <p:nvPr/>
          </p:nvSpPr>
          <p:spPr>
            <a:xfrm>
              <a:off x="0" y="-28575"/>
              <a:ext cx="1608560" cy="59980"/>
            </a:xfrm>
            <a:prstGeom prst="rect">
              <a:avLst/>
            </a:prstGeom>
          </p:spPr>
          <p:txBody>
            <a:bodyPr lIns="50800" tIns="50800" rIns="50800" bIns="50800" rtlCol="0" anchor="ctr"/>
            <a:lstStyle/>
            <a:p>
              <a:pPr algn="ctr">
                <a:lnSpc>
                  <a:spcPts val="1960"/>
                </a:lnSpc>
              </a:pPr>
              <a:endParaRPr/>
            </a:p>
          </p:txBody>
        </p:sp>
      </p:grpSp>
      <p:sp>
        <p:nvSpPr>
          <p:cNvPr id="118" name="AutoShape 118"/>
          <p:cNvSpPr/>
          <p:nvPr/>
        </p:nvSpPr>
        <p:spPr>
          <a:xfrm>
            <a:off x="3891041" y="4100662"/>
            <a:ext cx="14110286" cy="9858"/>
          </a:xfrm>
          <a:prstGeom prst="line">
            <a:avLst/>
          </a:prstGeom>
          <a:ln w="19050" cap="flat">
            <a:solidFill>
              <a:srgbClr val="F3A851"/>
            </a:solidFill>
            <a:prstDash val="solid"/>
            <a:headEnd type="none" w="sm" len="sm"/>
            <a:tailEnd type="none" w="sm" len="sm"/>
          </a:ln>
        </p:spPr>
        <p:txBody>
          <a:bodyPr/>
          <a:lstStyle/>
          <a:p>
            <a:endParaRPr lang="tr-TR"/>
          </a:p>
        </p:txBody>
      </p:sp>
      <p:grpSp>
        <p:nvGrpSpPr>
          <p:cNvPr id="119" name="Group 119"/>
          <p:cNvGrpSpPr/>
          <p:nvPr/>
        </p:nvGrpSpPr>
        <p:grpSpPr>
          <a:xfrm>
            <a:off x="4271430" y="4050714"/>
            <a:ext cx="1087952" cy="99896"/>
            <a:chOff x="0" y="0"/>
            <a:chExt cx="339001" cy="31127"/>
          </a:xfrm>
        </p:grpSpPr>
        <p:sp>
          <p:nvSpPr>
            <p:cNvPr id="120" name="Freeform 120"/>
            <p:cNvSpPr/>
            <p:nvPr/>
          </p:nvSpPr>
          <p:spPr>
            <a:xfrm>
              <a:off x="0" y="0"/>
              <a:ext cx="339001" cy="31127"/>
            </a:xfrm>
            <a:custGeom>
              <a:avLst/>
              <a:gdLst/>
              <a:ahLst/>
              <a:cxnLst/>
              <a:rect l="l" t="t" r="r" b="b"/>
              <a:pathLst>
                <a:path w="339001" h="31127">
                  <a:moveTo>
                    <a:pt x="15564" y="0"/>
                  </a:moveTo>
                  <a:lnTo>
                    <a:pt x="323437" y="0"/>
                  </a:lnTo>
                  <a:cubicBezTo>
                    <a:pt x="332033" y="0"/>
                    <a:pt x="339001" y="6968"/>
                    <a:pt x="339001" y="15564"/>
                  </a:cubicBezTo>
                  <a:lnTo>
                    <a:pt x="339001" y="15564"/>
                  </a:lnTo>
                  <a:cubicBezTo>
                    <a:pt x="339001" y="19691"/>
                    <a:pt x="337361" y="23650"/>
                    <a:pt x="334442" y="26569"/>
                  </a:cubicBezTo>
                  <a:cubicBezTo>
                    <a:pt x="331523" y="29488"/>
                    <a:pt x="327565" y="31127"/>
                    <a:pt x="323437" y="31127"/>
                  </a:cubicBezTo>
                  <a:lnTo>
                    <a:pt x="15564" y="31127"/>
                  </a:lnTo>
                  <a:cubicBezTo>
                    <a:pt x="11436" y="31127"/>
                    <a:pt x="7477" y="29488"/>
                    <a:pt x="4558" y="26569"/>
                  </a:cubicBezTo>
                  <a:cubicBezTo>
                    <a:pt x="1640" y="23650"/>
                    <a:pt x="0" y="19691"/>
                    <a:pt x="0" y="15564"/>
                  </a:cubicBezTo>
                  <a:lnTo>
                    <a:pt x="0" y="15564"/>
                  </a:lnTo>
                  <a:cubicBezTo>
                    <a:pt x="0" y="11436"/>
                    <a:pt x="1640" y="7477"/>
                    <a:pt x="4558" y="4558"/>
                  </a:cubicBezTo>
                  <a:cubicBezTo>
                    <a:pt x="7477" y="1640"/>
                    <a:pt x="11436" y="0"/>
                    <a:pt x="15564" y="0"/>
                  </a:cubicBezTo>
                  <a:close/>
                </a:path>
              </a:pathLst>
            </a:custGeom>
            <a:solidFill>
              <a:srgbClr val="339966"/>
            </a:solidFill>
          </p:spPr>
          <p:txBody>
            <a:bodyPr/>
            <a:lstStyle/>
            <a:p>
              <a:endParaRPr lang="tr-TR"/>
            </a:p>
          </p:txBody>
        </p:sp>
        <p:sp>
          <p:nvSpPr>
            <p:cNvPr id="121" name="TextBox 121"/>
            <p:cNvSpPr txBox="1"/>
            <p:nvPr/>
          </p:nvSpPr>
          <p:spPr>
            <a:xfrm>
              <a:off x="0" y="-28575"/>
              <a:ext cx="339001" cy="59702"/>
            </a:xfrm>
            <a:prstGeom prst="rect">
              <a:avLst/>
            </a:prstGeom>
          </p:spPr>
          <p:txBody>
            <a:bodyPr lIns="50800" tIns="50800" rIns="50800" bIns="50800" rtlCol="0" anchor="ctr"/>
            <a:lstStyle/>
            <a:p>
              <a:pPr algn="ctr">
                <a:lnSpc>
                  <a:spcPts val="1960"/>
                </a:lnSpc>
              </a:pPr>
              <a:endParaRPr/>
            </a:p>
          </p:txBody>
        </p:sp>
      </p:grpSp>
      <p:grpSp>
        <p:nvGrpSpPr>
          <p:cNvPr id="122" name="Group 122"/>
          <p:cNvGrpSpPr/>
          <p:nvPr/>
        </p:nvGrpSpPr>
        <p:grpSpPr>
          <a:xfrm>
            <a:off x="7430042" y="5690652"/>
            <a:ext cx="5131123" cy="84214"/>
            <a:chOff x="0" y="0"/>
            <a:chExt cx="1598834" cy="26241"/>
          </a:xfrm>
        </p:grpSpPr>
        <p:sp>
          <p:nvSpPr>
            <p:cNvPr id="123" name="Freeform 123"/>
            <p:cNvSpPr/>
            <p:nvPr/>
          </p:nvSpPr>
          <p:spPr>
            <a:xfrm>
              <a:off x="0" y="0"/>
              <a:ext cx="1598834" cy="26241"/>
            </a:xfrm>
            <a:custGeom>
              <a:avLst/>
              <a:gdLst/>
              <a:ahLst/>
              <a:cxnLst/>
              <a:rect l="l" t="t" r="r" b="b"/>
              <a:pathLst>
                <a:path w="1598834" h="26241">
                  <a:moveTo>
                    <a:pt x="13120" y="0"/>
                  </a:moveTo>
                  <a:lnTo>
                    <a:pt x="1585714" y="0"/>
                  </a:lnTo>
                  <a:cubicBezTo>
                    <a:pt x="1589193" y="0"/>
                    <a:pt x="1592531" y="1382"/>
                    <a:pt x="1594991" y="3843"/>
                  </a:cubicBezTo>
                  <a:cubicBezTo>
                    <a:pt x="1597452" y="6303"/>
                    <a:pt x="1598834" y="9641"/>
                    <a:pt x="1598834" y="13120"/>
                  </a:cubicBezTo>
                  <a:lnTo>
                    <a:pt x="1598834" y="13120"/>
                  </a:lnTo>
                  <a:cubicBezTo>
                    <a:pt x="1598834" y="20366"/>
                    <a:pt x="1592960" y="26241"/>
                    <a:pt x="1585714" y="26241"/>
                  </a:cubicBezTo>
                  <a:lnTo>
                    <a:pt x="13120" y="26241"/>
                  </a:lnTo>
                  <a:cubicBezTo>
                    <a:pt x="5874" y="26241"/>
                    <a:pt x="0" y="20366"/>
                    <a:pt x="0" y="13120"/>
                  </a:cubicBezTo>
                  <a:lnTo>
                    <a:pt x="0" y="13120"/>
                  </a:lnTo>
                  <a:cubicBezTo>
                    <a:pt x="0" y="5874"/>
                    <a:pt x="5874" y="0"/>
                    <a:pt x="13120" y="0"/>
                  </a:cubicBezTo>
                  <a:close/>
                </a:path>
              </a:pathLst>
            </a:custGeom>
            <a:solidFill>
              <a:srgbClr val="339966"/>
            </a:solidFill>
          </p:spPr>
          <p:txBody>
            <a:bodyPr/>
            <a:lstStyle/>
            <a:p>
              <a:endParaRPr lang="tr-TR"/>
            </a:p>
          </p:txBody>
        </p:sp>
        <p:sp>
          <p:nvSpPr>
            <p:cNvPr id="124" name="TextBox 124"/>
            <p:cNvSpPr txBox="1"/>
            <p:nvPr/>
          </p:nvSpPr>
          <p:spPr>
            <a:xfrm>
              <a:off x="0" y="-28575"/>
              <a:ext cx="1598834" cy="54816"/>
            </a:xfrm>
            <a:prstGeom prst="rect">
              <a:avLst/>
            </a:prstGeom>
          </p:spPr>
          <p:txBody>
            <a:bodyPr lIns="50800" tIns="50800" rIns="50800" bIns="50800" rtlCol="0" anchor="ctr"/>
            <a:lstStyle/>
            <a:p>
              <a:pPr algn="ctr">
                <a:lnSpc>
                  <a:spcPts val="1960"/>
                </a:lnSpc>
              </a:pPr>
              <a:endParaRPr/>
            </a:p>
          </p:txBody>
        </p:sp>
      </p:grpSp>
      <p:grpSp>
        <p:nvGrpSpPr>
          <p:cNvPr id="125" name="Group 125"/>
          <p:cNvGrpSpPr/>
          <p:nvPr/>
        </p:nvGrpSpPr>
        <p:grpSpPr>
          <a:xfrm>
            <a:off x="10876143" y="6222152"/>
            <a:ext cx="2074459" cy="107522"/>
            <a:chOff x="0" y="0"/>
            <a:chExt cx="646392" cy="33503"/>
          </a:xfrm>
        </p:grpSpPr>
        <p:sp>
          <p:nvSpPr>
            <p:cNvPr id="126" name="Freeform 126"/>
            <p:cNvSpPr/>
            <p:nvPr/>
          </p:nvSpPr>
          <p:spPr>
            <a:xfrm>
              <a:off x="0" y="0"/>
              <a:ext cx="646392" cy="33503"/>
            </a:xfrm>
            <a:custGeom>
              <a:avLst/>
              <a:gdLst/>
              <a:ahLst/>
              <a:cxnLst/>
              <a:rect l="l" t="t" r="r" b="b"/>
              <a:pathLst>
                <a:path w="646392" h="33503">
                  <a:moveTo>
                    <a:pt x="16752" y="0"/>
                  </a:moveTo>
                  <a:lnTo>
                    <a:pt x="629640" y="0"/>
                  </a:lnTo>
                  <a:cubicBezTo>
                    <a:pt x="638892" y="0"/>
                    <a:pt x="646392" y="7500"/>
                    <a:pt x="646392" y="16752"/>
                  </a:cubicBezTo>
                  <a:lnTo>
                    <a:pt x="646392" y="16752"/>
                  </a:lnTo>
                  <a:cubicBezTo>
                    <a:pt x="646392" y="21194"/>
                    <a:pt x="644627" y="25455"/>
                    <a:pt x="641485" y="28597"/>
                  </a:cubicBezTo>
                  <a:cubicBezTo>
                    <a:pt x="638344" y="31738"/>
                    <a:pt x="634083" y="33503"/>
                    <a:pt x="629640" y="33503"/>
                  </a:cubicBezTo>
                  <a:lnTo>
                    <a:pt x="16752" y="33503"/>
                  </a:lnTo>
                  <a:cubicBezTo>
                    <a:pt x="12309" y="33503"/>
                    <a:pt x="8048" y="31738"/>
                    <a:pt x="4906" y="28597"/>
                  </a:cubicBezTo>
                  <a:cubicBezTo>
                    <a:pt x="1765" y="25455"/>
                    <a:pt x="0" y="21194"/>
                    <a:pt x="0" y="16752"/>
                  </a:cubicBezTo>
                  <a:lnTo>
                    <a:pt x="0" y="16752"/>
                  </a:lnTo>
                  <a:cubicBezTo>
                    <a:pt x="0" y="12309"/>
                    <a:pt x="1765" y="8048"/>
                    <a:pt x="4906" y="4906"/>
                  </a:cubicBezTo>
                  <a:cubicBezTo>
                    <a:pt x="8048" y="1765"/>
                    <a:pt x="12309" y="0"/>
                    <a:pt x="16752" y="0"/>
                  </a:cubicBezTo>
                  <a:close/>
                </a:path>
              </a:pathLst>
            </a:custGeom>
            <a:solidFill>
              <a:srgbClr val="339966"/>
            </a:solidFill>
          </p:spPr>
          <p:txBody>
            <a:bodyPr/>
            <a:lstStyle/>
            <a:p>
              <a:endParaRPr lang="tr-TR"/>
            </a:p>
          </p:txBody>
        </p:sp>
        <p:sp>
          <p:nvSpPr>
            <p:cNvPr id="127" name="TextBox 127"/>
            <p:cNvSpPr txBox="1"/>
            <p:nvPr/>
          </p:nvSpPr>
          <p:spPr>
            <a:xfrm>
              <a:off x="0" y="-28575"/>
              <a:ext cx="646392" cy="62078"/>
            </a:xfrm>
            <a:prstGeom prst="rect">
              <a:avLst/>
            </a:prstGeom>
          </p:spPr>
          <p:txBody>
            <a:bodyPr lIns="50800" tIns="50800" rIns="50800" bIns="50800" rtlCol="0" anchor="ctr"/>
            <a:lstStyle/>
            <a:p>
              <a:pPr algn="ctr">
                <a:lnSpc>
                  <a:spcPts val="1960"/>
                </a:lnSpc>
              </a:pPr>
              <a:endParaRPr/>
            </a:p>
          </p:txBody>
        </p:sp>
      </p:grpSp>
      <p:sp>
        <p:nvSpPr>
          <p:cNvPr id="128" name="AutoShape 128"/>
          <p:cNvSpPr/>
          <p:nvPr/>
        </p:nvSpPr>
        <p:spPr>
          <a:xfrm flipV="1">
            <a:off x="3891041" y="7939719"/>
            <a:ext cx="14396941" cy="0"/>
          </a:xfrm>
          <a:prstGeom prst="line">
            <a:avLst/>
          </a:prstGeom>
          <a:ln w="19050" cap="flat">
            <a:solidFill>
              <a:srgbClr val="F3A851"/>
            </a:solidFill>
            <a:prstDash val="solid"/>
            <a:headEnd type="none" w="sm" len="sm"/>
            <a:tailEnd type="none" w="sm" len="sm"/>
          </a:ln>
        </p:spPr>
        <p:txBody>
          <a:bodyPr/>
          <a:lstStyle/>
          <a:p>
            <a:endParaRPr lang="tr-TR"/>
          </a:p>
        </p:txBody>
      </p:sp>
      <p:grpSp>
        <p:nvGrpSpPr>
          <p:cNvPr id="129" name="Group 129"/>
          <p:cNvGrpSpPr/>
          <p:nvPr/>
        </p:nvGrpSpPr>
        <p:grpSpPr>
          <a:xfrm>
            <a:off x="9335076" y="6749721"/>
            <a:ext cx="3584321" cy="120409"/>
            <a:chOff x="0" y="0"/>
            <a:chExt cx="1116858" cy="37519"/>
          </a:xfrm>
        </p:grpSpPr>
        <p:sp>
          <p:nvSpPr>
            <p:cNvPr id="130" name="Freeform 130"/>
            <p:cNvSpPr/>
            <p:nvPr/>
          </p:nvSpPr>
          <p:spPr>
            <a:xfrm>
              <a:off x="0" y="0"/>
              <a:ext cx="1116858" cy="37519"/>
            </a:xfrm>
            <a:custGeom>
              <a:avLst/>
              <a:gdLst/>
              <a:ahLst/>
              <a:cxnLst/>
              <a:rect l="l" t="t" r="r" b="b"/>
              <a:pathLst>
                <a:path w="1116858" h="37519">
                  <a:moveTo>
                    <a:pt x="18759" y="0"/>
                  </a:moveTo>
                  <a:lnTo>
                    <a:pt x="1098098" y="0"/>
                  </a:lnTo>
                  <a:cubicBezTo>
                    <a:pt x="1103074" y="0"/>
                    <a:pt x="1107845" y="1976"/>
                    <a:pt x="1111363" y="5495"/>
                  </a:cubicBezTo>
                  <a:cubicBezTo>
                    <a:pt x="1114881" y="9013"/>
                    <a:pt x="1116858" y="13784"/>
                    <a:pt x="1116858" y="18759"/>
                  </a:cubicBezTo>
                  <a:lnTo>
                    <a:pt x="1116858" y="18759"/>
                  </a:lnTo>
                  <a:cubicBezTo>
                    <a:pt x="1116858" y="29120"/>
                    <a:pt x="1108459" y="37519"/>
                    <a:pt x="1098098" y="37519"/>
                  </a:cubicBezTo>
                  <a:lnTo>
                    <a:pt x="18759" y="37519"/>
                  </a:lnTo>
                  <a:cubicBezTo>
                    <a:pt x="13784" y="37519"/>
                    <a:pt x="9013" y="35542"/>
                    <a:pt x="5495" y="32024"/>
                  </a:cubicBezTo>
                  <a:cubicBezTo>
                    <a:pt x="1976" y="28506"/>
                    <a:pt x="0" y="23735"/>
                    <a:pt x="0" y="18759"/>
                  </a:cubicBezTo>
                  <a:lnTo>
                    <a:pt x="0" y="18759"/>
                  </a:lnTo>
                  <a:cubicBezTo>
                    <a:pt x="0" y="13784"/>
                    <a:pt x="1976" y="9013"/>
                    <a:pt x="5495" y="5495"/>
                  </a:cubicBezTo>
                  <a:cubicBezTo>
                    <a:pt x="9013" y="1976"/>
                    <a:pt x="13784" y="0"/>
                    <a:pt x="18759" y="0"/>
                  </a:cubicBezTo>
                  <a:close/>
                </a:path>
              </a:pathLst>
            </a:custGeom>
            <a:solidFill>
              <a:srgbClr val="339966"/>
            </a:solidFill>
          </p:spPr>
          <p:txBody>
            <a:bodyPr/>
            <a:lstStyle/>
            <a:p>
              <a:endParaRPr lang="tr-TR"/>
            </a:p>
          </p:txBody>
        </p:sp>
        <p:sp>
          <p:nvSpPr>
            <p:cNvPr id="131" name="TextBox 131"/>
            <p:cNvSpPr txBox="1"/>
            <p:nvPr/>
          </p:nvSpPr>
          <p:spPr>
            <a:xfrm>
              <a:off x="0" y="-28575"/>
              <a:ext cx="1116858" cy="66094"/>
            </a:xfrm>
            <a:prstGeom prst="rect">
              <a:avLst/>
            </a:prstGeom>
          </p:spPr>
          <p:txBody>
            <a:bodyPr lIns="50800" tIns="50800" rIns="50800" bIns="50800" rtlCol="0" anchor="ctr"/>
            <a:lstStyle/>
            <a:p>
              <a:pPr algn="ctr">
                <a:lnSpc>
                  <a:spcPts val="1960"/>
                </a:lnSpc>
              </a:pPr>
              <a:endParaRPr/>
            </a:p>
          </p:txBody>
        </p:sp>
      </p:grpSp>
      <p:grpSp>
        <p:nvGrpSpPr>
          <p:cNvPr id="132" name="Group 132"/>
          <p:cNvGrpSpPr/>
          <p:nvPr/>
        </p:nvGrpSpPr>
        <p:grpSpPr>
          <a:xfrm>
            <a:off x="12428644" y="7341868"/>
            <a:ext cx="953033" cy="101676"/>
            <a:chOff x="0" y="0"/>
            <a:chExt cx="296961" cy="31682"/>
          </a:xfrm>
        </p:grpSpPr>
        <p:sp>
          <p:nvSpPr>
            <p:cNvPr id="133" name="Freeform 133"/>
            <p:cNvSpPr/>
            <p:nvPr/>
          </p:nvSpPr>
          <p:spPr>
            <a:xfrm>
              <a:off x="0" y="0"/>
              <a:ext cx="296961" cy="31682"/>
            </a:xfrm>
            <a:custGeom>
              <a:avLst/>
              <a:gdLst/>
              <a:ahLst/>
              <a:cxnLst/>
              <a:rect l="l" t="t" r="r" b="b"/>
              <a:pathLst>
                <a:path w="296961" h="31682">
                  <a:moveTo>
                    <a:pt x="15841" y="0"/>
                  </a:moveTo>
                  <a:lnTo>
                    <a:pt x="281120" y="0"/>
                  </a:lnTo>
                  <a:cubicBezTo>
                    <a:pt x="285321" y="0"/>
                    <a:pt x="289350" y="1669"/>
                    <a:pt x="292321" y="4640"/>
                  </a:cubicBezTo>
                  <a:cubicBezTo>
                    <a:pt x="295292" y="7610"/>
                    <a:pt x="296961" y="11640"/>
                    <a:pt x="296961" y="15841"/>
                  </a:cubicBezTo>
                  <a:lnTo>
                    <a:pt x="296961" y="15841"/>
                  </a:lnTo>
                  <a:cubicBezTo>
                    <a:pt x="296961" y="24590"/>
                    <a:pt x="289868" y="31682"/>
                    <a:pt x="281120" y="31682"/>
                  </a:cubicBezTo>
                  <a:lnTo>
                    <a:pt x="15841" y="31682"/>
                  </a:lnTo>
                  <a:cubicBezTo>
                    <a:pt x="7092" y="31682"/>
                    <a:pt x="0" y="24590"/>
                    <a:pt x="0" y="15841"/>
                  </a:cubicBezTo>
                  <a:lnTo>
                    <a:pt x="0" y="15841"/>
                  </a:lnTo>
                  <a:cubicBezTo>
                    <a:pt x="0" y="7092"/>
                    <a:pt x="7092" y="0"/>
                    <a:pt x="15841" y="0"/>
                  </a:cubicBezTo>
                  <a:close/>
                </a:path>
              </a:pathLst>
            </a:custGeom>
            <a:solidFill>
              <a:srgbClr val="339966"/>
            </a:solidFill>
          </p:spPr>
          <p:txBody>
            <a:bodyPr/>
            <a:lstStyle/>
            <a:p>
              <a:endParaRPr lang="tr-TR"/>
            </a:p>
          </p:txBody>
        </p:sp>
        <p:sp>
          <p:nvSpPr>
            <p:cNvPr id="134" name="TextBox 134"/>
            <p:cNvSpPr txBox="1"/>
            <p:nvPr/>
          </p:nvSpPr>
          <p:spPr>
            <a:xfrm>
              <a:off x="0" y="-28575"/>
              <a:ext cx="296961" cy="60257"/>
            </a:xfrm>
            <a:prstGeom prst="rect">
              <a:avLst/>
            </a:prstGeom>
          </p:spPr>
          <p:txBody>
            <a:bodyPr lIns="50800" tIns="50800" rIns="50800" bIns="50800" rtlCol="0" anchor="ctr"/>
            <a:lstStyle/>
            <a:p>
              <a:pPr algn="ctr">
                <a:lnSpc>
                  <a:spcPts val="1960"/>
                </a:lnSpc>
              </a:pPr>
              <a:endParaRPr/>
            </a:p>
          </p:txBody>
        </p:sp>
      </p:grpSp>
      <p:grpSp>
        <p:nvGrpSpPr>
          <p:cNvPr id="135" name="Group 135"/>
          <p:cNvGrpSpPr/>
          <p:nvPr/>
        </p:nvGrpSpPr>
        <p:grpSpPr>
          <a:xfrm>
            <a:off x="13344305" y="7891219"/>
            <a:ext cx="4845401" cy="103051"/>
            <a:chOff x="0" y="0"/>
            <a:chExt cx="1509804" cy="32110"/>
          </a:xfrm>
        </p:grpSpPr>
        <p:sp>
          <p:nvSpPr>
            <p:cNvPr id="136" name="Freeform 136"/>
            <p:cNvSpPr/>
            <p:nvPr/>
          </p:nvSpPr>
          <p:spPr>
            <a:xfrm>
              <a:off x="0" y="0"/>
              <a:ext cx="1509804" cy="32110"/>
            </a:xfrm>
            <a:custGeom>
              <a:avLst/>
              <a:gdLst/>
              <a:ahLst/>
              <a:cxnLst/>
              <a:rect l="l" t="t" r="r" b="b"/>
              <a:pathLst>
                <a:path w="1509804" h="32110">
                  <a:moveTo>
                    <a:pt x="16055" y="0"/>
                  </a:moveTo>
                  <a:lnTo>
                    <a:pt x="1493749" y="0"/>
                  </a:lnTo>
                  <a:cubicBezTo>
                    <a:pt x="1498007" y="0"/>
                    <a:pt x="1502091" y="1692"/>
                    <a:pt x="1505102" y="4702"/>
                  </a:cubicBezTo>
                  <a:cubicBezTo>
                    <a:pt x="1508113" y="7713"/>
                    <a:pt x="1509804" y="11797"/>
                    <a:pt x="1509804" y="16055"/>
                  </a:cubicBezTo>
                  <a:lnTo>
                    <a:pt x="1509804" y="16055"/>
                  </a:lnTo>
                  <a:cubicBezTo>
                    <a:pt x="1509804" y="20313"/>
                    <a:pt x="1508113" y="24397"/>
                    <a:pt x="1505102" y="27408"/>
                  </a:cubicBezTo>
                  <a:cubicBezTo>
                    <a:pt x="1502091" y="30419"/>
                    <a:pt x="1498007" y="32110"/>
                    <a:pt x="1493749" y="32110"/>
                  </a:cubicBezTo>
                  <a:lnTo>
                    <a:pt x="16055" y="32110"/>
                  </a:lnTo>
                  <a:cubicBezTo>
                    <a:pt x="11797" y="32110"/>
                    <a:pt x="7713" y="30419"/>
                    <a:pt x="4702" y="27408"/>
                  </a:cubicBezTo>
                  <a:cubicBezTo>
                    <a:pt x="1692" y="24397"/>
                    <a:pt x="0" y="20313"/>
                    <a:pt x="0" y="16055"/>
                  </a:cubicBezTo>
                  <a:lnTo>
                    <a:pt x="0" y="16055"/>
                  </a:lnTo>
                  <a:cubicBezTo>
                    <a:pt x="0" y="11797"/>
                    <a:pt x="1692" y="7713"/>
                    <a:pt x="4702" y="4702"/>
                  </a:cubicBezTo>
                  <a:cubicBezTo>
                    <a:pt x="7713" y="1692"/>
                    <a:pt x="11797" y="0"/>
                    <a:pt x="16055" y="0"/>
                  </a:cubicBezTo>
                  <a:close/>
                </a:path>
              </a:pathLst>
            </a:custGeom>
            <a:solidFill>
              <a:srgbClr val="339966"/>
            </a:solidFill>
          </p:spPr>
          <p:txBody>
            <a:bodyPr/>
            <a:lstStyle/>
            <a:p>
              <a:endParaRPr lang="tr-TR"/>
            </a:p>
          </p:txBody>
        </p:sp>
        <p:sp>
          <p:nvSpPr>
            <p:cNvPr id="137" name="TextBox 137"/>
            <p:cNvSpPr txBox="1"/>
            <p:nvPr/>
          </p:nvSpPr>
          <p:spPr>
            <a:xfrm>
              <a:off x="0" y="-28575"/>
              <a:ext cx="1509804" cy="60685"/>
            </a:xfrm>
            <a:prstGeom prst="rect">
              <a:avLst/>
            </a:prstGeom>
          </p:spPr>
          <p:txBody>
            <a:bodyPr lIns="50800" tIns="50800" rIns="50800" bIns="50800" rtlCol="0" anchor="ctr"/>
            <a:lstStyle/>
            <a:p>
              <a:pPr algn="ctr">
                <a:lnSpc>
                  <a:spcPts val="1960"/>
                </a:lnSpc>
              </a:pPr>
              <a:endParaRPr/>
            </a:p>
          </p:txBody>
        </p:sp>
      </p:grpSp>
      <p:grpSp>
        <p:nvGrpSpPr>
          <p:cNvPr id="138" name="Group 138"/>
          <p:cNvGrpSpPr/>
          <p:nvPr/>
        </p:nvGrpSpPr>
        <p:grpSpPr>
          <a:xfrm>
            <a:off x="15030634" y="2274340"/>
            <a:ext cx="3043199" cy="809229"/>
            <a:chOff x="0" y="0"/>
            <a:chExt cx="797144" cy="211972"/>
          </a:xfrm>
        </p:grpSpPr>
        <p:sp>
          <p:nvSpPr>
            <p:cNvPr id="139" name="Freeform 139"/>
            <p:cNvSpPr/>
            <p:nvPr/>
          </p:nvSpPr>
          <p:spPr>
            <a:xfrm>
              <a:off x="0" y="0"/>
              <a:ext cx="797144" cy="211972"/>
            </a:xfrm>
            <a:custGeom>
              <a:avLst/>
              <a:gdLst/>
              <a:ahLst/>
              <a:cxnLst/>
              <a:rect l="l" t="t" r="r" b="b"/>
              <a:pathLst>
                <a:path w="797144" h="211972">
                  <a:moveTo>
                    <a:pt x="593944" y="0"/>
                  </a:moveTo>
                  <a:cubicBezTo>
                    <a:pt x="706168" y="0"/>
                    <a:pt x="797144" y="47451"/>
                    <a:pt x="797144" y="105986"/>
                  </a:cubicBezTo>
                  <a:cubicBezTo>
                    <a:pt x="797144" y="164520"/>
                    <a:pt x="706168" y="211972"/>
                    <a:pt x="593944" y="211972"/>
                  </a:cubicBezTo>
                  <a:lnTo>
                    <a:pt x="203200" y="211972"/>
                  </a:lnTo>
                  <a:cubicBezTo>
                    <a:pt x="90976" y="211972"/>
                    <a:pt x="0" y="164520"/>
                    <a:pt x="0" y="105986"/>
                  </a:cubicBezTo>
                  <a:cubicBezTo>
                    <a:pt x="0" y="47451"/>
                    <a:pt x="90976" y="0"/>
                    <a:pt x="203200" y="0"/>
                  </a:cubicBezTo>
                  <a:close/>
                </a:path>
              </a:pathLst>
            </a:custGeom>
            <a:solidFill>
              <a:srgbClr val="65B47C"/>
            </a:solidFill>
          </p:spPr>
          <p:txBody>
            <a:bodyPr/>
            <a:lstStyle/>
            <a:p>
              <a:endParaRPr lang="tr-TR"/>
            </a:p>
          </p:txBody>
        </p:sp>
        <p:sp>
          <p:nvSpPr>
            <p:cNvPr id="140" name="TextBox 140"/>
            <p:cNvSpPr txBox="1"/>
            <p:nvPr/>
          </p:nvSpPr>
          <p:spPr>
            <a:xfrm>
              <a:off x="0" y="-66675"/>
              <a:ext cx="797144" cy="278647"/>
            </a:xfrm>
            <a:prstGeom prst="rect">
              <a:avLst/>
            </a:prstGeom>
          </p:spPr>
          <p:txBody>
            <a:bodyPr lIns="50800" tIns="50800" rIns="50800" bIns="50800" rtlCol="0" anchor="ctr"/>
            <a:lstStyle/>
            <a:p>
              <a:pPr algn="ctr">
                <a:lnSpc>
                  <a:spcPts val="4759"/>
                </a:lnSpc>
              </a:pPr>
              <a:r>
                <a:rPr lang="en-US" sz="3399" b="1">
                  <a:solidFill>
                    <a:srgbClr val="FFFFFF"/>
                  </a:solidFill>
                  <a:latin typeface="Arsenal Bold"/>
                  <a:ea typeface="Arsenal Bold"/>
                  <a:cs typeface="Arsenal Bold"/>
                  <a:sym typeface="Arsenal Bold"/>
                </a:rPr>
                <a:t>2025</a:t>
              </a:r>
            </a:p>
          </p:txBody>
        </p:sp>
      </p:grpSp>
      <p:grpSp>
        <p:nvGrpSpPr>
          <p:cNvPr id="141" name="Group 141"/>
          <p:cNvGrpSpPr/>
          <p:nvPr/>
        </p:nvGrpSpPr>
        <p:grpSpPr>
          <a:xfrm>
            <a:off x="5469348" y="3181382"/>
            <a:ext cx="1582795" cy="435587"/>
            <a:chOff x="0" y="0"/>
            <a:chExt cx="1476738" cy="406400"/>
          </a:xfrm>
        </p:grpSpPr>
        <p:sp>
          <p:nvSpPr>
            <p:cNvPr id="142" name="Freeform 142"/>
            <p:cNvSpPr/>
            <p:nvPr/>
          </p:nvSpPr>
          <p:spPr>
            <a:xfrm>
              <a:off x="0" y="0"/>
              <a:ext cx="1476738" cy="406400"/>
            </a:xfrm>
            <a:custGeom>
              <a:avLst/>
              <a:gdLst/>
              <a:ahLst/>
              <a:cxnLst/>
              <a:rect l="l" t="t" r="r" b="b"/>
              <a:pathLst>
                <a:path w="1476738" h="406400">
                  <a:moveTo>
                    <a:pt x="1273538" y="0"/>
                  </a:moveTo>
                  <a:cubicBezTo>
                    <a:pt x="1385762" y="0"/>
                    <a:pt x="1476738" y="90976"/>
                    <a:pt x="1476738" y="203200"/>
                  </a:cubicBezTo>
                  <a:cubicBezTo>
                    <a:pt x="1476738" y="315424"/>
                    <a:pt x="1385762" y="406400"/>
                    <a:pt x="127353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143" name="TextBox 143"/>
            <p:cNvSpPr txBox="1"/>
            <p:nvPr/>
          </p:nvSpPr>
          <p:spPr>
            <a:xfrm>
              <a:off x="0" y="-28575"/>
              <a:ext cx="1476738" cy="434975"/>
            </a:xfrm>
            <a:prstGeom prst="rect">
              <a:avLst/>
            </a:prstGeom>
          </p:spPr>
          <p:txBody>
            <a:bodyPr lIns="50800" tIns="50800" rIns="50800" bIns="50800" rtlCol="0" anchor="ctr"/>
            <a:lstStyle/>
            <a:p>
              <a:pPr marL="0" lvl="0" indent="0" algn="ctr">
                <a:lnSpc>
                  <a:spcPts val="1400"/>
                </a:lnSpc>
                <a:spcBef>
                  <a:spcPct val="0"/>
                </a:spcBef>
              </a:pPr>
              <a:endParaRPr/>
            </a:p>
          </p:txBody>
        </p:sp>
      </p:grpSp>
      <p:sp>
        <p:nvSpPr>
          <p:cNvPr id="144" name="TextBox 144"/>
          <p:cNvSpPr txBox="1"/>
          <p:nvPr/>
        </p:nvSpPr>
        <p:spPr>
          <a:xfrm>
            <a:off x="5904620" y="3265019"/>
            <a:ext cx="716448" cy="239738"/>
          </a:xfrm>
          <a:prstGeom prst="rect">
            <a:avLst/>
          </a:prstGeom>
        </p:spPr>
        <p:txBody>
          <a:bodyPr lIns="0" tIns="0" rIns="0" bIns="0" rtlCol="0" anchor="t">
            <a:spAutoFit/>
          </a:bodyPr>
          <a:lstStyle/>
          <a:p>
            <a:pPr algn="ctr">
              <a:lnSpc>
                <a:spcPts val="2024"/>
              </a:lnSpc>
              <a:spcBef>
                <a:spcPct val="0"/>
              </a:spcBef>
            </a:pPr>
            <a:r>
              <a:rPr lang="en-US" sz="1445" b="1">
                <a:solidFill>
                  <a:srgbClr val="423000"/>
                </a:solidFill>
                <a:latin typeface="Prompt Medium"/>
                <a:ea typeface="Prompt Medium"/>
                <a:cs typeface="Prompt Medium"/>
                <a:sym typeface="Prompt Medium"/>
              </a:rPr>
              <a:t>Q3</a:t>
            </a:r>
          </a:p>
        </p:txBody>
      </p:sp>
      <p:grpSp>
        <p:nvGrpSpPr>
          <p:cNvPr id="145" name="Group 145"/>
          <p:cNvGrpSpPr/>
          <p:nvPr/>
        </p:nvGrpSpPr>
        <p:grpSpPr>
          <a:xfrm>
            <a:off x="7052143" y="3181382"/>
            <a:ext cx="1582795" cy="435587"/>
            <a:chOff x="0" y="0"/>
            <a:chExt cx="1476738" cy="406400"/>
          </a:xfrm>
        </p:grpSpPr>
        <p:sp>
          <p:nvSpPr>
            <p:cNvPr id="146" name="Freeform 146"/>
            <p:cNvSpPr/>
            <p:nvPr/>
          </p:nvSpPr>
          <p:spPr>
            <a:xfrm>
              <a:off x="0" y="0"/>
              <a:ext cx="1476738" cy="406400"/>
            </a:xfrm>
            <a:custGeom>
              <a:avLst/>
              <a:gdLst/>
              <a:ahLst/>
              <a:cxnLst/>
              <a:rect l="l" t="t" r="r" b="b"/>
              <a:pathLst>
                <a:path w="1476738" h="406400">
                  <a:moveTo>
                    <a:pt x="1273538" y="0"/>
                  </a:moveTo>
                  <a:cubicBezTo>
                    <a:pt x="1385762" y="0"/>
                    <a:pt x="1476738" y="90976"/>
                    <a:pt x="1476738" y="203200"/>
                  </a:cubicBezTo>
                  <a:cubicBezTo>
                    <a:pt x="1476738" y="315424"/>
                    <a:pt x="1385762" y="406400"/>
                    <a:pt x="127353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147" name="TextBox 147"/>
            <p:cNvSpPr txBox="1"/>
            <p:nvPr/>
          </p:nvSpPr>
          <p:spPr>
            <a:xfrm>
              <a:off x="0" y="-28575"/>
              <a:ext cx="1476738" cy="434975"/>
            </a:xfrm>
            <a:prstGeom prst="rect">
              <a:avLst/>
            </a:prstGeom>
          </p:spPr>
          <p:txBody>
            <a:bodyPr lIns="50800" tIns="50800" rIns="50800" bIns="50800" rtlCol="0" anchor="ctr"/>
            <a:lstStyle/>
            <a:p>
              <a:pPr marL="0" lvl="0" indent="0" algn="ctr">
                <a:lnSpc>
                  <a:spcPts val="1400"/>
                </a:lnSpc>
                <a:spcBef>
                  <a:spcPct val="0"/>
                </a:spcBef>
              </a:pPr>
              <a:endParaRPr/>
            </a:p>
          </p:txBody>
        </p:sp>
      </p:grpSp>
      <p:sp>
        <p:nvSpPr>
          <p:cNvPr id="148" name="TextBox 148"/>
          <p:cNvSpPr txBox="1"/>
          <p:nvPr/>
        </p:nvSpPr>
        <p:spPr>
          <a:xfrm>
            <a:off x="7487415" y="3265019"/>
            <a:ext cx="716448" cy="239738"/>
          </a:xfrm>
          <a:prstGeom prst="rect">
            <a:avLst/>
          </a:prstGeom>
        </p:spPr>
        <p:txBody>
          <a:bodyPr lIns="0" tIns="0" rIns="0" bIns="0" rtlCol="0" anchor="t">
            <a:spAutoFit/>
          </a:bodyPr>
          <a:lstStyle/>
          <a:p>
            <a:pPr algn="ctr">
              <a:lnSpc>
                <a:spcPts val="2024"/>
              </a:lnSpc>
              <a:spcBef>
                <a:spcPct val="0"/>
              </a:spcBef>
            </a:pPr>
            <a:r>
              <a:rPr lang="en-US" sz="1445" b="1">
                <a:solidFill>
                  <a:srgbClr val="423000"/>
                </a:solidFill>
                <a:latin typeface="Prompt Medium"/>
                <a:ea typeface="Prompt Medium"/>
                <a:cs typeface="Prompt Medium"/>
                <a:sym typeface="Prompt Medium"/>
              </a:rPr>
              <a:t>Q4</a:t>
            </a:r>
          </a:p>
        </p:txBody>
      </p:sp>
      <p:grpSp>
        <p:nvGrpSpPr>
          <p:cNvPr id="149" name="Group 149"/>
          <p:cNvGrpSpPr/>
          <p:nvPr/>
        </p:nvGrpSpPr>
        <p:grpSpPr>
          <a:xfrm>
            <a:off x="10216088" y="3184111"/>
            <a:ext cx="1582795" cy="435587"/>
            <a:chOff x="0" y="0"/>
            <a:chExt cx="1476738" cy="406400"/>
          </a:xfrm>
        </p:grpSpPr>
        <p:sp>
          <p:nvSpPr>
            <p:cNvPr id="150" name="Freeform 150"/>
            <p:cNvSpPr/>
            <p:nvPr/>
          </p:nvSpPr>
          <p:spPr>
            <a:xfrm>
              <a:off x="0" y="0"/>
              <a:ext cx="1476738" cy="406400"/>
            </a:xfrm>
            <a:custGeom>
              <a:avLst/>
              <a:gdLst/>
              <a:ahLst/>
              <a:cxnLst/>
              <a:rect l="l" t="t" r="r" b="b"/>
              <a:pathLst>
                <a:path w="1476738" h="406400">
                  <a:moveTo>
                    <a:pt x="1273538" y="0"/>
                  </a:moveTo>
                  <a:cubicBezTo>
                    <a:pt x="1385762" y="0"/>
                    <a:pt x="1476738" y="90976"/>
                    <a:pt x="1476738" y="203200"/>
                  </a:cubicBezTo>
                  <a:cubicBezTo>
                    <a:pt x="1476738" y="315424"/>
                    <a:pt x="1385762" y="406400"/>
                    <a:pt x="127353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151" name="TextBox 151"/>
            <p:cNvSpPr txBox="1"/>
            <p:nvPr/>
          </p:nvSpPr>
          <p:spPr>
            <a:xfrm>
              <a:off x="0" y="-28575"/>
              <a:ext cx="1476738" cy="434975"/>
            </a:xfrm>
            <a:prstGeom prst="rect">
              <a:avLst/>
            </a:prstGeom>
          </p:spPr>
          <p:txBody>
            <a:bodyPr lIns="50800" tIns="50800" rIns="50800" bIns="50800" rtlCol="0" anchor="ctr"/>
            <a:lstStyle/>
            <a:p>
              <a:pPr marL="0" lvl="0" indent="0" algn="ctr">
                <a:lnSpc>
                  <a:spcPts val="1400"/>
                </a:lnSpc>
                <a:spcBef>
                  <a:spcPct val="0"/>
                </a:spcBef>
              </a:pPr>
              <a:endParaRPr/>
            </a:p>
          </p:txBody>
        </p:sp>
      </p:grpSp>
      <p:sp>
        <p:nvSpPr>
          <p:cNvPr id="152" name="TextBox 152"/>
          <p:cNvSpPr txBox="1"/>
          <p:nvPr/>
        </p:nvSpPr>
        <p:spPr>
          <a:xfrm>
            <a:off x="10651360" y="3267748"/>
            <a:ext cx="716448" cy="239738"/>
          </a:xfrm>
          <a:prstGeom prst="rect">
            <a:avLst/>
          </a:prstGeom>
        </p:spPr>
        <p:txBody>
          <a:bodyPr lIns="0" tIns="0" rIns="0" bIns="0" rtlCol="0" anchor="t">
            <a:spAutoFit/>
          </a:bodyPr>
          <a:lstStyle/>
          <a:p>
            <a:pPr algn="ctr">
              <a:lnSpc>
                <a:spcPts val="2024"/>
              </a:lnSpc>
              <a:spcBef>
                <a:spcPct val="0"/>
              </a:spcBef>
            </a:pPr>
            <a:r>
              <a:rPr lang="en-US" sz="1445" b="1">
                <a:solidFill>
                  <a:srgbClr val="423000"/>
                </a:solidFill>
                <a:latin typeface="Prompt Medium"/>
                <a:ea typeface="Prompt Medium"/>
                <a:cs typeface="Prompt Medium"/>
                <a:sym typeface="Prompt Medium"/>
              </a:rPr>
              <a:t>Q2</a:t>
            </a:r>
          </a:p>
        </p:txBody>
      </p:sp>
      <p:grpSp>
        <p:nvGrpSpPr>
          <p:cNvPr id="153" name="Group 153"/>
          <p:cNvGrpSpPr/>
          <p:nvPr/>
        </p:nvGrpSpPr>
        <p:grpSpPr>
          <a:xfrm>
            <a:off x="11798882" y="3200432"/>
            <a:ext cx="1582795" cy="435587"/>
            <a:chOff x="0" y="0"/>
            <a:chExt cx="1476738" cy="406400"/>
          </a:xfrm>
        </p:grpSpPr>
        <p:sp>
          <p:nvSpPr>
            <p:cNvPr id="154" name="Freeform 154"/>
            <p:cNvSpPr/>
            <p:nvPr/>
          </p:nvSpPr>
          <p:spPr>
            <a:xfrm>
              <a:off x="0" y="0"/>
              <a:ext cx="1476738" cy="406400"/>
            </a:xfrm>
            <a:custGeom>
              <a:avLst/>
              <a:gdLst/>
              <a:ahLst/>
              <a:cxnLst/>
              <a:rect l="l" t="t" r="r" b="b"/>
              <a:pathLst>
                <a:path w="1476738" h="406400">
                  <a:moveTo>
                    <a:pt x="1273538" y="0"/>
                  </a:moveTo>
                  <a:cubicBezTo>
                    <a:pt x="1385762" y="0"/>
                    <a:pt x="1476738" y="90976"/>
                    <a:pt x="1476738" y="203200"/>
                  </a:cubicBezTo>
                  <a:cubicBezTo>
                    <a:pt x="1476738" y="315424"/>
                    <a:pt x="1385762" y="406400"/>
                    <a:pt x="127353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155" name="TextBox 155"/>
            <p:cNvSpPr txBox="1"/>
            <p:nvPr/>
          </p:nvSpPr>
          <p:spPr>
            <a:xfrm>
              <a:off x="0" y="-28575"/>
              <a:ext cx="1476738" cy="434975"/>
            </a:xfrm>
            <a:prstGeom prst="rect">
              <a:avLst/>
            </a:prstGeom>
          </p:spPr>
          <p:txBody>
            <a:bodyPr lIns="50800" tIns="50800" rIns="50800" bIns="50800" rtlCol="0" anchor="ctr"/>
            <a:lstStyle/>
            <a:p>
              <a:pPr marL="0" lvl="0" indent="0" algn="ctr">
                <a:lnSpc>
                  <a:spcPts val="1400"/>
                </a:lnSpc>
                <a:spcBef>
                  <a:spcPct val="0"/>
                </a:spcBef>
              </a:pPr>
              <a:endParaRPr/>
            </a:p>
          </p:txBody>
        </p:sp>
      </p:grpSp>
      <p:sp>
        <p:nvSpPr>
          <p:cNvPr id="156" name="TextBox 156"/>
          <p:cNvSpPr txBox="1"/>
          <p:nvPr/>
        </p:nvSpPr>
        <p:spPr>
          <a:xfrm>
            <a:off x="12234154" y="3284069"/>
            <a:ext cx="716448" cy="239738"/>
          </a:xfrm>
          <a:prstGeom prst="rect">
            <a:avLst/>
          </a:prstGeom>
        </p:spPr>
        <p:txBody>
          <a:bodyPr lIns="0" tIns="0" rIns="0" bIns="0" rtlCol="0" anchor="t">
            <a:spAutoFit/>
          </a:bodyPr>
          <a:lstStyle/>
          <a:p>
            <a:pPr algn="ctr">
              <a:lnSpc>
                <a:spcPts val="2024"/>
              </a:lnSpc>
              <a:spcBef>
                <a:spcPct val="0"/>
              </a:spcBef>
            </a:pPr>
            <a:r>
              <a:rPr lang="en-US" sz="1445" b="1">
                <a:solidFill>
                  <a:srgbClr val="423000"/>
                </a:solidFill>
                <a:latin typeface="Prompt Medium"/>
                <a:ea typeface="Prompt Medium"/>
                <a:cs typeface="Prompt Medium"/>
                <a:sym typeface="Prompt Medium"/>
              </a:rPr>
              <a:t>Q3</a:t>
            </a:r>
          </a:p>
        </p:txBody>
      </p:sp>
      <p:grpSp>
        <p:nvGrpSpPr>
          <p:cNvPr id="157" name="Group 157"/>
          <p:cNvGrpSpPr/>
          <p:nvPr/>
        </p:nvGrpSpPr>
        <p:grpSpPr>
          <a:xfrm>
            <a:off x="13381677" y="3200432"/>
            <a:ext cx="1582795" cy="435587"/>
            <a:chOff x="0" y="0"/>
            <a:chExt cx="1476738" cy="406400"/>
          </a:xfrm>
        </p:grpSpPr>
        <p:sp>
          <p:nvSpPr>
            <p:cNvPr id="158" name="Freeform 158"/>
            <p:cNvSpPr/>
            <p:nvPr/>
          </p:nvSpPr>
          <p:spPr>
            <a:xfrm>
              <a:off x="0" y="0"/>
              <a:ext cx="1476738" cy="406400"/>
            </a:xfrm>
            <a:custGeom>
              <a:avLst/>
              <a:gdLst/>
              <a:ahLst/>
              <a:cxnLst/>
              <a:rect l="l" t="t" r="r" b="b"/>
              <a:pathLst>
                <a:path w="1476738" h="406400">
                  <a:moveTo>
                    <a:pt x="1273538" y="0"/>
                  </a:moveTo>
                  <a:cubicBezTo>
                    <a:pt x="1385762" y="0"/>
                    <a:pt x="1476738" y="90976"/>
                    <a:pt x="1476738" y="203200"/>
                  </a:cubicBezTo>
                  <a:cubicBezTo>
                    <a:pt x="1476738" y="315424"/>
                    <a:pt x="1385762" y="406400"/>
                    <a:pt x="127353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159" name="TextBox 159"/>
            <p:cNvSpPr txBox="1"/>
            <p:nvPr/>
          </p:nvSpPr>
          <p:spPr>
            <a:xfrm>
              <a:off x="0" y="-28575"/>
              <a:ext cx="1476738" cy="434975"/>
            </a:xfrm>
            <a:prstGeom prst="rect">
              <a:avLst/>
            </a:prstGeom>
          </p:spPr>
          <p:txBody>
            <a:bodyPr lIns="50800" tIns="50800" rIns="50800" bIns="50800" rtlCol="0" anchor="ctr"/>
            <a:lstStyle/>
            <a:p>
              <a:pPr marL="0" lvl="0" indent="0" algn="ctr">
                <a:lnSpc>
                  <a:spcPts val="1400"/>
                </a:lnSpc>
                <a:spcBef>
                  <a:spcPct val="0"/>
                </a:spcBef>
              </a:pPr>
              <a:endParaRPr/>
            </a:p>
          </p:txBody>
        </p:sp>
      </p:grpSp>
      <p:sp>
        <p:nvSpPr>
          <p:cNvPr id="160" name="TextBox 160"/>
          <p:cNvSpPr txBox="1"/>
          <p:nvPr/>
        </p:nvSpPr>
        <p:spPr>
          <a:xfrm>
            <a:off x="13816949" y="3284069"/>
            <a:ext cx="716448" cy="239738"/>
          </a:xfrm>
          <a:prstGeom prst="rect">
            <a:avLst/>
          </a:prstGeom>
        </p:spPr>
        <p:txBody>
          <a:bodyPr lIns="0" tIns="0" rIns="0" bIns="0" rtlCol="0" anchor="t">
            <a:spAutoFit/>
          </a:bodyPr>
          <a:lstStyle/>
          <a:p>
            <a:pPr algn="ctr">
              <a:lnSpc>
                <a:spcPts val="2024"/>
              </a:lnSpc>
              <a:spcBef>
                <a:spcPct val="0"/>
              </a:spcBef>
            </a:pPr>
            <a:r>
              <a:rPr lang="en-US" sz="1445" b="1">
                <a:solidFill>
                  <a:srgbClr val="423000"/>
                </a:solidFill>
                <a:latin typeface="Prompt Medium"/>
                <a:ea typeface="Prompt Medium"/>
                <a:cs typeface="Prompt Medium"/>
                <a:sym typeface="Prompt Medium"/>
              </a:rPr>
              <a:t>Q4</a:t>
            </a:r>
          </a:p>
        </p:txBody>
      </p:sp>
      <p:grpSp>
        <p:nvGrpSpPr>
          <p:cNvPr id="161" name="Group 161"/>
          <p:cNvGrpSpPr/>
          <p:nvPr/>
        </p:nvGrpSpPr>
        <p:grpSpPr>
          <a:xfrm>
            <a:off x="8632488" y="3174586"/>
            <a:ext cx="1582795" cy="435587"/>
            <a:chOff x="0" y="0"/>
            <a:chExt cx="1476738" cy="406400"/>
          </a:xfrm>
        </p:grpSpPr>
        <p:sp>
          <p:nvSpPr>
            <p:cNvPr id="162" name="Freeform 162"/>
            <p:cNvSpPr/>
            <p:nvPr/>
          </p:nvSpPr>
          <p:spPr>
            <a:xfrm>
              <a:off x="0" y="0"/>
              <a:ext cx="1476738" cy="406400"/>
            </a:xfrm>
            <a:custGeom>
              <a:avLst/>
              <a:gdLst/>
              <a:ahLst/>
              <a:cxnLst/>
              <a:rect l="l" t="t" r="r" b="b"/>
              <a:pathLst>
                <a:path w="1476738" h="406400">
                  <a:moveTo>
                    <a:pt x="1273538" y="0"/>
                  </a:moveTo>
                  <a:cubicBezTo>
                    <a:pt x="1385762" y="0"/>
                    <a:pt x="1476738" y="90976"/>
                    <a:pt x="1476738" y="203200"/>
                  </a:cubicBezTo>
                  <a:cubicBezTo>
                    <a:pt x="1476738" y="315424"/>
                    <a:pt x="1385762" y="406400"/>
                    <a:pt x="127353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163" name="TextBox 163"/>
            <p:cNvSpPr txBox="1"/>
            <p:nvPr/>
          </p:nvSpPr>
          <p:spPr>
            <a:xfrm>
              <a:off x="0" y="-28575"/>
              <a:ext cx="1476738" cy="434975"/>
            </a:xfrm>
            <a:prstGeom prst="rect">
              <a:avLst/>
            </a:prstGeom>
          </p:spPr>
          <p:txBody>
            <a:bodyPr lIns="50800" tIns="50800" rIns="50800" bIns="50800" rtlCol="0" anchor="ctr"/>
            <a:lstStyle/>
            <a:p>
              <a:pPr marL="0" lvl="0" indent="0" algn="ctr">
                <a:lnSpc>
                  <a:spcPts val="1400"/>
                </a:lnSpc>
                <a:spcBef>
                  <a:spcPct val="0"/>
                </a:spcBef>
              </a:pPr>
              <a:endParaRPr/>
            </a:p>
          </p:txBody>
        </p:sp>
      </p:grpSp>
      <p:sp>
        <p:nvSpPr>
          <p:cNvPr id="164" name="TextBox 164"/>
          <p:cNvSpPr txBox="1"/>
          <p:nvPr/>
        </p:nvSpPr>
        <p:spPr>
          <a:xfrm>
            <a:off x="9067760" y="3258223"/>
            <a:ext cx="716448" cy="239738"/>
          </a:xfrm>
          <a:prstGeom prst="rect">
            <a:avLst/>
          </a:prstGeom>
        </p:spPr>
        <p:txBody>
          <a:bodyPr lIns="0" tIns="0" rIns="0" bIns="0" rtlCol="0" anchor="t">
            <a:spAutoFit/>
          </a:bodyPr>
          <a:lstStyle/>
          <a:p>
            <a:pPr algn="ctr">
              <a:lnSpc>
                <a:spcPts val="2024"/>
              </a:lnSpc>
              <a:spcBef>
                <a:spcPct val="0"/>
              </a:spcBef>
            </a:pPr>
            <a:r>
              <a:rPr lang="en-US" sz="1445" b="1">
                <a:solidFill>
                  <a:srgbClr val="423000"/>
                </a:solidFill>
                <a:latin typeface="Prompt Medium"/>
                <a:ea typeface="Prompt Medium"/>
                <a:cs typeface="Prompt Medium"/>
                <a:sym typeface="Prompt Medium"/>
              </a:rPr>
              <a:t>Q1</a:t>
            </a:r>
          </a:p>
        </p:txBody>
      </p:sp>
      <p:grpSp>
        <p:nvGrpSpPr>
          <p:cNvPr id="165" name="Group 165"/>
          <p:cNvGrpSpPr/>
          <p:nvPr/>
        </p:nvGrpSpPr>
        <p:grpSpPr>
          <a:xfrm>
            <a:off x="16545622" y="3193636"/>
            <a:ext cx="1582795" cy="435587"/>
            <a:chOff x="0" y="0"/>
            <a:chExt cx="1476738" cy="406400"/>
          </a:xfrm>
        </p:grpSpPr>
        <p:sp>
          <p:nvSpPr>
            <p:cNvPr id="166" name="Freeform 166"/>
            <p:cNvSpPr/>
            <p:nvPr/>
          </p:nvSpPr>
          <p:spPr>
            <a:xfrm>
              <a:off x="0" y="0"/>
              <a:ext cx="1476738" cy="406400"/>
            </a:xfrm>
            <a:custGeom>
              <a:avLst/>
              <a:gdLst/>
              <a:ahLst/>
              <a:cxnLst/>
              <a:rect l="l" t="t" r="r" b="b"/>
              <a:pathLst>
                <a:path w="1476738" h="406400">
                  <a:moveTo>
                    <a:pt x="1273538" y="0"/>
                  </a:moveTo>
                  <a:cubicBezTo>
                    <a:pt x="1385762" y="0"/>
                    <a:pt x="1476738" y="90976"/>
                    <a:pt x="1476738" y="203200"/>
                  </a:cubicBezTo>
                  <a:cubicBezTo>
                    <a:pt x="1476738" y="315424"/>
                    <a:pt x="1385762" y="406400"/>
                    <a:pt x="127353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167" name="TextBox 167"/>
            <p:cNvSpPr txBox="1"/>
            <p:nvPr/>
          </p:nvSpPr>
          <p:spPr>
            <a:xfrm>
              <a:off x="0" y="-28575"/>
              <a:ext cx="1476738" cy="434975"/>
            </a:xfrm>
            <a:prstGeom prst="rect">
              <a:avLst/>
            </a:prstGeom>
          </p:spPr>
          <p:txBody>
            <a:bodyPr lIns="50800" tIns="50800" rIns="50800" bIns="50800" rtlCol="0" anchor="ctr"/>
            <a:lstStyle/>
            <a:p>
              <a:pPr marL="0" lvl="0" indent="0" algn="ctr">
                <a:lnSpc>
                  <a:spcPts val="1400"/>
                </a:lnSpc>
                <a:spcBef>
                  <a:spcPct val="0"/>
                </a:spcBef>
              </a:pPr>
              <a:endParaRPr/>
            </a:p>
          </p:txBody>
        </p:sp>
      </p:grpSp>
      <p:sp>
        <p:nvSpPr>
          <p:cNvPr id="168" name="TextBox 168"/>
          <p:cNvSpPr txBox="1"/>
          <p:nvPr/>
        </p:nvSpPr>
        <p:spPr>
          <a:xfrm>
            <a:off x="16980894" y="3277273"/>
            <a:ext cx="716448" cy="239738"/>
          </a:xfrm>
          <a:prstGeom prst="rect">
            <a:avLst/>
          </a:prstGeom>
        </p:spPr>
        <p:txBody>
          <a:bodyPr lIns="0" tIns="0" rIns="0" bIns="0" rtlCol="0" anchor="t">
            <a:spAutoFit/>
          </a:bodyPr>
          <a:lstStyle/>
          <a:p>
            <a:pPr algn="ctr">
              <a:lnSpc>
                <a:spcPts val="2024"/>
              </a:lnSpc>
              <a:spcBef>
                <a:spcPct val="0"/>
              </a:spcBef>
            </a:pPr>
            <a:r>
              <a:rPr lang="en-US" sz="1445" b="1">
                <a:solidFill>
                  <a:srgbClr val="423000"/>
                </a:solidFill>
                <a:latin typeface="Prompt Medium"/>
                <a:ea typeface="Prompt Medium"/>
                <a:cs typeface="Prompt Medium"/>
                <a:sym typeface="Prompt Medium"/>
              </a:rPr>
              <a:t>Q2</a:t>
            </a:r>
          </a:p>
        </p:txBody>
      </p:sp>
      <p:grpSp>
        <p:nvGrpSpPr>
          <p:cNvPr id="169" name="Group 169"/>
          <p:cNvGrpSpPr/>
          <p:nvPr/>
        </p:nvGrpSpPr>
        <p:grpSpPr>
          <a:xfrm>
            <a:off x="14962022" y="3184111"/>
            <a:ext cx="1582795" cy="435587"/>
            <a:chOff x="0" y="0"/>
            <a:chExt cx="1476738" cy="406400"/>
          </a:xfrm>
        </p:grpSpPr>
        <p:sp>
          <p:nvSpPr>
            <p:cNvPr id="170" name="Freeform 170"/>
            <p:cNvSpPr/>
            <p:nvPr/>
          </p:nvSpPr>
          <p:spPr>
            <a:xfrm>
              <a:off x="0" y="0"/>
              <a:ext cx="1476738" cy="406400"/>
            </a:xfrm>
            <a:custGeom>
              <a:avLst/>
              <a:gdLst/>
              <a:ahLst/>
              <a:cxnLst/>
              <a:rect l="l" t="t" r="r" b="b"/>
              <a:pathLst>
                <a:path w="1476738" h="406400">
                  <a:moveTo>
                    <a:pt x="1273538" y="0"/>
                  </a:moveTo>
                  <a:cubicBezTo>
                    <a:pt x="1385762" y="0"/>
                    <a:pt x="1476738" y="90976"/>
                    <a:pt x="1476738" y="203200"/>
                  </a:cubicBezTo>
                  <a:cubicBezTo>
                    <a:pt x="1476738" y="315424"/>
                    <a:pt x="1385762" y="406400"/>
                    <a:pt x="1273538" y="406400"/>
                  </a:cubicBezTo>
                  <a:lnTo>
                    <a:pt x="203200" y="406400"/>
                  </a:lnTo>
                  <a:cubicBezTo>
                    <a:pt x="90976" y="406400"/>
                    <a:pt x="0" y="315424"/>
                    <a:pt x="0" y="203200"/>
                  </a:cubicBezTo>
                  <a:cubicBezTo>
                    <a:pt x="0" y="90976"/>
                    <a:pt x="90976" y="0"/>
                    <a:pt x="203200" y="0"/>
                  </a:cubicBezTo>
                  <a:close/>
                </a:path>
              </a:pathLst>
            </a:custGeom>
            <a:solidFill>
              <a:srgbClr val="E7FFE7"/>
            </a:solidFill>
          </p:spPr>
          <p:txBody>
            <a:bodyPr/>
            <a:lstStyle/>
            <a:p>
              <a:endParaRPr lang="tr-TR"/>
            </a:p>
          </p:txBody>
        </p:sp>
        <p:sp>
          <p:nvSpPr>
            <p:cNvPr id="171" name="TextBox 171"/>
            <p:cNvSpPr txBox="1"/>
            <p:nvPr/>
          </p:nvSpPr>
          <p:spPr>
            <a:xfrm>
              <a:off x="0" y="-28575"/>
              <a:ext cx="1476738" cy="434975"/>
            </a:xfrm>
            <a:prstGeom prst="rect">
              <a:avLst/>
            </a:prstGeom>
          </p:spPr>
          <p:txBody>
            <a:bodyPr lIns="50800" tIns="50800" rIns="50800" bIns="50800" rtlCol="0" anchor="ctr"/>
            <a:lstStyle/>
            <a:p>
              <a:pPr marL="0" lvl="0" indent="0" algn="ctr">
                <a:lnSpc>
                  <a:spcPts val="1400"/>
                </a:lnSpc>
                <a:spcBef>
                  <a:spcPct val="0"/>
                </a:spcBef>
              </a:pPr>
              <a:endParaRPr/>
            </a:p>
          </p:txBody>
        </p:sp>
      </p:grpSp>
      <p:sp>
        <p:nvSpPr>
          <p:cNvPr id="172" name="TextBox 172"/>
          <p:cNvSpPr txBox="1"/>
          <p:nvPr/>
        </p:nvSpPr>
        <p:spPr>
          <a:xfrm>
            <a:off x="15397294" y="3267748"/>
            <a:ext cx="716448" cy="239738"/>
          </a:xfrm>
          <a:prstGeom prst="rect">
            <a:avLst/>
          </a:prstGeom>
        </p:spPr>
        <p:txBody>
          <a:bodyPr lIns="0" tIns="0" rIns="0" bIns="0" rtlCol="0" anchor="t">
            <a:spAutoFit/>
          </a:bodyPr>
          <a:lstStyle/>
          <a:p>
            <a:pPr algn="ctr">
              <a:lnSpc>
                <a:spcPts val="2024"/>
              </a:lnSpc>
              <a:spcBef>
                <a:spcPct val="0"/>
              </a:spcBef>
            </a:pPr>
            <a:r>
              <a:rPr lang="en-US" sz="1445" b="1">
                <a:solidFill>
                  <a:srgbClr val="423000"/>
                </a:solidFill>
                <a:latin typeface="Prompt Medium"/>
                <a:ea typeface="Prompt Medium"/>
                <a:cs typeface="Prompt Medium"/>
                <a:sym typeface="Prompt Medium"/>
              </a:rPr>
              <a:t>Q1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858" y="9258300"/>
            <a:ext cx="20006640" cy="1459492"/>
            <a:chOff x="0" y="0"/>
            <a:chExt cx="5269239" cy="384393"/>
          </a:xfrm>
        </p:grpSpPr>
        <p:sp>
          <p:nvSpPr>
            <p:cNvPr id="3" name="Freeform 3"/>
            <p:cNvSpPr/>
            <p:nvPr/>
          </p:nvSpPr>
          <p:spPr>
            <a:xfrm>
              <a:off x="0" y="0"/>
              <a:ext cx="5269238" cy="384393"/>
            </a:xfrm>
            <a:custGeom>
              <a:avLst/>
              <a:gdLst/>
              <a:ahLst/>
              <a:cxnLst/>
              <a:rect l="l" t="t" r="r" b="b"/>
              <a:pathLst>
                <a:path w="5269238" h="384393">
                  <a:moveTo>
                    <a:pt x="0" y="0"/>
                  </a:moveTo>
                  <a:lnTo>
                    <a:pt x="5269238" y="0"/>
                  </a:lnTo>
                  <a:lnTo>
                    <a:pt x="5269238" y="384393"/>
                  </a:lnTo>
                  <a:lnTo>
                    <a:pt x="0" y="384393"/>
                  </a:lnTo>
                  <a:close/>
                </a:path>
              </a:pathLst>
            </a:custGeom>
            <a:solidFill>
              <a:srgbClr val="086959"/>
            </a:solidFill>
          </p:spPr>
          <p:txBody>
            <a:bodyPr/>
            <a:lstStyle/>
            <a:p>
              <a:endParaRPr lang="tr-TR"/>
            </a:p>
          </p:txBody>
        </p:sp>
        <p:sp>
          <p:nvSpPr>
            <p:cNvPr id="4" name="TextBox 4"/>
            <p:cNvSpPr txBox="1"/>
            <p:nvPr/>
          </p:nvSpPr>
          <p:spPr>
            <a:xfrm>
              <a:off x="0" y="0"/>
              <a:ext cx="5269239" cy="384393"/>
            </a:xfrm>
            <a:prstGeom prst="rect">
              <a:avLst/>
            </a:prstGeom>
          </p:spPr>
          <p:txBody>
            <a:bodyPr lIns="50800" tIns="50800" rIns="50800" bIns="50800" rtlCol="0" anchor="ctr"/>
            <a:lstStyle/>
            <a:p>
              <a:pPr algn="ctr">
                <a:lnSpc>
                  <a:spcPts val="1683"/>
                </a:lnSpc>
              </a:pPr>
              <a:endParaRPr/>
            </a:p>
          </p:txBody>
        </p:sp>
      </p:grpSp>
      <p:grpSp>
        <p:nvGrpSpPr>
          <p:cNvPr id="5" name="Group 5"/>
          <p:cNvGrpSpPr/>
          <p:nvPr/>
        </p:nvGrpSpPr>
        <p:grpSpPr>
          <a:xfrm>
            <a:off x="15125365" y="-481566"/>
            <a:ext cx="3433735" cy="2601831"/>
            <a:chOff x="0" y="0"/>
            <a:chExt cx="904358" cy="685256"/>
          </a:xfrm>
        </p:grpSpPr>
        <p:sp>
          <p:nvSpPr>
            <p:cNvPr id="6" name="Freeform 6"/>
            <p:cNvSpPr/>
            <p:nvPr/>
          </p:nvSpPr>
          <p:spPr>
            <a:xfrm>
              <a:off x="0" y="0"/>
              <a:ext cx="904358" cy="685256"/>
            </a:xfrm>
            <a:custGeom>
              <a:avLst/>
              <a:gdLst/>
              <a:ahLst/>
              <a:cxnLst/>
              <a:rect l="l" t="t" r="r" b="b"/>
              <a:pathLst>
                <a:path w="904358" h="685256">
                  <a:moveTo>
                    <a:pt x="0" y="0"/>
                  </a:moveTo>
                  <a:lnTo>
                    <a:pt x="904358" y="0"/>
                  </a:lnTo>
                  <a:lnTo>
                    <a:pt x="904358" y="685256"/>
                  </a:lnTo>
                  <a:lnTo>
                    <a:pt x="0" y="685256"/>
                  </a:lnTo>
                  <a:close/>
                </a:path>
              </a:pathLst>
            </a:custGeom>
            <a:solidFill>
              <a:srgbClr val="086959"/>
            </a:solidFill>
          </p:spPr>
          <p:txBody>
            <a:bodyPr/>
            <a:lstStyle/>
            <a:p>
              <a:endParaRPr lang="tr-TR"/>
            </a:p>
          </p:txBody>
        </p:sp>
        <p:sp>
          <p:nvSpPr>
            <p:cNvPr id="7" name="TextBox 7"/>
            <p:cNvSpPr txBox="1"/>
            <p:nvPr/>
          </p:nvSpPr>
          <p:spPr>
            <a:xfrm>
              <a:off x="0" y="0"/>
              <a:ext cx="904358" cy="685256"/>
            </a:xfrm>
            <a:prstGeom prst="rect">
              <a:avLst/>
            </a:prstGeom>
          </p:spPr>
          <p:txBody>
            <a:bodyPr lIns="50800" tIns="50800" rIns="50800" bIns="50800" rtlCol="0" anchor="ctr"/>
            <a:lstStyle/>
            <a:p>
              <a:pPr algn="ctr">
                <a:lnSpc>
                  <a:spcPts val="1683"/>
                </a:lnSpc>
              </a:pPr>
              <a:endParaRPr/>
            </a:p>
          </p:txBody>
        </p:sp>
      </p:grpSp>
      <p:sp>
        <p:nvSpPr>
          <p:cNvPr id="8" name="Freeform 8"/>
          <p:cNvSpPr/>
          <p:nvPr/>
        </p:nvSpPr>
        <p:spPr>
          <a:xfrm>
            <a:off x="13111446" y="-712784"/>
            <a:ext cx="4104037" cy="2145435"/>
          </a:xfrm>
          <a:custGeom>
            <a:avLst/>
            <a:gdLst/>
            <a:ahLst/>
            <a:cxnLst/>
            <a:rect l="l" t="t" r="r" b="b"/>
            <a:pathLst>
              <a:path w="4104037" h="2145435">
                <a:moveTo>
                  <a:pt x="0" y="0"/>
                </a:moveTo>
                <a:lnTo>
                  <a:pt x="4104038" y="0"/>
                </a:lnTo>
                <a:lnTo>
                  <a:pt x="4104038" y="2145435"/>
                </a:lnTo>
                <a:lnTo>
                  <a:pt x="0" y="2145435"/>
                </a:lnTo>
                <a:lnTo>
                  <a:pt x="0" y="0"/>
                </a:lnTo>
                <a:close/>
              </a:path>
            </a:pathLst>
          </a:custGeom>
          <a:blipFill>
            <a:blip r:embed="rId3">
              <a:extLst>
                <a:ext uri="{96DAC541-7B7A-43D3-8B79-37D633B846F1}">
                  <asvg:svgBlip xmlns:asvg="http://schemas.microsoft.com/office/drawing/2016/SVG/main" r:embed="rId4"/>
                </a:ext>
              </a:extLst>
            </a:blip>
            <a:stretch>
              <a:fillRect t="-321218" r="-266232"/>
            </a:stretch>
          </a:blipFill>
        </p:spPr>
        <p:txBody>
          <a:bodyPr/>
          <a:lstStyle/>
          <a:p>
            <a:endParaRPr lang="tr-TR"/>
          </a:p>
        </p:txBody>
      </p:sp>
      <p:sp>
        <p:nvSpPr>
          <p:cNvPr id="9" name="TextBox 9"/>
          <p:cNvSpPr txBox="1"/>
          <p:nvPr/>
        </p:nvSpPr>
        <p:spPr>
          <a:xfrm>
            <a:off x="1028700" y="679201"/>
            <a:ext cx="8514713" cy="1024890"/>
          </a:xfrm>
          <a:prstGeom prst="rect">
            <a:avLst/>
          </a:prstGeom>
        </p:spPr>
        <p:txBody>
          <a:bodyPr lIns="0" tIns="0" rIns="0" bIns="0" rtlCol="0" anchor="t">
            <a:spAutoFit/>
          </a:bodyPr>
          <a:lstStyle/>
          <a:p>
            <a:pPr marL="0" lvl="0" indent="0" algn="l">
              <a:lnSpc>
                <a:spcPts val="7920"/>
              </a:lnSpc>
              <a:spcBef>
                <a:spcPct val="0"/>
              </a:spcBef>
            </a:pPr>
            <a:r>
              <a:rPr lang="en-US" sz="7200" b="1">
                <a:solidFill>
                  <a:srgbClr val="041E1A"/>
                </a:solidFill>
                <a:latin typeface="Noah Bold"/>
                <a:ea typeface="Noah Bold"/>
                <a:cs typeface="Noah Bold"/>
                <a:sym typeface="Noah Bold"/>
              </a:rPr>
              <a:t>Genel Veriler</a:t>
            </a:r>
          </a:p>
        </p:txBody>
      </p:sp>
      <p:graphicFrame>
        <p:nvGraphicFramePr>
          <p:cNvPr id="10" name="Table 10"/>
          <p:cNvGraphicFramePr>
            <a:graphicFrameLocks noGrp="1"/>
          </p:cNvGraphicFramePr>
          <p:nvPr>
            <p:extLst>
              <p:ext uri="{D42A27DB-BD31-4B8C-83A1-F6EECF244321}">
                <p14:modId xmlns:p14="http://schemas.microsoft.com/office/powerpoint/2010/main" val="3927637718"/>
              </p:ext>
            </p:extLst>
          </p:nvPr>
        </p:nvGraphicFramePr>
        <p:xfrm>
          <a:off x="3124200" y="2825084"/>
          <a:ext cx="12705704" cy="5435170"/>
        </p:xfrm>
        <a:graphic>
          <a:graphicData uri="http://schemas.openxmlformats.org/drawingml/2006/table">
            <a:tbl>
              <a:tblPr/>
              <a:tblGrid>
                <a:gridCol w="4892139">
                  <a:extLst>
                    <a:ext uri="{9D8B030D-6E8A-4147-A177-3AD203B41FA5}">
                      <a16:colId xmlns:a16="http://schemas.microsoft.com/office/drawing/2014/main" val="20000"/>
                    </a:ext>
                  </a:extLst>
                </a:gridCol>
                <a:gridCol w="7813565">
                  <a:extLst>
                    <a:ext uri="{9D8B030D-6E8A-4147-A177-3AD203B41FA5}">
                      <a16:colId xmlns:a16="http://schemas.microsoft.com/office/drawing/2014/main" val="20002"/>
                    </a:ext>
                  </a:extLst>
                </a:gridCol>
              </a:tblGrid>
              <a:tr h="869316">
                <a:tc>
                  <a:txBody>
                    <a:bodyPr/>
                    <a:lstStyle/>
                    <a:p>
                      <a:pPr algn="ctr">
                        <a:lnSpc>
                          <a:spcPts val="3857"/>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857"/>
                        </a:lnSpc>
                        <a:defRPr/>
                      </a:pPr>
                      <a:r>
                        <a:rPr lang="en-US" sz="2755" b="1" dirty="0">
                          <a:solidFill>
                            <a:srgbClr val="000000"/>
                          </a:solidFill>
                          <a:latin typeface="Montserrat Bold"/>
                          <a:ea typeface="Montserrat Bold"/>
                          <a:cs typeface="Montserrat Bold"/>
                          <a:sym typeface="Montserrat Bold"/>
                        </a:rPr>
                        <a:t>2025 </a:t>
                      </a:r>
                      <a:r>
                        <a:rPr lang="en-US" sz="2755" b="1" dirty="0" err="1">
                          <a:solidFill>
                            <a:srgbClr val="000000"/>
                          </a:solidFill>
                          <a:latin typeface="Montserrat Bold"/>
                          <a:ea typeface="Montserrat Bold"/>
                          <a:cs typeface="Montserrat Bold"/>
                          <a:sym typeface="Montserrat Bold"/>
                        </a:rPr>
                        <a:t>Temmuz</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80628">
                <a:tc>
                  <a:txBody>
                    <a:bodyPr/>
                    <a:lstStyle/>
                    <a:p>
                      <a:pPr algn="ctr">
                        <a:lnSpc>
                          <a:spcPts val="3857"/>
                        </a:lnSpc>
                        <a:defRPr/>
                      </a:pPr>
                      <a:r>
                        <a:rPr lang="en-US" sz="2755" b="1">
                          <a:solidFill>
                            <a:srgbClr val="000000"/>
                          </a:solidFill>
                          <a:latin typeface="Montserrat Bold"/>
                          <a:ea typeface="Montserrat Bold"/>
                          <a:cs typeface="Montserrat Bold"/>
                          <a:sym typeface="Montserrat Bold"/>
                        </a:rPr>
                        <a:t>Tekil Müşteri</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857"/>
                        </a:lnSpc>
                        <a:defRPr/>
                      </a:pPr>
                      <a:r>
                        <a:rPr lang="en-US" sz="2755">
                          <a:solidFill>
                            <a:srgbClr val="000000"/>
                          </a:solidFill>
                          <a:latin typeface="Montserrat"/>
                          <a:ea typeface="Montserrat"/>
                          <a:cs typeface="Montserrat"/>
                          <a:sym typeface="Montserrat"/>
                        </a:rPr>
                        <a:t>450 Bin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3164">
                <a:tc>
                  <a:txBody>
                    <a:bodyPr/>
                    <a:lstStyle/>
                    <a:p>
                      <a:pPr algn="ctr">
                        <a:lnSpc>
                          <a:spcPts val="3857"/>
                        </a:lnSpc>
                        <a:defRPr/>
                      </a:pPr>
                      <a:r>
                        <a:rPr lang="en-US" sz="2755" b="1">
                          <a:solidFill>
                            <a:srgbClr val="000000"/>
                          </a:solidFill>
                          <a:latin typeface="Montserrat Bold"/>
                          <a:ea typeface="Montserrat Bold"/>
                          <a:cs typeface="Montserrat Bold"/>
                          <a:sym typeface="Montserrat Bold"/>
                        </a:rPr>
                        <a:t>İstek Sayısı</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857"/>
                        </a:lnSpc>
                        <a:defRPr/>
                      </a:pPr>
                      <a:r>
                        <a:rPr lang="en-US" sz="2755">
                          <a:solidFill>
                            <a:srgbClr val="000000"/>
                          </a:solidFill>
                          <a:latin typeface="Montserrat"/>
                          <a:ea typeface="Montserrat"/>
                          <a:cs typeface="Montserrat"/>
                          <a:sym typeface="Montserrat"/>
                        </a:rPr>
                        <a:t>1.3 Milyon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3164">
                <a:tc>
                  <a:txBody>
                    <a:bodyPr/>
                    <a:lstStyle/>
                    <a:p>
                      <a:pPr algn="ctr">
                        <a:lnSpc>
                          <a:spcPts val="3857"/>
                        </a:lnSpc>
                        <a:defRPr/>
                      </a:pPr>
                      <a:r>
                        <a:rPr lang="en-US" sz="2755" b="1">
                          <a:solidFill>
                            <a:srgbClr val="000000"/>
                          </a:solidFill>
                          <a:latin typeface="Montserrat Bold"/>
                          <a:ea typeface="Montserrat Bold"/>
                          <a:cs typeface="Montserrat Bold"/>
                          <a:sym typeface="Montserrat Bold"/>
                        </a:rPr>
                        <a:t>Sesli İstek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857"/>
                        </a:lnSpc>
                        <a:defRPr/>
                      </a:pPr>
                      <a:r>
                        <a:rPr lang="en-US" sz="2755">
                          <a:solidFill>
                            <a:srgbClr val="000000"/>
                          </a:solidFill>
                          <a:latin typeface="Montserrat"/>
                          <a:ea typeface="Montserrat"/>
                          <a:cs typeface="Montserrat"/>
                          <a:sym typeface="Montserrat"/>
                        </a:rPr>
                        <a:t>90 Bin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03975">
                <a:tc>
                  <a:txBody>
                    <a:bodyPr/>
                    <a:lstStyle/>
                    <a:p>
                      <a:pPr algn="ctr">
                        <a:lnSpc>
                          <a:spcPts val="3857"/>
                        </a:lnSpc>
                        <a:defRPr/>
                      </a:pPr>
                      <a:r>
                        <a:rPr lang="en-US" sz="2755" b="1">
                          <a:solidFill>
                            <a:srgbClr val="000000"/>
                          </a:solidFill>
                          <a:latin typeface="Montserrat Bold"/>
                          <a:ea typeface="Montserrat Bold"/>
                          <a:cs typeface="Montserrat Bold"/>
                          <a:sym typeface="Montserrat Bold"/>
                        </a:rPr>
                        <a:t>Selim Kullanan/Dijital Aktif Müşteri</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857"/>
                        </a:lnSpc>
                        <a:defRPr/>
                      </a:pPr>
                      <a:r>
                        <a:rPr lang="en-US" sz="2755" dirty="0">
                          <a:solidFill>
                            <a:srgbClr val="000000"/>
                          </a:solidFill>
                          <a:latin typeface="Montserrat"/>
                          <a:ea typeface="Montserrat"/>
                          <a:cs typeface="Montserrat"/>
                          <a:sym typeface="Montserrat"/>
                        </a:rPr>
                        <a:t>%39</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TextBox 11"/>
          <p:cNvSpPr txBox="1"/>
          <p:nvPr/>
        </p:nvSpPr>
        <p:spPr>
          <a:xfrm>
            <a:off x="12945708" y="8783330"/>
            <a:ext cx="4435513" cy="209550"/>
          </a:xfrm>
          <a:prstGeom prst="rect">
            <a:avLst/>
          </a:prstGeom>
        </p:spPr>
        <p:txBody>
          <a:bodyPr lIns="0" tIns="0" rIns="0" bIns="0" rtlCol="0" anchor="t">
            <a:spAutoFit/>
          </a:bodyPr>
          <a:lstStyle/>
          <a:p>
            <a:pPr algn="ctr">
              <a:lnSpc>
                <a:spcPts val="1683"/>
              </a:lnSpc>
              <a:spcBef>
                <a:spcPct val="0"/>
              </a:spcBef>
            </a:pPr>
            <a:r>
              <a:rPr lang="en-US" sz="1402">
                <a:solidFill>
                  <a:srgbClr val="041E1A"/>
                </a:solidFill>
                <a:latin typeface="HK Grotesk Pro"/>
                <a:ea typeface="HK Grotesk Pro"/>
                <a:cs typeface="HK Grotesk Pro"/>
                <a:sym typeface="HK Grotesk Pro"/>
              </a:rPr>
              <a:t>*Aylık veriler gösterilmektedir.</a:t>
            </a:r>
          </a:p>
        </p:txBody>
      </p:sp>
      <p:sp>
        <p:nvSpPr>
          <p:cNvPr id="12" name="Freeform 12"/>
          <p:cNvSpPr/>
          <p:nvPr/>
        </p:nvSpPr>
        <p:spPr>
          <a:xfrm rot="2028841">
            <a:off x="-3412741" y="3220815"/>
            <a:ext cx="6825481" cy="6773829"/>
          </a:xfrm>
          <a:custGeom>
            <a:avLst/>
            <a:gdLst/>
            <a:ahLst/>
            <a:cxnLst/>
            <a:rect l="l" t="t" r="r" b="b"/>
            <a:pathLst>
              <a:path w="6825481" h="6773829">
                <a:moveTo>
                  <a:pt x="0" y="0"/>
                </a:moveTo>
                <a:lnTo>
                  <a:pt x="6825482" y="0"/>
                </a:lnTo>
                <a:lnTo>
                  <a:pt x="6825482" y="6773829"/>
                </a:lnTo>
                <a:lnTo>
                  <a:pt x="0" y="6773829"/>
                </a:lnTo>
                <a:lnTo>
                  <a:pt x="0" y="0"/>
                </a:lnTo>
                <a:close/>
              </a:path>
            </a:pathLst>
          </a:custGeom>
          <a:blipFill>
            <a:blip r:embed="rId5"/>
            <a:stretch>
              <a:fillRect/>
            </a:stretch>
          </a:blipFill>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858" y="9258300"/>
            <a:ext cx="20006640" cy="1459492"/>
            <a:chOff x="0" y="0"/>
            <a:chExt cx="5269239" cy="384393"/>
          </a:xfrm>
        </p:grpSpPr>
        <p:sp>
          <p:nvSpPr>
            <p:cNvPr id="3" name="Freeform 3"/>
            <p:cNvSpPr/>
            <p:nvPr/>
          </p:nvSpPr>
          <p:spPr>
            <a:xfrm>
              <a:off x="0" y="0"/>
              <a:ext cx="5269238" cy="384393"/>
            </a:xfrm>
            <a:custGeom>
              <a:avLst/>
              <a:gdLst/>
              <a:ahLst/>
              <a:cxnLst/>
              <a:rect l="l" t="t" r="r" b="b"/>
              <a:pathLst>
                <a:path w="5269238" h="384393">
                  <a:moveTo>
                    <a:pt x="0" y="0"/>
                  </a:moveTo>
                  <a:lnTo>
                    <a:pt x="5269238" y="0"/>
                  </a:lnTo>
                  <a:lnTo>
                    <a:pt x="5269238" y="384393"/>
                  </a:lnTo>
                  <a:lnTo>
                    <a:pt x="0" y="384393"/>
                  </a:lnTo>
                  <a:close/>
                </a:path>
              </a:pathLst>
            </a:custGeom>
            <a:solidFill>
              <a:srgbClr val="086959"/>
            </a:solidFill>
          </p:spPr>
          <p:txBody>
            <a:bodyPr/>
            <a:lstStyle/>
            <a:p>
              <a:endParaRPr lang="tr-TR"/>
            </a:p>
          </p:txBody>
        </p:sp>
        <p:sp>
          <p:nvSpPr>
            <p:cNvPr id="4" name="TextBox 4"/>
            <p:cNvSpPr txBox="1"/>
            <p:nvPr/>
          </p:nvSpPr>
          <p:spPr>
            <a:xfrm>
              <a:off x="0" y="0"/>
              <a:ext cx="5269239" cy="384393"/>
            </a:xfrm>
            <a:prstGeom prst="rect">
              <a:avLst/>
            </a:prstGeom>
          </p:spPr>
          <p:txBody>
            <a:bodyPr lIns="50800" tIns="50800" rIns="50800" bIns="50800" rtlCol="0" anchor="ctr"/>
            <a:lstStyle/>
            <a:p>
              <a:pPr algn="ctr">
                <a:lnSpc>
                  <a:spcPts val="1683"/>
                </a:lnSpc>
              </a:pPr>
              <a:endParaRPr/>
            </a:p>
          </p:txBody>
        </p:sp>
      </p:grpSp>
      <p:grpSp>
        <p:nvGrpSpPr>
          <p:cNvPr id="5" name="Group 5"/>
          <p:cNvGrpSpPr/>
          <p:nvPr/>
        </p:nvGrpSpPr>
        <p:grpSpPr>
          <a:xfrm>
            <a:off x="15125365" y="-481566"/>
            <a:ext cx="3433735" cy="2601831"/>
            <a:chOff x="0" y="0"/>
            <a:chExt cx="904358" cy="685256"/>
          </a:xfrm>
        </p:grpSpPr>
        <p:sp>
          <p:nvSpPr>
            <p:cNvPr id="6" name="Freeform 6"/>
            <p:cNvSpPr/>
            <p:nvPr/>
          </p:nvSpPr>
          <p:spPr>
            <a:xfrm>
              <a:off x="0" y="0"/>
              <a:ext cx="904358" cy="685256"/>
            </a:xfrm>
            <a:custGeom>
              <a:avLst/>
              <a:gdLst/>
              <a:ahLst/>
              <a:cxnLst/>
              <a:rect l="l" t="t" r="r" b="b"/>
              <a:pathLst>
                <a:path w="904358" h="685256">
                  <a:moveTo>
                    <a:pt x="0" y="0"/>
                  </a:moveTo>
                  <a:lnTo>
                    <a:pt x="904358" y="0"/>
                  </a:lnTo>
                  <a:lnTo>
                    <a:pt x="904358" y="685256"/>
                  </a:lnTo>
                  <a:lnTo>
                    <a:pt x="0" y="685256"/>
                  </a:lnTo>
                  <a:close/>
                </a:path>
              </a:pathLst>
            </a:custGeom>
            <a:solidFill>
              <a:srgbClr val="086959"/>
            </a:solidFill>
          </p:spPr>
          <p:txBody>
            <a:bodyPr/>
            <a:lstStyle/>
            <a:p>
              <a:endParaRPr lang="tr-TR"/>
            </a:p>
          </p:txBody>
        </p:sp>
        <p:sp>
          <p:nvSpPr>
            <p:cNvPr id="7" name="TextBox 7"/>
            <p:cNvSpPr txBox="1"/>
            <p:nvPr/>
          </p:nvSpPr>
          <p:spPr>
            <a:xfrm>
              <a:off x="0" y="0"/>
              <a:ext cx="904358" cy="685256"/>
            </a:xfrm>
            <a:prstGeom prst="rect">
              <a:avLst/>
            </a:prstGeom>
          </p:spPr>
          <p:txBody>
            <a:bodyPr lIns="50800" tIns="50800" rIns="50800" bIns="50800" rtlCol="0" anchor="ctr"/>
            <a:lstStyle/>
            <a:p>
              <a:pPr algn="ctr">
                <a:lnSpc>
                  <a:spcPts val="1683"/>
                </a:lnSpc>
              </a:pPr>
              <a:endParaRPr/>
            </a:p>
          </p:txBody>
        </p:sp>
      </p:grpSp>
      <p:sp>
        <p:nvSpPr>
          <p:cNvPr id="8" name="Freeform 8"/>
          <p:cNvSpPr/>
          <p:nvPr/>
        </p:nvSpPr>
        <p:spPr>
          <a:xfrm>
            <a:off x="13111446" y="-712784"/>
            <a:ext cx="4104037" cy="2145435"/>
          </a:xfrm>
          <a:custGeom>
            <a:avLst/>
            <a:gdLst/>
            <a:ahLst/>
            <a:cxnLst/>
            <a:rect l="l" t="t" r="r" b="b"/>
            <a:pathLst>
              <a:path w="4104037" h="2145435">
                <a:moveTo>
                  <a:pt x="0" y="0"/>
                </a:moveTo>
                <a:lnTo>
                  <a:pt x="4104038" y="0"/>
                </a:lnTo>
                <a:lnTo>
                  <a:pt x="4104038" y="2145435"/>
                </a:lnTo>
                <a:lnTo>
                  <a:pt x="0" y="2145435"/>
                </a:lnTo>
                <a:lnTo>
                  <a:pt x="0" y="0"/>
                </a:lnTo>
                <a:close/>
              </a:path>
            </a:pathLst>
          </a:custGeom>
          <a:blipFill>
            <a:blip r:embed="rId3">
              <a:extLst>
                <a:ext uri="{96DAC541-7B7A-43D3-8B79-37D633B846F1}">
                  <asvg:svgBlip xmlns:asvg="http://schemas.microsoft.com/office/drawing/2016/SVG/main" r:embed="rId4"/>
                </a:ext>
              </a:extLst>
            </a:blip>
            <a:stretch>
              <a:fillRect t="-321218" r="-266232"/>
            </a:stretch>
          </a:blipFill>
        </p:spPr>
        <p:txBody>
          <a:bodyPr/>
          <a:lstStyle/>
          <a:p>
            <a:endParaRPr lang="tr-TR"/>
          </a:p>
        </p:txBody>
      </p:sp>
      <p:sp>
        <p:nvSpPr>
          <p:cNvPr id="9" name="Freeform 9"/>
          <p:cNvSpPr/>
          <p:nvPr/>
        </p:nvSpPr>
        <p:spPr>
          <a:xfrm>
            <a:off x="15077854" y="3900451"/>
            <a:ext cx="1995944" cy="1995944"/>
          </a:xfrm>
          <a:custGeom>
            <a:avLst/>
            <a:gdLst/>
            <a:ahLst/>
            <a:cxnLst/>
            <a:rect l="l" t="t" r="r" b="b"/>
            <a:pathLst>
              <a:path w="1995944" h="1995944">
                <a:moveTo>
                  <a:pt x="0" y="0"/>
                </a:moveTo>
                <a:lnTo>
                  <a:pt x="1995944" y="0"/>
                </a:lnTo>
                <a:lnTo>
                  <a:pt x="1995944" y="1995944"/>
                </a:lnTo>
                <a:lnTo>
                  <a:pt x="0" y="1995944"/>
                </a:lnTo>
                <a:lnTo>
                  <a:pt x="0" y="0"/>
                </a:lnTo>
                <a:close/>
              </a:path>
            </a:pathLst>
          </a:custGeom>
          <a:blipFill>
            <a:blip r:embed="rId5"/>
            <a:stretch>
              <a:fillRect/>
            </a:stretch>
          </a:blipFill>
        </p:spPr>
        <p:txBody>
          <a:bodyPr/>
          <a:lstStyle/>
          <a:p>
            <a:endParaRPr lang="tr-TR"/>
          </a:p>
        </p:txBody>
      </p:sp>
      <p:sp>
        <p:nvSpPr>
          <p:cNvPr id="10" name="Freeform 10"/>
          <p:cNvSpPr/>
          <p:nvPr/>
        </p:nvSpPr>
        <p:spPr>
          <a:xfrm>
            <a:off x="1028700" y="3606263"/>
            <a:ext cx="2224646" cy="2535209"/>
          </a:xfrm>
          <a:custGeom>
            <a:avLst/>
            <a:gdLst/>
            <a:ahLst/>
            <a:cxnLst/>
            <a:rect l="l" t="t" r="r" b="b"/>
            <a:pathLst>
              <a:path w="2224646" h="2535209">
                <a:moveTo>
                  <a:pt x="0" y="0"/>
                </a:moveTo>
                <a:lnTo>
                  <a:pt x="2224646" y="0"/>
                </a:lnTo>
                <a:lnTo>
                  <a:pt x="2224646" y="2535209"/>
                </a:lnTo>
                <a:lnTo>
                  <a:pt x="0" y="2535209"/>
                </a:lnTo>
                <a:lnTo>
                  <a:pt x="0" y="0"/>
                </a:lnTo>
                <a:close/>
              </a:path>
            </a:pathLst>
          </a:custGeom>
          <a:blipFill>
            <a:blip r:embed="rId6"/>
            <a:stretch>
              <a:fillRect/>
            </a:stretch>
          </a:blipFill>
        </p:spPr>
        <p:txBody>
          <a:bodyPr/>
          <a:lstStyle/>
          <a:p>
            <a:endParaRPr lang="tr-TR"/>
          </a:p>
        </p:txBody>
      </p:sp>
      <p:sp>
        <p:nvSpPr>
          <p:cNvPr id="11" name="Freeform 11"/>
          <p:cNvSpPr/>
          <p:nvPr/>
        </p:nvSpPr>
        <p:spPr>
          <a:xfrm>
            <a:off x="11955601" y="3900451"/>
            <a:ext cx="1873817" cy="1873817"/>
          </a:xfrm>
          <a:custGeom>
            <a:avLst/>
            <a:gdLst/>
            <a:ahLst/>
            <a:cxnLst/>
            <a:rect l="l" t="t" r="r" b="b"/>
            <a:pathLst>
              <a:path w="1873817" h="1873817">
                <a:moveTo>
                  <a:pt x="0" y="0"/>
                </a:moveTo>
                <a:lnTo>
                  <a:pt x="1873818" y="0"/>
                </a:lnTo>
                <a:lnTo>
                  <a:pt x="1873818" y="1873817"/>
                </a:lnTo>
                <a:lnTo>
                  <a:pt x="0" y="1873817"/>
                </a:lnTo>
                <a:lnTo>
                  <a:pt x="0" y="0"/>
                </a:lnTo>
                <a:close/>
              </a:path>
            </a:pathLst>
          </a:custGeom>
          <a:blipFill>
            <a:blip r:embed="rId7"/>
            <a:stretch>
              <a:fillRect/>
            </a:stretch>
          </a:blipFill>
        </p:spPr>
        <p:txBody>
          <a:bodyPr/>
          <a:lstStyle/>
          <a:p>
            <a:endParaRPr lang="tr-TR"/>
          </a:p>
        </p:txBody>
      </p:sp>
      <p:sp>
        <p:nvSpPr>
          <p:cNvPr id="12" name="TextBox 12"/>
          <p:cNvSpPr txBox="1"/>
          <p:nvPr/>
        </p:nvSpPr>
        <p:spPr>
          <a:xfrm>
            <a:off x="1028700" y="1095375"/>
            <a:ext cx="9130503" cy="1024890"/>
          </a:xfrm>
          <a:prstGeom prst="rect">
            <a:avLst/>
          </a:prstGeom>
        </p:spPr>
        <p:txBody>
          <a:bodyPr lIns="0" tIns="0" rIns="0" bIns="0" rtlCol="0" anchor="t">
            <a:spAutoFit/>
          </a:bodyPr>
          <a:lstStyle/>
          <a:p>
            <a:pPr marL="0" lvl="0" indent="0" algn="l">
              <a:lnSpc>
                <a:spcPts val="7920"/>
              </a:lnSpc>
              <a:spcBef>
                <a:spcPct val="0"/>
              </a:spcBef>
            </a:pPr>
            <a:r>
              <a:rPr lang="en-US" sz="7200" b="1">
                <a:solidFill>
                  <a:srgbClr val="041E1A"/>
                </a:solidFill>
                <a:latin typeface="Noah Bold"/>
                <a:ea typeface="Noah Bold"/>
                <a:cs typeface="Noah Bold"/>
                <a:sym typeface="Noah Bold"/>
              </a:rPr>
              <a:t>Kanal Kullanım Oranları</a:t>
            </a:r>
          </a:p>
        </p:txBody>
      </p:sp>
      <p:sp>
        <p:nvSpPr>
          <p:cNvPr id="13" name="TextBox 13"/>
          <p:cNvSpPr txBox="1"/>
          <p:nvPr/>
        </p:nvSpPr>
        <p:spPr>
          <a:xfrm>
            <a:off x="715231" y="6352663"/>
            <a:ext cx="3207810" cy="456697"/>
          </a:xfrm>
          <a:prstGeom prst="rect">
            <a:avLst/>
          </a:prstGeom>
        </p:spPr>
        <p:txBody>
          <a:bodyPr lIns="0" tIns="0" rIns="0" bIns="0" rtlCol="0" anchor="t">
            <a:spAutoFit/>
          </a:bodyPr>
          <a:lstStyle/>
          <a:p>
            <a:pPr marL="0" lvl="0" indent="0" algn="ctr">
              <a:lnSpc>
                <a:spcPts val="3702"/>
              </a:lnSpc>
              <a:spcBef>
                <a:spcPct val="0"/>
              </a:spcBef>
            </a:pPr>
            <a:r>
              <a:rPr lang="en-US" sz="2644" b="1" u="none" strike="noStrike">
                <a:solidFill>
                  <a:srgbClr val="000000"/>
                </a:solidFill>
                <a:latin typeface="Montserrat Bold"/>
                <a:ea typeface="Montserrat Bold"/>
                <a:cs typeface="Montserrat Bold"/>
                <a:sym typeface="Montserrat Bold"/>
              </a:rPr>
              <a:t>Kuveyt Türk Mobil</a:t>
            </a:r>
          </a:p>
        </p:txBody>
      </p:sp>
      <p:sp>
        <p:nvSpPr>
          <p:cNvPr id="14" name="TextBox 14"/>
          <p:cNvSpPr txBox="1"/>
          <p:nvPr/>
        </p:nvSpPr>
        <p:spPr>
          <a:xfrm>
            <a:off x="11852330" y="6266394"/>
            <a:ext cx="1824722" cy="456697"/>
          </a:xfrm>
          <a:prstGeom prst="rect">
            <a:avLst/>
          </a:prstGeom>
        </p:spPr>
        <p:txBody>
          <a:bodyPr lIns="0" tIns="0" rIns="0" bIns="0" rtlCol="0" anchor="t">
            <a:spAutoFit/>
          </a:bodyPr>
          <a:lstStyle/>
          <a:p>
            <a:pPr algn="ctr">
              <a:lnSpc>
                <a:spcPts val="3702"/>
              </a:lnSpc>
            </a:pPr>
            <a:r>
              <a:rPr lang="en-US" sz="2644" b="1">
                <a:solidFill>
                  <a:srgbClr val="000000"/>
                </a:solidFill>
                <a:latin typeface="Montserrat Bold"/>
                <a:ea typeface="Montserrat Bold"/>
                <a:cs typeface="Montserrat Bold"/>
                <a:sym typeface="Montserrat Bold"/>
              </a:rPr>
              <a:t>Whatsapp</a:t>
            </a:r>
          </a:p>
        </p:txBody>
      </p:sp>
      <p:sp>
        <p:nvSpPr>
          <p:cNvPr id="15" name="TextBox 15"/>
          <p:cNvSpPr txBox="1"/>
          <p:nvPr/>
        </p:nvSpPr>
        <p:spPr>
          <a:xfrm>
            <a:off x="15132597" y="6289893"/>
            <a:ext cx="1886457" cy="456697"/>
          </a:xfrm>
          <a:prstGeom prst="rect">
            <a:avLst/>
          </a:prstGeom>
        </p:spPr>
        <p:txBody>
          <a:bodyPr lIns="0" tIns="0" rIns="0" bIns="0" rtlCol="0" anchor="t">
            <a:spAutoFit/>
          </a:bodyPr>
          <a:lstStyle/>
          <a:p>
            <a:pPr algn="ctr">
              <a:lnSpc>
                <a:spcPts val="3702"/>
              </a:lnSpc>
            </a:pPr>
            <a:r>
              <a:rPr lang="en-US" sz="2644" b="1">
                <a:solidFill>
                  <a:srgbClr val="000000"/>
                </a:solidFill>
                <a:latin typeface="Montserrat Bold"/>
                <a:ea typeface="Montserrat Bold"/>
                <a:cs typeface="Montserrat Bold"/>
                <a:sym typeface="Montserrat Bold"/>
              </a:rPr>
              <a:t>CebimPOS</a:t>
            </a:r>
          </a:p>
        </p:txBody>
      </p:sp>
      <p:sp>
        <p:nvSpPr>
          <p:cNvPr id="16" name="TextBox 16"/>
          <p:cNvSpPr txBox="1"/>
          <p:nvPr/>
        </p:nvSpPr>
        <p:spPr>
          <a:xfrm>
            <a:off x="2124364" y="7577255"/>
            <a:ext cx="902071" cy="456697"/>
          </a:xfrm>
          <a:prstGeom prst="rect">
            <a:avLst/>
          </a:prstGeom>
        </p:spPr>
        <p:txBody>
          <a:bodyPr lIns="0" tIns="0" rIns="0" bIns="0" rtlCol="0" anchor="t">
            <a:spAutoFit/>
          </a:bodyPr>
          <a:lstStyle/>
          <a:p>
            <a:pPr marL="0" lvl="0" indent="0" algn="ctr">
              <a:lnSpc>
                <a:spcPts val="3702"/>
              </a:lnSpc>
              <a:spcBef>
                <a:spcPct val="0"/>
              </a:spcBef>
            </a:pPr>
            <a:r>
              <a:rPr lang="en-US" sz="2644" b="1">
                <a:solidFill>
                  <a:srgbClr val="000000"/>
                </a:solidFill>
                <a:latin typeface="Montserrat Bold"/>
                <a:ea typeface="Montserrat Bold"/>
                <a:cs typeface="Montserrat Bold"/>
                <a:sym typeface="Montserrat Bold"/>
              </a:rPr>
              <a:t>%94 </a:t>
            </a:r>
          </a:p>
        </p:txBody>
      </p:sp>
      <p:grpSp>
        <p:nvGrpSpPr>
          <p:cNvPr id="17" name="Group 17"/>
          <p:cNvGrpSpPr/>
          <p:nvPr/>
        </p:nvGrpSpPr>
        <p:grpSpPr>
          <a:xfrm>
            <a:off x="8511876" y="3851340"/>
            <a:ext cx="2045055" cy="4182612"/>
            <a:chOff x="0" y="0"/>
            <a:chExt cx="2726739" cy="5576816"/>
          </a:xfrm>
        </p:grpSpPr>
        <p:sp>
          <p:nvSpPr>
            <p:cNvPr id="18" name="Freeform 18"/>
            <p:cNvSpPr/>
            <p:nvPr/>
          </p:nvSpPr>
          <p:spPr>
            <a:xfrm>
              <a:off x="0" y="0"/>
              <a:ext cx="2726739" cy="2726739"/>
            </a:xfrm>
            <a:custGeom>
              <a:avLst/>
              <a:gdLst/>
              <a:ahLst/>
              <a:cxnLst/>
              <a:rect l="l" t="t" r="r" b="b"/>
              <a:pathLst>
                <a:path w="2726739" h="2726739">
                  <a:moveTo>
                    <a:pt x="0" y="0"/>
                  </a:moveTo>
                  <a:lnTo>
                    <a:pt x="2726739" y="0"/>
                  </a:lnTo>
                  <a:lnTo>
                    <a:pt x="2726739" y="2726739"/>
                  </a:lnTo>
                  <a:lnTo>
                    <a:pt x="0" y="27267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19" name="TextBox 19"/>
            <p:cNvSpPr txBox="1"/>
            <p:nvPr/>
          </p:nvSpPr>
          <p:spPr>
            <a:xfrm>
              <a:off x="382406" y="3354147"/>
              <a:ext cx="1961928" cy="589879"/>
            </a:xfrm>
            <a:prstGeom prst="rect">
              <a:avLst/>
            </a:prstGeom>
          </p:spPr>
          <p:txBody>
            <a:bodyPr lIns="0" tIns="0" rIns="0" bIns="0" rtlCol="0" anchor="t">
              <a:spAutoFit/>
            </a:bodyPr>
            <a:lstStyle/>
            <a:p>
              <a:pPr algn="ctr">
                <a:lnSpc>
                  <a:spcPts val="3702"/>
                </a:lnSpc>
              </a:pPr>
              <a:r>
                <a:rPr lang="en-US" sz="2644" b="1">
                  <a:solidFill>
                    <a:srgbClr val="000000"/>
                  </a:solidFill>
                  <a:latin typeface="Montserrat Bold"/>
                  <a:ea typeface="Montserrat Bold"/>
                  <a:cs typeface="Montserrat Bold"/>
                  <a:sym typeface="Montserrat Bold"/>
                </a:rPr>
                <a:t>Website</a:t>
              </a:r>
            </a:p>
          </p:txBody>
        </p:sp>
        <p:sp>
          <p:nvSpPr>
            <p:cNvPr id="20" name="TextBox 20"/>
            <p:cNvSpPr txBox="1"/>
            <p:nvPr/>
          </p:nvSpPr>
          <p:spPr>
            <a:xfrm>
              <a:off x="813746" y="4986937"/>
              <a:ext cx="1099247" cy="589879"/>
            </a:xfrm>
            <a:prstGeom prst="rect">
              <a:avLst/>
            </a:prstGeom>
          </p:spPr>
          <p:txBody>
            <a:bodyPr lIns="0" tIns="0" rIns="0" bIns="0" rtlCol="0" anchor="t">
              <a:spAutoFit/>
            </a:bodyPr>
            <a:lstStyle/>
            <a:p>
              <a:pPr marL="0" lvl="0" indent="0" algn="ctr">
                <a:lnSpc>
                  <a:spcPts val="3702"/>
                </a:lnSpc>
                <a:spcBef>
                  <a:spcPct val="0"/>
                </a:spcBef>
              </a:pPr>
              <a:r>
                <a:rPr lang="en-US" sz="2644" b="1">
                  <a:solidFill>
                    <a:srgbClr val="000000"/>
                  </a:solidFill>
                  <a:latin typeface="Montserrat Bold"/>
                  <a:ea typeface="Montserrat Bold"/>
                  <a:cs typeface="Montserrat Bold"/>
                  <a:sym typeface="Montserrat Bold"/>
                </a:rPr>
                <a:t>%0.6</a:t>
              </a:r>
            </a:p>
          </p:txBody>
        </p:sp>
      </p:grpSp>
      <p:grpSp>
        <p:nvGrpSpPr>
          <p:cNvPr id="21" name="Group 21"/>
          <p:cNvGrpSpPr/>
          <p:nvPr/>
        </p:nvGrpSpPr>
        <p:grpSpPr>
          <a:xfrm>
            <a:off x="4890489" y="3659671"/>
            <a:ext cx="2418486" cy="4374281"/>
            <a:chOff x="0" y="0"/>
            <a:chExt cx="3224648" cy="5832375"/>
          </a:xfrm>
        </p:grpSpPr>
        <p:sp>
          <p:nvSpPr>
            <p:cNvPr id="22" name="Freeform 22"/>
            <p:cNvSpPr/>
            <p:nvPr/>
          </p:nvSpPr>
          <p:spPr>
            <a:xfrm>
              <a:off x="12860" y="0"/>
              <a:ext cx="3102710" cy="3102710"/>
            </a:xfrm>
            <a:custGeom>
              <a:avLst/>
              <a:gdLst/>
              <a:ahLst/>
              <a:cxnLst/>
              <a:rect l="l" t="t" r="r" b="b"/>
              <a:pathLst>
                <a:path w="3102710" h="3102710">
                  <a:moveTo>
                    <a:pt x="0" y="0"/>
                  </a:moveTo>
                  <a:lnTo>
                    <a:pt x="3102711" y="0"/>
                  </a:lnTo>
                  <a:lnTo>
                    <a:pt x="3102711" y="3102710"/>
                  </a:lnTo>
                  <a:lnTo>
                    <a:pt x="0" y="31027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tr-TR"/>
            </a:p>
          </p:txBody>
        </p:sp>
        <p:sp>
          <p:nvSpPr>
            <p:cNvPr id="23" name="TextBox 23"/>
            <p:cNvSpPr txBox="1"/>
            <p:nvPr/>
          </p:nvSpPr>
          <p:spPr>
            <a:xfrm>
              <a:off x="0" y="3609706"/>
              <a:ext cx="3224648" cy="589879"/>
            </a:xfrm>
            <a:prstGeom prst="rect">
              <a:avLst/>
            </a:prstGeom>
          </p:spPr>
          <p:txBody>
            <a:bodyPr lIns="0" tIns="0" rIns="0" bIns="0" rtlCol="0" anchor="t">
              <a:spAutoFit/>
            </a:bodyPr>
            <a:lstStyle/>
            <a:p>
              <a:pPr algn="ctr">
                <a:lnSpc>
                  <a:spcPts val="3702"/>
                </a:lnSpc>
              </a:pPr>
              <a:r>
                <a:rPr lang="en-US" sz="2644" b="1">
                  <a:solidFill>
                    <a:srgbClr val="000000"/>
                  </a:solidFill>
                  <a:latin typeface="Montserrat Bold"/>
                  <a:ea typeface="Montserrat Bold"/>
                  <a:cs typeface="Montserrat Bold"/>
                  <a:sym typeface="Montserrat Bold"/>
                </a:rPr>
                <a:t>İnternet Şube</a:t>
              </a:r>
            </a:p>
          </p:txBody>
        </p:sp>
        <p:sp>
          <p:nvSpPr>
            <p:cNvPr id="24" name="TextBox 24"/>
            <p:cNvSpPr txBox="1"/>
            <p:nvPr/>
          </p:nvSpPr>
          <p:spPr>
            <a:xfrm>
              <a:off x="1171274" y="5242496"/>
              <a:ext cx="785882" cy="589879"/>
            </a:xfrm>
            <a:prstGeom prst="rect">
              <a:avLst/>
            </a:prstGeom>
          </p:spPr>
          <p:txBody>
            <a:bodyPr lIns="0" tIns="0" rIns="0" bIns="0" rtlCol="0" anchor="t">
              <a:spAutoFit/>
            </a:bodyPr>
            <a:lstStyle/>
            <a:p>
              <a:pPr marL="0" lvl="0" indent="0" algn="ctr">
                <a:lnSpc>
                  <a:spcPts val="3702"/>
                </a:lnSpc>
                <a:spcBef>
                  <a:spcPct val="0"/>
                </a:spcBef>
              </a:pPr>
              <a:r>
                <a:rPr lang="en-US" sz="2644" b="1">
                  <a:solidFill>
                    <a:srgbClr val="000000"/>
                  </a:solidFill>
                  <a:latin typeface="Montserrat Bold"/>
                  <a:ea typeface="Montserrat Bold"/>
                  <a:cs typeface="Montserrat Bold"/>
                  <a:sym typeface="Montserrat Bold"/>
                </a:rPr>
                <a:t>%5 </a:t>
              </a:r>
            </a:p>
          </p:txBody>
        </p:sp>
      </p:grpSp>
      <p:sp>
        <p:nvSpPr>
          <p:cNvPr id="25" name="TextBox 25"/>
          <p:cNvSpPr txBox="1"/>
          <p:nvPr/>
        </p:nvSpPr>
        <p:spPr>
          <a:xfrm>
            <a:off x="15657219" y="7529882"/>
            <a:ext cx="837215" cy="456697"/>
          </a:xfrm>
          <a:prstGeom prst="rect">
            <a:avLst/>
          </a:prstGeom>
        </p:spPr>
        <p:txBody>
          <a:bodyPr lIns="0" tIns="0" rIns="0" bIns="0" rtlCol="0" anchor="t">
            <a:spAutoFit/>
          </a:bodyPr>
          <a:lstStyle/>
          <a:p>
            <a:pPr marL="0" lvl="0" indent="0" algn="ctr">
              <a:lnSpc>
                <a:spcPts val="3702"/>
              </a:lnSpc>
              <a:spcBef>
                <a:spcPct val="0"/>
              </a:spcBef>
            </a:pPr>
            <a:r>
              <a:rPr lang="en-US" sz="2644" b="1">
                <a:solidFill>
                  <a:srgbClr val="000000"/>
                </a:solidFill>
                <a:latin typeface="Montserrat Bold"/>
                <a:ea typeface="Montserrat Bold"/>
                <a:cs typeface="Montserrat Bold"/>
                <a:sym typeface="Montserrat Bold"/>
              </a:rPr>
              <a:t>%0.1 </a:t>
            </a:r>
          </a:p>
        </p:txBody>
      </p:sp>
      <p:sp>
        <p:nvSpPr>
          <p:cNvPr id="26" name="TextBox 26"/>
          <p:cNvSpPr txBox="1"/>
          <p:nvPr/>
        </p:nvSpPr>
        <p:spPr>
          <a:xfrm>
            <a:off x="12312469" y="7529882"/>
            <a:ext cx="904444" cy="456697"/>
          </a:xfrm>
          <a:prstGeom prst="rect">
            <a:avLst/>
          </a:prstGeom>
        </p:spPr>
        <p:txBody>
          <a:bodyPr lIns="0" tIns="0" rIns="0" bIns="0" rtlCol="0" anchor="t">
            <a:spAutoFit/>
          </a:bodyPr>
          <a:lstStyle/>
          <a:p>
            <a:pPr marL="0" lvl="0" indent="0" algn="ctr">
              <a:lnSpc>
                <a:spcPts val="3702"/>
              </a:lnSpc>
              <a:spcBef>
                <a:spcPct val="0"/>
              </a:spcBef>
            </a:pPr>
            <a:r>
              <a:rPr lang="en-US" sz="2644" b="1">
                <a:solidFill>
                  <a:srgbClr val="000000"/>
                </a:solidFill>
                <a:latin typeface="Montserrat Bold"/>
                <a:ea typeface="Montserrat Bold"/>
                <a:cs typeface="Montserrat Bold"/>
                <a:sym typeface="Montserrat Bold"/>
              </a:rPr>
              <a:t>%0.3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858" y="9258300"/>
            <a:ext cx="20006640" cy="1459492"/>
            <a:chOff x="0" y="0"/>
            <a:chExt cx="5269239" cy="384393"/>
          </a:xfrm>
        </p:grpSpPr>
        <p:sp>
          <p:nvSpPr>
            <p:cNvPr id="3" name="Freeform 3"/>
            <p:cNvSpPr/>
            <p:nvPr/>
          </p:nvSpPr>
          <p:spPr>
            <a:xfrm>
              <a:off x="0" y="0"/>
              <a:ext cx="5269238" cy="384393"/>
            </a:xfrm>
            <a:custGeom>
              <a:avLst/>
              <a:gdLst/>
              <a:ahLst/>
              <a:cxnLst/>
              <a:rect l="l" t="t" r="r" b="b"/>
              <a:pathLst>
                <a:path w="5269238" h="384393">
                  <a:moveTo>
                    <a:pt x="0" y="0"/>
                  </a:moveTo>
                  <a:lnTo>
                    <a:pt x="5269238" y="0"/>
                  </a:lnTo>
                  <a:lnTo>
                    <a:pt x="5269238" y="384393"/>
                  </a:lnTo>
                  <a:lnTo>
                    <a:pt x="0" y="384393"/>
                  </a:lnTo>
                  <a:close/>
                </a:path>
              </a:pathLst>
            </a:custGeom>
            <a:solidFill>
              <a:srgbClr val="086959"/>
            </a:solidFill>
          </p:spPr>
          <p:txBody>
            <a:bodyPr/>
            <a:lstStyle/>
            <a:p>
              <a:endParaRPr lang="tr-TR"/>
            </a:p>
          </p:txBody>
        </p:sp>
        <p:sp>
          <p:nvSpPr>
            <p:cNvPr id="4" name="TextBox 4"/>
            <p:cNvSpPr txBox="1"/>
            <p:nvPr/>
          </p:nvSpPr>
          <p:spPr>
            <a:xfrm>
              <a:off x="0" y="0"/>
              <a:ext cx="5269239" cy="384393"/>
            </a:xfrm>
            <a:prstGeom prst="rect">
              <a:avLst/>
            </a:prstGeom>
          </p:spPr>
          <p:txBody>
            <a:bodyPr lIns="50800" tIns="50800" rIns="50800" bIns="50800" rtlCol="0" anchor="ctr"/>
            <a:lstStyle/>
            <a:p>
              <a:pPr algn="ctr">
                <a:lnSpc>
                  <a:spcPts val="1683"/>
                </a:lnSpc>
              </a:pPr>
              <a:endParaRPr/>
            </a:p>
          </p:txBody>
        </p:sp>
      </p:grpSp>
      <p:grpSp>
        <p:nvGrpSpPr>
          <p:cNvPr id="5" name="Group 5"/>
          <p:cNvGrpSpPr/>
          <p:nvPr/>
        </p:nvGrpSpPr>
        <p:grpSpPr>
          <a:xfrm>
            <a:off x="15125365" y="-481566"/>
            <a:ext cx="3433735" cy="2601831"/>
            <a:chOff x="0" y="0"/>
            <a:chExt cx="904358" cy="685256"/>
          </a:xfrm>
        </p:grpSpPr>
        <p:sp>
          <p:nvSpPr>
            <p:cNvPr id="6" name="Freeform 6"/>
            <p:cNvSpPr/>
            <p:nvPr/>
          </p:nvSpPr>
          <p:spPr>
            <a:xfrm>
              <a:off x="0" y="0"/>
              <a:ext cx="904358" cy="685256"/>
            </a:xfrm>
            <a:custGeom>
              <a:avLst/>
              <a:gdLst/>
              <a:ahLst/>
              <a:cxnLst/>
              <a:rect l="l" t="t" r="r" b="b"/>
              <a:pathLst>
                <a:path w="904358" h="685256">
                  <a:moveTo>
                    <a:pt x="0" y="0"/>
                  </a:moveTo>
                  <a:lnTo>
                    <a:pt x="904358" y="0"/>
                  </a:lnTo>
                  <a:lnTo>
                    <a:pt x="904358" y="685256"/>
                  </a:lnTo>
                  <a:lnTo>
                    <a:pt x="0" y="685256"/>
                  </a:lnTo>
                  <a:close/>
                </a:path>
              </a:pathLst>
            </a:custGeom>
            <a:solidFill>
              <a:srgbClr val="086959"/>
            </a:solidFill>
          </p:spPr>
          <p:txBody>
            <a:bodyPr/>
            <a:lstStyle/>
            <a:p>
              <a:endParaRPr lang="tr-TR"/>
            </a:p>
          </p:txBody>
        </p:sp>
        <p:sp>
          <p:nvSpPr>
            <p:cNvPr id="7" name="TextBox 7"/>
            <p:cNvSpPr txBox="1"/>
            <p:nvPr/>
          </p:nvSpPr>
          <p:spPr>
            <a:xfrm>
              <a:off x="0" y="0"/>
              <a:ext cx="904358" cy="685256"/>
            </a:xfrm>
            <a:prstGeom prst="rect">
              <a:avLst/>
            </a:prstGeom>
          </p:spPr>
          <p:txBody>
            <a:bodyPr lIns="50800" tIns="50800" rIns="50800" bIns="50800" rtlCol="0" anchor="ctr"/>
            <a:lstStyle/>
            <a:p>
              <a:pPr algn="ctr">
                <a:lnSpc>
                  <a:spcPts val="1683"/>
                </a:lnSpc>
              </a:pPr>
              <a:endParaRPr/>
            </a:p>
          </p:txBody>
        </p:sp>
      </p:grpSp>
      <p:sp>
        <p:nvSpPr>
          <p:cNvPr id="8" name="Freeform 8"/>
          <p:cNvSpPr/>
          <p:nvPr/>
        </p:nvSpPr>
        <p:spPr>
          <a:xfrm>
            <a:off x="13111446" y="-712784"/>
            <a:ext cx="4104037" cy="2145435"/>
          </a:xfrm>
          <a:custGeom>
            <a:avLst/>
            <a:gdLst/>
            <a:ahLst/>
            <a:cxnLst/>
            <a:rect l="l" t="t" r="r" b="b"/>
            <a:pathLst>
              <a:path w="4104037" h="2145435">
                <a:moveTo>
                  <a:pt x="0" y="0"/>
                </a:moveTo>
                <a:lnTo>
                  <a:pt x="4104038" y="0"/>
                </a:lnTo>
                <a:lnTo>
                  <a:pt x="4104038" y="2145435"/>
                </a:lnTo>
                <a:lnTo>
                  <a:pt x="0" y="2145435"/>
                </a:lnTo>
                <a:lnTo>
                  <a:pt x="0" y="0"/>
                </a:lnTo>
                <a:close/>
              </a:path>
            </a:pathLst>
          </a:custGeom>
          <a:blipFill>
            <a:blip r:embed="rId3">
              <a:extLst>
                <a:ext uri="{96DAC541-7B7A-43D3-8B79-37D633B846F1}">
                  <asvg:svgBlip xmlns:asvg="http://schemas.microsoft.com/office/drawing/2016/SVG/main" r:embed="rId4"/>
                </a:ext>
              </a:extLst>
            </a:blip>
            <a:stretch>
              <a:fillRect t="-321218" r="-266232"/>
            </a:stretch>
          </a:blipFill>
        </p:spPr>
        <p:txBody>
          <a:bodyPr/>
          <a:lstStyle/>
          <a:p>
            <a:endParaRPr lang="tr-TR"/>
          </a:p>
        </p:txBody>
      </p:sp>
      <p:sp>
        <p:nvSpPr>
          <p:cNvPr id="9" name="TextBox 9"/>
          <p:cNvSpPr txBox="1"/>
          <p:nvPr/>
        </p:nvSpPr>
        <p:spPr>
          <a:xfrm>
            <a:off x="1028700" y="679201"/>
            <a:ext cx="8514713" cy="1024890"/>
          </a:xfrm>
          <a:prstGeom prst="rect">
            <a:avLst/>
          </a:prstGeom>
        </p:spPr>
        <p:txBody>
          <a:bodyPr lIns="0" tIns="0" rIns="0" bIns="0" rtlCol="0" anchor="t">
            <a:spAutoFit/>
          </a:bodyPr>
          <a:lstStyle/>
          <a:p>
            <a:pPr marL="0" lvl="0" indent="0" algn="l">
              <a:lnSpc>
                <a:spcPts val="7920"/>
              </a:lnSpc>
              <a:spcBef>
                <a:spcPct val="0"/>
              </a:spcBef>
            </a:pPr>
            <a:r>
              <a:rPr lang="en-US" sz="7200" b="1" dirty="0" err="1">
                <a:solidFill>
                  <a:srgbClr val="041E1A"/>
                </a:solidFill>
                <a:latin typeface="Noah Bold"/>
                <a:ea typeface="Noah Bold"/>
                <a:cs typeface="Noah Bold"/>
                <a:sym typeface="Noah Bold"/>
              </a:rPr>
              <a:t>Anlama</a:t>
            </a:r>
            <a:r>
              <a:rPr lang="en-US" sz="7200" b="1" dirty="0">
                <a:solidFill>
                  <a:srgbClr val="041E1A"/>
                </a:solidFill>
                <a:latin typeface="Noah Bold"/>
                <a:ea typeface="Noah Bold"/>
                <a:cs typeface="Noah Bold"/>
                <a:sym typeface="Noah Bold"/>
              </a:rPr>
              <a:t> Oran</a:t>
            </a:r>
            <a:r>
              <a:rPr lang="tr-TR" sz="7200" b="1" dirty="0">
                <a:solidFill>
                  <a:srgbClr val="041E1A"/>
                </a:solidFill>
                <a:latin typeface="Noah Bold"/>
                <a:ea typeface="Noah Bold"/>
                <a:cs typeface="Noah Bold"/>
                <a:sym typeface="Noah Bold"/>
              </a:rPr>
              <a:t>ı</a:t>
            </a:r>
            <a:endParaRPr lang="en-US" sz="7200" b="1" dirty="0">
              <a:solidFill>
                <a:srgbClr val="041E1A"/>
              </a:solidFill>
              <a:latin typeface="Noah Bold"/>
              <a:ea typeface="Noah Bold"/>
              <a:cs typeface="Noah Bold"/>
              <a:sym typeface="Noah Bold"/>
            </a:endParaRPr>
          </a:p>
        </p:txBody>
      </p:sp>
      <p:grpSp>
        <p:nvGrpSpPr>
          <p:cNvPr id="14" name="Group 14"/>
          <p:cNvGrpSpPr/>
          <p:nvPr/>
        </p:nvGrpSpPr>
        <p:grpSpPr>
          <a:xfrm>
            <a:off x="4333153" y="4686300"/>
            <a:ext cx="7714298" cy="2856865"/>
            <a:chOff x="0" y="0"/>
            <a:chExt cx="10285730" cy="3809153"/>
          </a:xfrm>
        </p:grpSpPr>
        <p:sp>
          <p:nvSpPr>
            <p:cNvPr id="15" name="Freeform 15"/>
            <p:cNvSpPr/>
            <p:nvPr/>
          </p:nvSpPr>
          <p:spPr>
            <a:xfrm>
              <a:off x="3438610" y="0"/>
              <a:ext cx="3754979" cy="3809153"/>
            </a:xfrm>
            <a:custGeom>
              <a:avLst/>
              <a:gdLst/>
              <a:ahLst/>
              <a:cxnLst/>
              <a:rect l="l" t="t" r="r" b="b"/>
              <a:pathLst>
                <a:path w="3754979" h="3809153">
                  <a:moveTo>
                    <a:pt x="0" y="0"/>
                  </a:moveTo>
                  <a:lnTo>
                    <a:pt x="3754979" y="0"/>
                  </a:lnTo>
                  <a:lnTo>
                    <a:pt x="3754979" y="3809153"/>
                  </a:lnTo>
                  <a:lnTo>
                    <a:pt x="0" y="38091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16" name="TextBox 16"/>
            <p:cNvSpPr txBox="1"/>
            <p:nvPr/>
          </p:nvSpPr>
          <p:spPr>
            <a:xfrm>
              <a:off x="0" y="1285875"/>
              <a:ext cx="10285730" cy="1141518"/>
            </a:xfrm>
            <a:prstGeom prst="rect">
              <a:avLst/>
            </a:prstGeom>
          </p:spPr>
          <p:txBody>
            <a:bodyPr lIns="0" tIns="0" rIns="0" bIns="0" rtlCol="0" anchor="t">
              <a:spAutoFit/>
            </a:bodyPr>
            <a:lstStyle/>
            <a:p>
              <a:pPr algn="ctr">
                <a:lnSpc>
                  <a:spcPts val="7279"/>
                </a:lnSpc>
              </a:pPr>
              <a:r>
                <a:rPr lang="en-US" sz="5199" b="1" dirty="0">
                  <a:solidFill>
                    <a:srgbClr val="000000"/>
                  </a:solidFill>
                  <a:latin typeface="Montserrat Bold"/>
                  <a:ea typeface="Montserrat Bold"/>
                  <a:cs typeface="Montserrat Bold"/>
                  <a:sym typeface="Montserrat Bold"/>
                </a:rPr>
                <a:t>%94</a:t>
              </a:r>
            </a:p>
          </p:txBody>
        </p:sp>
      </p:grpSp>
      <p:sp>
        <p:nvSpPr>
          <p:cNvPr id="18" name="TextBox 18"/>
          <p:cNvSpPr txBox="1"/>
          <p:nvPr/>
        </p:nvSpPr>
        <p:spPr>
          <a:xfrm>
            <a:off x="4953000" y="2020478"/>
            <a:ext cx="6474605" cy="1801495"/>
          </a:xfrm>
          <a:prstGeom prst="rect">
            <a:avLst/>
          </a:prstGeom>
        </p:spPr>
        <p:txBody>
          <a:bodyPr lIns="0" tIns="0" rIns="0" bIns="0" rtlCol="0" anchor="t">
            <a:spAutoFit/>
          </a:bodyPr>
          <a:lstStyle/>
          <a:p>
            <a:pPr marL="0" lvl="0" indent="0" algn="ctr">
              <a:lnSpc>
                <a:spcPts val="7279"/>
              </a:lnSpc>
              <a:spcBef>
                <a:spcPct val="0"/>
              </a:spcBef>
            </a:pPr>
            <a:r>
              <a:rPr lang="en-US" sz="5199" dirty="0" err="1">
                <a:solidFill>
                  <a:srgbClr val="000000"/>
                </a:solidFill>
                <a:latin typeface="Montserrat"/>
                <a:ea typeface="Montserrat"/>
                <a:cs typeface="Montserrat"/>
                <a:sym typeface="Montserrat"/>
              </a:rPr>
              <a:t>Doğal</a:t>
            </a:r>
            <a:r>
              <a:rPr lang="en-US" sz="5199" dirty="0">
                <a:solidFill>
                  <a:srgbClr val="000000"/>
                </a:solidFill>
                <a:latin typeface="Montserrat"/>
                <a:ea typeface="Montserrat"/>
                <a:cs typeface="Montserrat"/>
                <a:sym typeface="Montserrat"/>
              </a:rPr>
              <a:t> Dil </a:t>
            </a:r>
            <a:r>
              <a:rPr lang="en-US" sz="5199" dirty="0" err="1">
                <a:solidFill>
                  <a:srgbClr val="000000"/>
                </a:solidFill>
                <a:latin typeface="Montserrat"/>
                <a:ea typeface="Montserrat"/>
                <a:cs typeface="Montserrat"/>
                <a:sym typeface="Montserrat"/>
              </a:rPr>
              <a:t>İşleme</a:t>
            </a:r>
            <a:r>
              <a:rPr lang="en-US" sz="5199" dirty="0">
                <a:solidFill>
                  <a:srgbClr val="000000"/>
                </a:solidFill>
                <a:latin typeface="Montserrat"/>
                <a:ea typeface="Montserrat"/>
                <a:cs typeface="Montserrat"/>
                <a:sym typeface="Montserrat"/>
              </a:rPr>
              <a:t> (NLP) </a:t>
            </a:r>
            <a:r>
              <a:rPr lang="en-US" sz="5199" dirty="0" err="1">
                <a:solidFill>
                  <a:srgbClr val="000000"/>
                </a:solidFill>
                <a:latin typeface="Montserrat"/>
                <a:ea typeface="Montserrat"/>
                <a:cs typeface="Montserrat"/>
                <a:sym typeface="Montserrat"/>
              </a:rPr>
              <a:t>Tabanlı</a:t>
            </a:r>
            <a:endParaRPr lang="en-US" sz="5199" dirty="0">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858" y="9258300"/>
            <a:ext cx="20006640" cy="1459492"/>
            <a:chOff x="0" y="0"/>
            <a:chExt cx="5269239" cy="384393"/>
          </a:xfrm>
        </p:grpSpPr>
        <p:sp>
          <p:nvSpPr>
            <p:cNvPr id="3" name="Freeform 3"/>
            <p:cNvSpPr/>
            <p:nvPr/>
          </p:nvSpPr>
          <p:spPr>
            <a:xfrm>
              <a:off x="0" y="0"/>
              <a:ext cx="5269238" cy="384393"/>
            </a:xfrm>
            <a:custGeom>
              <a:avLst/>
              <a:gdLst/>
              <a:ahLst/>
              <a:cxnLst/>
              <a:rect l="l" t="t" r="r" b="b"/>
              <a:pathLst>
                <a:path w="5269238" h="384393">
                  <a:moveTo>
                    <a:pt x="0" y="0"/>
                  </a:moveTo>
                  <a:lnTo>
                    <a:pt x="5269238" y="0"/>
                  </a:lnTo>
                  <a:lnTo>
                    <a:pt x="5269238" y="384393"/>
                  </a:lnTo>
                  <a:lnTo>
                    <a:pt x="0" y="384393"/>
                  </a:lnTo>
                  <a:close/>
                </a:path>
              </a:pathLst>
            </a:custGeom>
            <a:solidFill>
              <a:srgbClr val="086959"/>
            </a:solidFill>
          </p:spPr>
          <p:txBody>
            <a:bodyPr/>
            <a:lstStyle/>
            <a:p>
              <a:endParaRPr lang="tr-TR"/>
            </a:p>
          </p:txBody>
        </p:sp>
        <p:sp>
          <p:nvSpPr>
            <p:cNvPr id="4" name="TextBox 4"/>
            <p:cNvSpPr txBox="1"/>
            <p:nvPr/>
          </p:nvSpPr>
          <p:spPr>
            <a:xfrm>
              <a:off x="0" y="0"/>
              <a:ext cx="5269239" cy="384393"/>
            </a:xfrm>
            <a:prstGeom prst="rect">
              <a:avLst/>
            </a:prstGeom>
          </p:spPr>
          <p:txBody>
            <a:bodyPr lIns="50800" tIns="50800" rIns="50800" bIns="50800" rtlCol="0" anchor="ctr"/>
            <a:lstStyle/>
            <a:p>
              <a:pPr algn="ctr">
                <a:lnSpc>
                  <a:spcPts val="1683"/>
                </a:lnSpc>
              </a:pPr>
              <a:endParaRPr/>
            </a:p>
          </p:txBody>
        </p:sp>
      </p:grpSp>
      <p:grpSp>
        <p:nvGrpSpPr>
          <p:cNvPr id="5" name="Group 5"/>
          <p:cNvGrpSpPr/>
          <p:nvPr/>
        </p:nvGrpSpPr>
        <p:grpSpPr>
          <a:xfrm>
            <a:off x="15125365" y="-481566"/>
            <a:ext cx="3433735" cy="2601831"/>
            <a:chOff x="0" y="0"/>
            <a:chExt cx="904358" cy="685256"/>
          </a:xfrm>
        </p:grpSpPr>
        <p:sp>
          <p:nvSpPr>
            <p:cNvPr id="6" name="Freeform 6"/>
            <p:cNvSpPr/>
            <p:nvPr/>
          </p:nvSpPr>
          <p:spPr>
            <a:xfrm>
              <a:off x="0" y="0"/>
              <a:ext cx="904358" cy="685256"/>
            </a:xfrm>
            <a:custGeom>
              <a:avLst/>
              <a:gdLst/>
              <a:ahLst/>
              <a:cxnLst/>
              <a:rect l="l" t="t" r="r" b="b"/>
              <a:pathLst>
                <a:path w="904358" h="685256">
                  <a:moveTo>
                    <a:pt x="0" y="0"/>
                  </a:moveTo>
                  <a:lnTo>
                    <a:pt x="904358" y="0"/>
                  </a:lnTo>
                  <a:lnTo>
                    <a:pt x="904358" y="685256"/>
                  </a:lnTo>
                  <a:lnTo>
                    <a:pt x="0" y="685256"/>
                  </a:lnTo>
                  <a:close/>
                </a:path>
              </a:pathLst>
            </a:custGeom>
            <a:solidFill>
              <a:srgbClr val="086959"/>
            </a:solidFill>
          </p:spPr>
          <p:txBody>
            <a:bodyPr/>
            <a:lstStyle/>
            <a:p>
              <a:endParaRPr lang="tr-TR"/>
            </a:p>
          </p:txBody>
        </p:sp>
        <p:sp>
          <p:nvSpPr>
            <p:cNvPr id="7" name="TextBox 7"/>
            <p:cNvSpPr txBox="1"/>
            <p:nvPr/>
          </p:nvSpPr>
          <p:spPr>
            <a:xfrm>
              <a:off x="0" y="0"/>
              <a:ext cx="904358" cy="685256"/>
            </a:xfrm>
            <a:prstGeom prst="rect">
              <a:avLst/>
            </a:prstGeom>
          </p:spPr>
          <p:txBody>
            <a:bodyPr lIns="50800" tIns="50800" rIns="50800" bIns="50800" rtlCol="0" anchor="ctr"/>
            <a:lstStyle/>
            <a:p>
              <a:pPr algn="ctr">
                <a:lnSpc>
                  <a:spcPts val="1683"/>
                </a:lnSpc>
              </a:pPr>
              <a:endParaRPr/>
            </a:p>
          </p:txBody>
        </p:sp>
      </p:grpSp>
      <p:sp>
        <p:nvSpPr>
          <p:cNvPr id="8" name="Freeform 8"/>
          <p:cNvSpPr/>
          <p:nvPr/>
        </p:nvSpPr>
        <p:spPr>
          <a:xfrm>
            <a:off x="13111446" y="-712784"/>
            <a:ext cx="4104037" cy="2145435"/>
          </a:xfrm>
          <a:custGeom>
            <a:avLst/>
            <a:gdLst/>
            <a:ahLst/>
            <a:cxnLst/>
            <a:rect l="l" t="t" r="r" b="b"/>
            <a:pathLst>
              <a:path w="4104037" h="2145435">
                <a:moveTo>
                  <a:pt x="0" y="0"/>
                </a:moveTo>
                <a:lnTo>
                  <a:pt x="4104038" y="0"/>
                </a:lnTo>
                <a:lnTo>
                  <a:pt x="4104038" y="2145435"/>
                </a:lnTo>
                <a:lnTo>
                  <a:pt x="0" y="2145435"/>
                </a:lnTo>
                <a:lnTo>
                  <a:pt x="0" y="0"/>
                </a:lnTo>
                <a:close/>
              </a:path>
            </a:pathLst>
          </a:custGeom>
          <a:blipFill>
            <a:blip r:embed="rId3">
              <a:extLst>
                <a:ext uri="{96DAC541-7B7A-43D3-8B79-37D633B846F1}">
                  <asvg:svgBlip xmlns:asvg="http://schemas.microsoft.com/office/drawing/2016/SVG/main" r:embed="rId4"/>
                </a:ext>
              </a:extLst>
            </a:blip>
            <a:stretch>
              <a:fillRect t="-321218" r="-266232"/>
            </a:stretch>
          </a:blipFill>
        </p:spPr>
        <p:txBody>
          <a:bodyPr/>
          <a:lstStyle/>
          <a:p>
            <a:endParaRPr lang="tr-TR"/>
          </a:p>
        </p:txBody>
      </p:sp>
      <p:sp>
        <p:nvSpPr>
          <p:cNvPr id="9" name="TextBox 9"/>
          <p:cNvSpPr txBox="1"/>
          <p:nvPr/>
        </p:nvSpPr>
        <p:spPr>
          <a:xfrm>
            <a:off x="1008439" y="549593"/>
            <a:ext cx="8514713" cy="1024890"/>
          </a:xfrm>
          <a:prstGeom prst="rect">
            <a:avLst/>
          </a:prstGeom>
        </p:spPr>
        <p:txBody>
          <a:bodyPr lIns="0" tIns="0" rIns="0" bIns="0" rtlCol="0" anchor="t">
            <a:spAutoFit/>
          </a:bodyPr>
          <a:lstStyle/>
          <a:p>
            <a:pPr marL="0" lvl="0" indent="0" algn="l">
              <a:lnSpc>
                <a:spcPts val="7920"/>
              </a:lnSpc>
              <a:spcBef>
                <a:spcPct val="0"/>
              </a:spcBef>
            </a:pPr>
            <a:r>
              <a:rPr lang="en-US" sz="7200" b="1">
                <a:solidFill>
                  <a:srgbClr val="041E1A"/>
                </a:solidFill>
                <a:latin typeface="Noah Bold"/>
                <a:ea typeface="Noah Bold"/>
                <a:cs typeface="Noah Bold"/>
                <a:sym typeface="Noah Bold"/>
              </a:rPr>
              <a:t>Bilgi Verme</a:t>
            </a:r>
          </a:p>
        </p:txBody>
      </p:sp>
      <p:sp>
        <p:nvSpPr>
          <p:cNvPr id="10" name="TextBox 10"/>
          <p:cNvSpPr txBox="1"/>
          <p:nvPr/>
        </p:nvSpPr>
        <p:spPr>
          <a:xfrm>
            <a:off x="11978038" y="8525084"/>
            <a:ext cx="5813710" cy="304800"/>
          </a:xfrm>
          <a:prstGeom prst="rect">
            <a:avLst/>
          </a:prstGeom>
        </p:spPr>
        <p:txBody>
          <a:bodyPr lIns="0" tIns="0" rIns="0" bIns="0" rtlCol="0" anchor="t">
            <a:spAutoFit/>
          </a:bodyPr>
          <a:lstStyle/>
          <a:p>
            <a:pPr algn="ctr">
              <a:lnSpc>
                <a:spcPts val="2403"/>
              </a:lnSpc>
              <a:spcBef>
                <a:spcPct val="0"/>
              </a:spcBef>
            </a:pPr>
            <a:r>
              <a:rPr lang="en-US" sz="2002">
                <a:solidFill>
                  <a:srgbClr val="041E1A"/>
                </a:solidFill>
                <a:latin typeface="HK Grotesk Pro"/>
                <a:ea typeface="HK Grotesk Pro"/>
                <a:cs typeface="HK Grotesk Pro"/>
                <a:sym typeface="HK Grotesk Pro"/>
              </a:rPr>
              <a:t>*Aylık ortalama veriler gösterilmektedir.</a:t>
            </a:r>
          </a:p>
        </p:txBody>
      </p:sp>
      <p:pic>
        <p:nvPicPr>
          <p:cNvPr id="11" name="Picture 11"/>
          <p:cNvPicPr>
            <a:picLocks noChangeAspect="1"/>
          </p:cNvPicPr>
          <p:nvPr/>
        </p:nvPicPr>
        <p:blipFill>
          <a:blip r:embed="rId5"/>
          <a:stretch>
            <a:fillRect/>
          </a:stretch>
        </p:blipFill>
        <p:spPr>
          <a:xfrm>
            <a:off x="4518922" y="999996"/>
            <a:ext cx="8962478" cy="89624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858" y="9258300"/>
            <a:ext cx="20006640" cy="1459492"/>
            <a:chOff x="0" y="0"/>
            <a:chExt cx="5269239" cy="384393"/>
          </a:xfrm>
        </p:grpSpPr>
        <p:sp>
          <p:nvSpPr>
            <p:cNvPr id="3" name="Freeform 3"/>
            <p:cNvSpPr/>
            <p:nvPr/>
          </p:nvSpPr>
          <p:spPr>
            <a:xfrm>
              <a:off x="0" y="0"/>
              <a:ext cx="5269238" cy="384393"/>
            </a:xfrm>
            <a:custGeom>
              <a:avLst/>
              <a:gdLst/>
              <a:ahLst/>
              <a:cxnLst/>
              <a:rect l="l" t="t" r="r" b="b"/>
              <a:pathLst>
                <a:path w="5269238" h="384393">
                  <a:moveTo>
                    <a:pt x="0" y="0"/>
                  </a:moveTo>
                  <a:lnTo>
                    <a:pt x="5269238" y="0"/>
                  </a:lnTo>
                  <a:lnTo>
                    <a:pt x="5269238" y="384393"/>
                  </a:lnTo>
                  <a:lnTo>
                    <a:pt x="0" y="384393"/>
                  </a:lnTo>
                  <a:close/>
                </a:path>
              </a:pathLst>
            </a:custGeom>
            <a:solidFill>
              <a:srgbClr val="086959"/>
            </a:solidFill>
          </p:spPr>
          <p:txBody>
            <a:bodyPr/>
            <a:lstStyle/>
            <a:p>
              <a:endParaRPr lang="tr-TR"/>
            </a:p>
          </p:txBody>
        </p:sp>
        <p:sp>
          <p:nvSpPr>
            <p:cNvPr id="4" name="TextBox 4"/>
            <p:cNvSpPr txBox="1"/>
            <p:nvPr/>
          </p:nvSpPr>
          <p:spPr>
            <a:xfrm>
              <a:off x="0" y="0"/>
              <a:ext cx="5269239" cy="384393"/>
            </a:xfrm>
            <a:prstGeom prst="rect">
              <a:avLst/>
            </a:prstGeom>
          </p:spPr>
          <p:txBody>
            <a:bodyPr lIns="50800" tIns="50800" rIns="50800" bIns="50800" rtlCol="0" anchor="ctr"/>
            <a:lstStyle/>
            <a:p>
              <a:pPr algn="ctr">
                <a:lnSpc>
                  <a:spcPts val="1683"/>
                </a:lnSpc>
              </a:pPr>
              <a:endParaRPr/>
            </a:p>
          </p:txBody>
        </p:sp>
      </p:grpSp>
      <p:grpSp>
        <p:nvGrpSpPr>
          <p:cNvPr id="5" name="Group 5"/>
          <p:cNvGrpSpPr/>
          <p:nvPr/>
        </p:nvGrpSpPr>
        <p:grpSpPr>
          <a:xfrm>
            <a:off x="15125365" y="-481566"/>
            <a:ext cx="3433735" cy="2601831"/>
            <a:chOff x="0" y="0"/>
            <a:chExt cx="904358" cy="685256"/>
          </a:xfrm>
        </p:grpSpPr>
        <p:sp>
          <p:nvSpPr>
            <p:cNvPr id="6" name="Freeform 6"/>
            <p:cNvSpPr/>
            <p:nvPr/>
          </p:nvSpPr>
          <p:spPr>
            <a:xfrm>
              <a:off x="0" y="0"/>
              <a:ext cx="904358" cy="685256"/>
            </a:xfrm>
            <a:custGeom>
              <a:avLst/>
              <a:gdLst/>
              <a:ahLst/>
              <a:cxnLst/>
              <a:rect l="l" t="t" r="r" b="b"/>
              <a:pathLst>
                <a:path w="904358" h="685256">
                  <a:moveTo>
                    <a:pt x="0" y="0"/>
                  </a:moveTo>
                  <a:lnTo>
                    <a:pt x="904358" y="0"/>
                  </a:lnTo>
                  <a:lnTo>
                    <a:pt x="904358" y="685256"/>
                  </a:lnTo>
                  <a:lnTo>
                    <a:pt x="0" y="685256"/>
                  </a:lnTo>
                  <a:close/>
                </a:path>
              </a:pathLst>
            </a:custGeom>
            <a:solidFill>
              <a:srgbClr val="086959"/>
            </a:solidFill>
          </p:spPr>
          <p:txBody>
            <a:bodyPr/>
            <a:lstStyle/>
            <a:p>
              <a:endParaRPr lang="tr-TR"/>
            </a:p>
          </p:txBody>
        </p:sp>
        <p:sp>
          <p:nvSpPr>
            <p:cNvPr id="7" name="TextBox 7"/>
            <p:cNvSpPr txBox="1"/>
            <p:nvPr/>
          </p:nvSpPr>
          <p:spPr>
            <a:xfrm>
              <a:off x="0" y="0"/>
              <a:ext cx="904358" cy="685256"/>
            </a:xfrm>
            <a:prstGeom prst="rect">
              <a:avLst/>
            </a:prstGeom>
          </p:spPr>
          <p:txBody>
            <a:bodyPr lIns="50800" tIns="50800" rIns="50800" bIns="50800" rtlCol="0" anchor="ctr"/>
            <a:lstStyle/>
            <a:p>
              <a:pPr algn="ctr">
                <a:lnSpc>
                  <a:spcPts val="1683"/>
                </a:lnSpc>
              </a:pPr>
              <a:endParaRPr/>
            </a:p>
          </p:txBody>
        </p:sp>
      </p:grpSp>
      <p:sp>
        <p:nvSpPr>
          <p:cNvPr id="8" name="Freeform 8"/>
          <p:cNvSpPr/>
          <p:nvPr/>
        </p:nvSpPr>
        <p:spPr>
          <a:xfrm>
            <a:off x="13111446" y="-712784"/>
            <a:ext cx="4104037" cy="2145435"/>
          </a:xfrm>
          <a:custGeom>
            <a:avLst/>
            <a:gdLst/>
            <a:ahLst/>
            <a:cxnLst/>
            <a:rect l="l" t="t" r="r" b="b"/>
            <a:pathLst>
              <a:path w="4104037" h="2145435">
                <a:moveTo>
                  <a:pt x="0" y="0"/>
                </a:moveTo>
                <a:lnTo>
                  <a:pt x="4104038" y="0"/>
                </a:lnTo>
                <a:lnTo>
                  <a:pt x="4104038" y="2145435"/>
                </a:lnTo>
                <a:lnTo>
                  <a:pt x="0" y="2145435"/>
                </a:lnTo>
                <a:lnTo>
                  <a:pt x="0" y="0"/>
                </a:lnTo>
                <a:close/>
              </a:path>
            </a:pathLst>
          </a:custGeom>
          <a:blipFill>
            <a:blip r:embed="rId2">
              <a:extLst>
                <a:ext uri="{96DAC541-7B7A-43D3-8B79-37D633B846F1}">
                  <asvg:svgBlip xmlns:asvg="http://schemas.microsoft.com/office/drawing/2016/SVG/main" r:embed="rId3"/>
                </a:ext>
              </a:extLst>
            </a:blip>
            <a:stretch>
              <a:fillRect t="-321218" r="-266232"/>
            </a:stretch>
          </a:blipFill>
        </p:spPr>
        <p:txBody>
          <a:bodyPr/>
          <a:lstStyle/>
          <a:p>
            <a:endParaRPr lang="tr-TR"/>
          </a:p>
        </p:txBody>
      </p:sp>
      <p:grpSp>
        <p:nvGrpSpPr>
          <p:cNvPr id="9" name="Group 9"/>
          <p:cNvGrpSpPr>
            <a:grpSpLocks noChangeAspect="1"/>
          </p:cNvGrpSpPr>
          <p:nvPr/>
        </p:nvGrpSpPr>
        <p:grpSpPr>
          <a:xfrm>
            <a:off x="3583781" y="1653540"/>
            <a:ext cx="3404551" cy="6901116"/>
            <a:chOff x="0" y="0"/>
            <a:chExt cx="9398000" cy="19050000"/>
          </a:xfrm>
        </p:grpSpPr>
        <p:sp>
          <p:nvSpPr>
            <p:cNvPr id="10" name="Freeform 10"/>
            <p:cNvSpPr/>
            <p:nvPr/>
          </p:nvSpPr>
          <p:spPr>
            <a:xfrm>
              <a:off x="401955" y="301498"/>
              <a:ext cx="8566912" cy="18446877"/>
            </a:xfrm>
            <a:custGeom>
              <a:avLst/>
              <a:gdLst/>
              <a:ahLst/>
              <a:cxnLst/>
              <a:rect l="l" t="t" r="r" b="b"/>
              <a:pathLst>
                <a:path w="8566912" h="18446877">
                  <a:moveTo>
                    <a:pt x="7456551" y="18446877"/>
                  </a:moveTo>
                  <a:lnTo>
                    <a:pt x="1125220" y="18446877"/>
                  </a:lnTo>
                  <a:cubicBezTo>
                    <a:pt x="503809" y="18446877"/>
                    <a:pt x="0" y="17943067"/>
                    <a:pt x="0" y="17321657"/>
                  </a:cubicBezTo>
                  <a:lnTo>
                    <a:pt x="0" y="1085342"/>
                  </a:lnTo>
                  <a:cubicBezTo>
                    <a:pt x="0" y="485902"/>
                    <a:pt x="485902" y="0"/>
                    <a:pt x="1085342" y="0"/>
                  </a:cubicBezTo>
                  <a:lnTo>
                    <a:pt x="7504811" y="0"/>
                  </a:lnTo>
                  <a:cubicBezTo>
                    <a:pt x="8091424" y="0"/>
                    <a:pt x="8566912" y="475488"/>
                    <a:pt x="8566912" y="1062101"/>
                  </a:cubicBezTo>
                  <a:lnTo>
                    <a:pt x="8566912" y="17336515"/>
                  </a:lnTo>
                  <a:cubicBezTo>
                    <a:pt x="8566912" y="17949672"/>
                    <a:pt x="8069707" y="18446877"/>
                    <a:pt x="7456551" y="18446877"/>
                  </a:cubicBezTo>
                  <a:close/>
                </a:path>
              </a:pathLst>
            </a:custGeom>
            <a:blipFill>
              <a:blip r:embed="rId4"/>
              <a:stretch>
                <a:fillRect t="-206" b="-206"/>
              </a:stretch>
            </a:blipFill>
          </p:spPr>
          <p:txBody>
            <a:bodyPr/>
            <a:lstStyle/>
            <a:p>
              <a:endParaRPr lang="tr-TR"/>
            </a:p>
          </p:txBody>
        </p:sp>
        <p:sp>
          <p:nvSpPr>
            <p:cNvPr id="11" name="Freeform 11"/>
            <p:cNvSpPr/>
            <p:nvPr/>
          </p:nvSpPr>
          <p:spPr>
            <a:xfrm>
              <a:off x="0" y="0"/>
              <a:ext cx="9398000" cy="19050000"/>
            </a:xfrm>
            <a:custGeom>
              <a:avLst/>
              <a:gdLst/>
              <a:ahLst/>
              <a:cxnLst/>
              <a:rect l="l" t="t" r="r" b="b"/>
              <a:pathLst>
                <a:path w="9398000" h="19050000">
                  <a:moveTo>
                    <a:pt x="9398000" y="19050000"/>
                  </a:moveTo>
                  <a:lnTo>
                    <a:pt x="0" y="19050000"/>
                  </a:lnTo>
                  <a:lnTo>
                    <a:pt x="0" y="0"/>
                  </a:lnTo>
                  <a:lnTo>
                    <a:pt x="9398000" y="0"/>
                  </a:lnTo>
                  <a:lnTo>
                    <a:pt x="9398000" y="19050000"/>
                  </a:lnTo>
                  <a:close/>
                </a:path>
              </a:pathLst>
            </a:custGeom>
            <a:blipFill>
              <a:blip r:embed="rId5"/>
              <a:stretch>
                <a:fillRect l="-42" r="-42"/>
              </a:stretch>
            </a:blipFill>
          </p:spPr>
          <p:txBody>
            <a:bodyPr/>
            <a:lstStyle/>
            <a:p>
              <a:endParaRPr lang="tr-TR"/>
            </a:p>
          </p:txBody>
        </p:sp>
      </p:grpSp>
      <p:grpSp>
        <p:nvGrpSpPr>
          <p:cNvPr id="12" name="Group 12"/>
          <p:cNvGrpSpPr/>
          <p:nvPr/>
        </p:nvGrpSpPr>
        <p:grpSpPr>
          <a:xfrm>
            <a:off x="8567016" y="2055398"/>
            <a:ext cx="5556657" cy="6097401"/>
            <a:chOff x="0" y="0"/>
            <a:chExt cx="6350000" cy="6967948"/>
          </a:xfrm>
        </p:grpSpPr>
        <p:sp>
          <p:nvSpPr>
            <p:cNvPr id="13" name="Freeform 13"/>
            <p:cNvSpPr/>
            <p:nvPr/>
          </p:nvSpPr>
          <p:spPr>
            <a:xfrm>
              <a:off x="0" y="0"/>
              <a:ext cx="6351270" cy="6967948"/>
            </a:xfrm>
            <a:custGeom>
              <a:avLst/>
              <a:gdLst/>
              <a:ahLst/>
              <a:cxnLst/>
              <a:rect l="l" t="t" r="r" b="b"/>
              <a:pathLst>
                <a:path w="6351270" h="6967948">
                  <a:moveTo>
                    <a:pt x="5985510" y="0"/>
                  </a:moveTo>
                  <a:lnTo>
                    <a:pt x="364490" y="0"/>
                  </a:lnTo>
                  <a:cubicBezTo>
                    <a:pt x="162560" y="0"/>
                    <a:pt x="0" y="178379"/>
                    <a:pt x="0" y="399960"/>
                  </a:cubicBezTo>
                  <a:lnTo>
                    <a:pt x="0" y="6569382"/>
                  </a:lnTo>
                  <a:cubicBezTo>
                    <a:pt x="0" y="6789569"/>
                    <a:pt x="162560" y="6967948"/>
                    <a:pt x="364490" y="6967948"/>
                  </a:cubicBezTo>
                  <a:lnTo>
                    <a:pt x="5986780" y="6967948"/>
                  </a:lnTo>
                  <a:cubicBezTo>
                    <a:pt x="6187440" y="6967948"/>
                    <a:pt x="6351270" y="6789569"/>
                    <a:pt x="6351270" y="6567988"/>
                  </a:cubicBezTo>
                  <a:lnTo>
                    <a:pt x="6351270" y="399960"/>
                  </a:lnTo>
                  <a:cubicBezTo>
                    <a:pt x="6350000" y="178379"/>
                    <a:pt x="6187440" y="0"/>
                    <a:pt x="5985510" y="0"/>
                  </a:cubicBezTo>
                  <a:close/>
                </a:path>
              </a:pathLst>
            </a:custGeom>
            <a:blipFill>
              <a:blip r:embed="rId6"/>
              <a:stretch>
                <a:fillRect t="-6120" b="-10738"/>
              </a:stretch>
            </a:blipFill>
            <a:ln w="38100" cap="sq">
              <a:solidFill>
                <a:srgbClr val="D3D3D3"/>
              </a:solidFill>
              <a:prstDash val="solid"/>
              <a:miter/>
            </a:ln>
          </p:spPr>
          <p:txBody>
            <a:bodyPr/>
            <a:lstStyle/>
            <a:p>
              <a:endParaRPr lang="tr-TR"/>
            </a:p>
          </p:txBody>
        </p:sp>
      </p:grpSp>
      <p:sp>
        <p:nvSpPr>
          <p:cNvPr id="14" name="TextBox 14"/>
          <p:cNvSpPr txBox="1"/>
          <p:nvPr/>
        </p:nvSpPr>
        <p:spPr>
          <a:xfrm>
            <a:off x="1028700" y="628650"/>
            <a:ext cx="8514713" cy="1024890"/>
          </a:xfrm>
          <a:prstGeom prst="rect">
            <a:avLst/>
          </a:prstGeom>
        </p:spPr>
        <p:txBody>
          <a:bodyPr lIns="0" tIns="0" rIns="0" bIns="0" rtlCol="0" anchor="t">
            <a:spAutoFit/>
          </a:bodyPr>
          <a:lstStyle/>
          <a:p>
            <a:pPr marL="0" lvl="0" indent="0" algn="l">
              <a:lnSpc>
                <a:spcPts val="7920"/>
              </a:lnSpc>
              <a:spcBef>
                <a:spcPct val="0"/>
              </a:spcBef>
            </a:pPr>
            <a:r>
              <a:rPr lang="en-US" sz="7200" b="1">
                <a:solidFill>
                  <a:srgbClr val="041E1A"/>
                </a:solidFill>
                <a:latin typeface="Noah Bold"/>
                <a:ea typeface="Noah Bold"/>
                <a:cs typeface="Noah Bold"/>
                <a:sym typeface="Noah Bold"/>
              </a:rPr>
              <a:t>İşlem Yapma</a:t>
            </a:r>
          </a:p>
        </p:txBody>
      </p:sp>
      <p:sp>
        <p:nvSpPr>
          <p:cNvPr id="15" name="TextBox 15"/>
          <p:cNvSpPr txBox="1"/>
          <p:nvPr/>
        </p:nvSpPr>
        <p:spPr>
          <a:xfrm>
            <a:off x="14352985" y="2313402"/>
            <a:ext cx="2182481" cy="238275"/>
          </a:xfrm>
          <a:prstGeom prst="rect">
            <a:avLst/>
          </a:prstGeom>
        </p:spPr>
        <p:txBody>
          <a:bodyPr lIns="0" tIns="0" rIns="0" bIns="0" rtlCol="0" anchor="t">
            <a:spAutoFit/>
          </a:bodyPr>
          <a:lstStyle/>
          <a:p>
            <a:pPr marL="0" lvl="0" indent="0" algn="l">
              <a:lnSpc>
                <a:spcPts val="1914"/>
              </a:lnSpc>
              <a:spcBef>
                <a:spcPct val="0"/>
              </a:spcBef>
            </a:pPr>
            <a:endParaRPr/>
          </a:p>
        </p:txBody>
      </p:sp>
      <p:sp>
        <p:nvSpPr>
          <p:cNvPr id="16" name="TextBox 16"/>
          <p:cNvSpPr txBox="1"/>
          <p:nvPr/>
        </p:nvSpPr>
        <p:spPr>
          <a:xfrm>
            <a:off x="817958" y="4799298"/>
            <a:ext cx="2338195" cy="914301"/>
          </a:xfrm>
          <a:prstGeom prst="rect">
            <a:avLst/>
          </a:prstGeom>
        </p:spPr>
        <p:txBody>
          <a:bodyPr lIns="0" tIns="0" rIns="0" bIns="0" rtlCol="0" anchor="t">
            <a:spAutoFit/>
          </a:bodyPr>
          <a:lstStyle/>
          <a:p>
            <a:pPr marL="0" lvl="0" indent="0" algn="l">
              <a:lnSpc>
                <a:spcPts val="3600"/>
              </a:lnSpc>
              <a:spcBef>
                <a:spcPct val="0"/>
              </a:spcBef>
            </a:pPr>
            <a:r>
              <a:rPr lang="en-US" sz="3000" b="1">
                <a:solidFill>
                  <a:srgbClr val="001959"/>
                </a:solidFill>
                <a:latin typeface="Montserrat Bold"/>
                <a:ea typeface="Montserrat Bold"/>
                <a:cs typeface="Montserrat Bold"/>
                <a:sym typeface="Montserrat Bold"/>
              </a:rPr>
              <a:t>NPS Ölçümü</a:t>
            </a:r>
          </a:p>
        </p:txBody>
      </p:sp>
      <p:sp>
        <p:nvSpPr>
          <p:cNvPr id="17" name="TextBox 17"/>
          <p:cNvSpPr txBox="1"/>
          <p:nvPr/>
        </p:nvSpPr>
        <p:spPr>
          <a:xfrm>
            <a:off x="14881958" y="4533900"/>
            <a:ext cx="3307017" cy="1371600"/>
          </a:xfrm>
          <a:prstGeom prst="rect">
            <a:avLst/>
          </a:prstGeom>
        </p:spPr>
        <p:txBody>
          <a:bodyPr lIns="0" tIns="0" rIns="0" bIns="0" rtlCol="0" anchor="t">
            <a:spAutoFit/>
          </a:bodyPr>
          <a:lstStyle/>
          <a:p>
            <a:pPr algn="l">
              <a:lnSpc>
                <a:spcPts val="3600"/>
              </a:lnSpc>
            </a:pPr>
            <a:r>
              <a:rPr lang="en-US" sz="3000" b="1">
                <a:solidFill>
                  <a:srgbClr val="001959"/>
                </a:solidFill>
                <a:latin typeface="Montserrat Bold"/>
                <a:ea typeface="Montserrat Bold"/>
                <a:cs typeface="Montserrat Bold"/>
                <a:sym typeface="Montserrat Bold"/>
              </a:rPr>
              <a:t>Like/Dislike - </a:t>
            </a:r>
          </a:p>
          <a:p>
            <a:pPr algn="l">
              <a:lnSpc>
                <a:spcPts val="3600"/>
              </a:lnSpc>
            </a:pPr>
            <a:r>
              <a:rPr lang="en-US" sz="3000" b="1">
                <a:solidFill>
                  <a:srgbClr val="001959"/>
                </a:solidFill>
                <a:latin typeface="Montserrat Bold"/>
                <a:ea typeface="Montserrat Bold"/>
                <a:cs typeface="Montserrat Bold"/>
                <a:sym typeface="Montserrat Bold"/>
              </a:rPr>
              <a:t>Faydalı </a:t>
            </a:r>
          </a:p>
          <a:p>
            <a:pPr marL="0" lvl="0" indent="0" algn="l">
              <a:lnSpc>
                <a:spcPts val="3600"/>
              </a:lnSpc>
              <a:spcBef>
                <a:spcPct val="0"/>
              </a:spcBef>
            </a:pPr>
            <a:r>
              <a:rPr lang="en-US" sz="3000" b="1">
                <a:solidFill>
                  <a:srgbClr val="001959"/>
                </a:solidFill>
                <a:latin typeface="Montserrat Bold"/>
                <a:ea typeface="Montserrat Bold"/>
                <a:cs typeface="Montserrat Bold"/>
                <a:sym typeface="Montserrat Bold"/>
              </a:rPr>
              <a:t>oldu mu?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22CCF6-57D8-5BC0-1A1B-0B111EA3F06C}"/>
              </a:ext>
            </a:extLst>
          </p:cNvPr>
          <p:cNvSpPr txBox="1"/>
          <p:nvPr/>
        </p:nvSpPr>
        <p:spPr>
          <a:xfrm>
            <a:off x="7772400" y="4076700"/>
            <a:ext cx="9144000" cy="5632311"/>
          </a:xfrm>
          <a:prstGeom prst="rect">
            <a:avLst/>
          </a:prstGeom>
          <a:noFill/>
        </p:spPr>
        <p:txBody>
          <a:bodyPr wrap="square">
            <a:spAutoFit/>
          </a:bodyPr>
          <a:lstStyle/>
          <a:p>
            <a:br>
              <a:rPr lang="tr-TR" dirty="0"/>
            </a:br>
            <a:br>
              <a:rPr lang="tr-TR" dirty="0"/>
            </a:br>
            <a:r>
              <a:rPr lang="tr-TR" dirty="0"/>
              <a:t>4️⃣</a:t>
            </a:r>
            <a:r>
              <a:rPr lang="tr-TR" b="1" dirty="0"/>
              <a:t> Kar Payı Hesaplama </a:t>
            </a:r>
            <a:r>
              <a:rPr lang="tr-TR" b="1" dirty="0" err="1"/>
              <a:t>API’si</a:t>
            </a:r>
            <a:br>
              <a:rPr lang="tr-TR" dirty="0"/>
            </a:br>
            <a:r>
              <a:rPr lang="tr-TR" dirty="0"/>
              <a:t>Katılım bankacılığı prensipleri doğrultusunda, müşterinin yatırım tutarı ve vadesine göre kar payı oranını hesaplar. Müşteriler faizsiz finansal sisteme uygun şekilde getirilerini anında görebilmektedir.</a:t>
            </a:r>
            <a:br>
              <a:rPr lang="tr-TR" dirty="0"/>
            </a:br>
            <a:br>
              <a:rPr lang="tr-TR" dirty="0"/>
            </a:br>
            <a:r>
              <a:rPr lang="tr-TR" dirty="0"/>
              <a:t>5️⃣</a:t>
            </a:r>
            <a:r>
              <a:rPr lang="tr-TR" b="1" dirty="0"/>
              <a:t> Döviz &amp; Kıymetli Maden Kurları </a:t>
            </a:r>
            <a:r>
              <a:rPr lang="tr-TR" b="1" dirty="0" err="1"/>
              <a:t>API’si</a:t>
            </a:r>
            <a:br>
              <a:rPr lang="tr-TR" dirty="0"/>
            </a:br>
            <a:r>
              <a:rPr lang="tr-TR" dirty="0"/>
              <a:t>Bankanın anlık fiyat servisleriyle entegre çalışarak döviz, altın, gümüş ve diğer kıymetli madenlerin anlık kur bilgilerini gösterir. Kullanıcılar bu bilgilere web ya da mobil şube açmadan, doğrudan Selim ekranında ulaşır.</a:t>
            </a:r>
            <a:br>
              <a:rPr lang="tr-TR" dirty="0"/>
            </a:br>
            <a:br>
              <a:rPr lang="tr-TR" dirty="0"/>
            </a:br>
            <a:r>
              <a:rPr lang="tr-TR" dirty="0"/>
              <a:t>6️⃣</a:t>
            </a:r>
            <a:r>
              <a:rPr lang="tr-TR" b="1" dirty="0"/>
              <a:t> Finansçı Selim </a:t>
            </a:r>
            <a:r>
              <a:rPr lang="tr-TR" b="1" dirty="0" err="1"/>
              <a:t>API’si</a:t>
            </a:r>
            <a:br>
              <a:rPr lang="tr-TR" dirty="0"/>
            </a:br>
            <a:r>
              <a:rPr lang="tr-TR" dirty="0"/>
              <a:t>Finansman başvurusunda bulunan müşteriler için süreç yönetim sistemine entegredir. Müşterinin başvurusunun hangi aşamada olduğunu (örneğin değerlendirmede, onaylandı, imza bekliyor vb.) Selim üzerinden sorgulayıp gösterir.</a:t>
            </a:r>
            <a:br>
              <a:rPr lang="tr-TR" dirty="0"/>
            </a:br>
            <a:br>
              <a:rPr lang="tr-TR" dirty="0"/>
            </a:br>
            <a:r>
              <a:rPr lang="tr-TR" dirty="0"/>
              <a:t>7️⃣</a:t>
            </a:r>
            <a:r>
              <a:rPr lang="tr-TR" b="1" dirty="0"/>
              <a:t> Hesap Bilgileri </a:t>
            </a:r>
            <a:r>
              <a:rPr lang="tr-TR" b="1" dirty="0" err="1"/>
              <a:t>API’si</a:t>
            </a:r>
            <a:br>
              <a:rPr lang="tr-TR" dirty="0"/>
            </a:br>
            <a:r>
              <a:rPr lang="tr-TR" dirty="0"/>
              <a:t>Ana bankacılık sistemiyle entegre çalışarak müşterinin aktif hesaplarını, bakiye, IBAN, hesap adı ve ek numarasını anlık olarak getirir. Bu bilgiler güvenli şekilde kullanıcıya sunulur.</a:t>
            </a:r>
          </a:p>
        </p:txBody>
      </p:sp>
      <p:sp>
        <p:nvSpPr>
          <p:cNvPr id="5" name="TextBox 4">
            <a:extLst>
              <a:ext uri="{FF2B5EF4-FFF2-40B4-BE49-F238E27FC236}">
                <a16:creationId xmlns:a16="http://schemas.microsoft.com/office/drawing/2014/main" id="{AAF8FE33-C59A-6E40-9789-54BFE4595DD4}"/>
              </a:ext>
            </a:extLst>
          </p:cNvPr>
          <p:cNvSpPr txBox="1"/>
          <p:nvPr/>
        </p:nvSpPr>
        <p:spPr>
          <a:xfrm>
            <a:off x="609600" y="419100"/>
            <a:ext cx="9144000" cy="3970318"/>
          </a:xfrm>
          <a:prstGeom prst="rect">
            <a:avLst/>
          </a:prstGeom>
          <a:noFill/>
        </p:spPr>
        <p:txBody>
          <a:bodyPr wrap="square">
            <a:spAutoFit/>
          </a:bodyPr>
          <a:lstStyle/>
          <a:p>
            <a:r>
              <a:rPr lang="tr-TR" dirty="0"/>
              <a:t>1️⃣</a:t>
            </a:r>
            <a:r>
              <a:rPr lang="tr-TR" b="1" dirty="0"/>
              <a:t> Karşılama </a:t>
            </a:r>
            <a:r>
              <a:rPr lang="tr-TR" b="1" dirty="0" err="1"/>
              <a:t>API’si</a:t>
            </a:r>
            <a:br>
              <a:rPr lang="tr-TR" dirty="0"/>
            </a:br>
            <a:r>
              <a:rPr lang="tr-TR" dirty="0"/>
              <a:t>CRM altyapısı ile entegre çalışarak müşterinin adı, doğum tarihi gibi kişisel bilgileri anlık olarak çekmektedir. Böylece Selim her açılışta kullanıcıyı ismiyle karşılar, doğum günü gibi özel günlerde kişiselleştirilmiş mesajlar göstererek insana yakın bir deneyim sunar.</a:t>
            </a:r>
            <a:br>
              <a:rPr lang="tr-TR" dirty="0"/>
            </a:br>
            <a:br>
              <a:rPr lang="tr-TR" dirty="0"/>
            </a:br>
            <a:r>
              <a:rPr lang="tr-TR" dirty="0"/>
              <a:t>2️⃣</a:t>
            </a:r>
            <a:r>
              <a:rPr lang="tr-TR" b="1" dirty="0"/>
              <a:t> Şube Yeri Öğrenme </a:t>
            </a:r>
            <a:r>
              <a:rPr lang="tr-TR" b="1" dirty="0" err="1"/>
              <a:t>API’si</a:t>
            </a:r>
            <a:br>
              <a:rPr lang="tr-TR" dirty="0"/>
            </a:br>
            <a:r>
              <a:rPr lang="tr-TR" dirty="0"/>
              <a:t>Coğrafi konum servisleriyle entegre olan bu API, kullanıcının bulunduğu konuma göre en yakın Kuveyt Türk şubesini veya seçilen il/ilçedeki şubeleri listeler. Google </a:t>
            </a:r>
            <a:r>
              <a:rPr lang="tr-TR" dirty="0" err="1"/>
              <a:t>Maps</a:t>
            </a:r>
            <a:r>
              <a:rPr lang="tr-TR" dirty="0"/>
              <a:t> altyapısı ve kurumun iç harita servisiyle birlikte çalışarak anlık yönlendirme sağlar.</a:t>
            </a:r>
            <a:br>
              <a:rPr lang="tr-TR" dirty="0"/>
            </a:br>
            <a:br>
              <a:rPr lang="tr-TR" dirty="0"/>
            </a:br>
            <a:r>
              <a:rPr lang="tr-TR" dirty="0"/>
              <a:t>3️⃣</a:t>
            </a:r>
            <a:r>
              <a:rPr lang="tr-TR" b="1" dirty="0"/>
              <a:t> Finansman Hesaplama </a:t>
            </a:r>
            <a:r>
              <a:rPr lang="tr-TR" b="1" dirty="0" err="1"/>
              <a:t>API’si</a:t>
            </a:r>
            <a:br>
              <a:rPr lang="tr-TR" dirty="0"/>
            </a:br>
            <a:r>
              <a:rPr lang="tr-TR" dirty="0"/>
              <a:t>Finansman ürünleri servisleriyle bağlantılı olarak tutar, vade ve oran bilgilerini kullanarak anlık hesaplama yapar. Selim, müşterinin verdiği bilgilere göre olası aylık ödeme planlarını sunar ve müşteriyi bilgilendirir.</a:t>
            </a:r>
          </a:p>
        </p:txBody>
      </p:sp>
    </p:spTree>
    <p:extLst>
      <p:ext uri="{BB962C8B-B14F-4D97-AF65-F5344CB8AC3E}">
        <p14:creationId xmlns:p14="http://schemas.microsoft.com/office/powerpoint/2010/main" val="3591250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925</Words>
  <Application>Microsoft Office PowerPoint</Application>
  <PresentationFormat>Custom</PresentationFormat>
  <Paragraphs>123</Paragraphs>
  <Slides>13</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Noah Bold</vt:lpstr>
      <vt:lpstr>Arial</vt:lpstr>
      <vt:lpstr>Montserrat Bold</vt:lpstr>
      <vt:lpstr>Lato Bold</vt:lpstr>
      <vt:lpstr>Noah</vt:lpstr>
      <vt:lpstr>Calibri</vt:lpstr>
      <vt:lpstr>Prompt</vt:lpstr>
      <vt:lpstr>Arsenal Bold</vt:lpstr>
      <vt:lpstr>HK Grotesk Pro Bold</vt:lpstr>
      <vt:lpstr>Prompt Medium</vt:lpstr>
      <vt:lpstr>HK Grotesk Pro</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Kapanış Sunumu</dc:title>
  <cp:lastModifiedBy>Mustafa Cansever / Kuveyt Türk - Dijital Asistan</cp:lastModifiedBy>
  <cp:revision>3</cp:revision>
  <dcterms:created xsi:type="dcterms:W3CDTF">2006-08-16T00:00:00Z</dcterms:created>
  <dcterms:modified xsi:type="dcterms:W3CDTF">2025-10-13T14:44:30Z</dcterms:modified>
  <dc:identifier>DAGzyF05cmc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2f2c84-2036-4dce-8d2b-c90a71030e51_Enabled">
    <vt:lpwstr>true</vt:lpwstr>
  </property>
  <property fmtid="{D5CDD505-2E9C-101B-9397-08002B2CF9AE}" pid="3" name="MSIP_Label_092f2c84-2036-4dce-8d2b-c90a71030e51_SetDate">
    <vt:lpwstr>2025-10-13T13:36:57Z</vt:lpwstr>
  </property>
  <property fmtid="{D5CDD505-2E9C-101B-9397-08002B2CF9AE}" pid="4" name="MSIP_Label_092f2c84-2036-4dce-8d2b-c90a71030e51_Method">
    <vt:lpwstr>Standard</vt:lpwstr>
  </property>
  <property fmtid="{D5CDD505-2E9C-101B-9397-08002B2CF9AE}" pid="5" name="MSIP_Label_092f2c84-2036-4dce-8d2b-c90a71030e51_Name">
    <vt:lpwstr>TopSecret_OzelNitelikliKVeri</vt:lpwstr>
  </property>
  <property fmtid="{D5CDD505-2E9C-101B-9397-08002B2CF9AE}" pid="6" name="MSIP_Label_092f2c84-2036-4dce-8d2b-c90a71030e51_SiteId">
    <vt:lpwstr>a71b8764-0a7a-4511-8f04-04867f0718ab</vt:lpwstr>
  </property>
  <property fmtid="{D5CDD505-2E9C-101B-9397-08002B2CF9AE}" pid="7" name="MSIP_Label_092f2c84-2036-4dce-8d2b-c90a71030e51_ActionId">
    <vt:lpwstr>2f34e90a-9d58-410d-82b5-b924f949a141</vt:lpwstr>
  </property>
  <property fmtid="{D5CDD505-2E9C-101B-9397-08002B2CF9AE}" pid="8" name="MSIP_Label_092f2c84-2036-4dce-8d2b-c90a71030e51_ContentBits">
    <vt:lpwstr>0</vt:lpwstr>
  </property>
  <property fmtid="{D5CDD505-2E9C-101B-9397-08002B2CF9AE}" pid="9" name="MSIP_Label_092f2c84-2036-4dce-8d2b-c90a71030e51_Tag">
    <vt:lpwstr>10, 1, 2, 1</vt:lpwstr>
  </property>
</Properties>
</file>