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2" r:id="rId2"/>
    <p:sldId id="427" r:id="rId3"/>
    <p:sldId id="2514" r:id="rId4"/>
    <p:sldId id="437" r:id="rId5"/>
    <p:sldId id="459" r:id="rId6"/>
    <p:sldId id="421" r:id="rId7"/>
    <p:sldId id="434" r:id="rId8"/>
    <p:sldId id="2518" r:id="rId9"/>
    <p:sldId id="428" r:id="rId10"/>
    <p:sldId id="487" r:id="rId11"/>
    <p:sldId id="432" r:id="rId12"/>
    <p:sldId id="433" r:id="rId13"/>
    <p:sldId id="461" r:id="rId14"/>
    <p:sldId id="448" r:id="rId15"/>
    <p:sldId id="452" r:id="rId16"/>
    <p:sldId id="454" r:id="rId17"/>
    <p:sldId id="45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139" userDrawn="1">
          <p15:clr>
            <a:srgbClr val="A4A3A4"/>
          </p15:clr>
        </p15:guide>
        <p15:guide id="3" orient="horz" pos="1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5A4"/>
    <a:srgbClr val="17B37F"/>
    <a:srgbClr val="008582"/>
    <a:srgbClr val="DADADA"/>
    <a:srgbClr val="128784"/>
    <a:srgbClr val="00908D"/>
    <a:srgbClr val="719697"/>
    <a:srgbClr val="0CA58D"/>
    <a:srgbClr val="C60000"/>
    <a:srgbClr val="0F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83901" autoAdjust="0"/>
  </p:normalViewPr>
  <p:slideViewPr>
    <p:cSldViewPr snapToGrid="0">
      <p:cViewPr varScale="1">
        <p:scale>
          <a:sx n="72" d="100"/>
          <a:sy n="72" d="100"/>
        </p:scale>
        <p:origin x="1205" y="72"/>
      </p:cViewPr>
      <p:guideLst>
        <p:guide pos="3840"/>
        <p:guide orient="horz" pos="1139"/>
        <p:guide orient="horz" pos="1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0AB37-802F-43D5-BE95-017A7DE529BE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A8F67-BBCB-410B-9FF7-29C6EC91B6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0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8F67-BBCB-410B-9FF7-29C6EC91B683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8F67-BBCB-410B-9FF7-29C6EC91B6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for the Migration: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Upgrade </a:t>
            </a:r>
            <a:r>
              <a:rPr lang="en-US" dirty="0" err="1"/>
              <a:t>RayVentory</a:t>
            </a:r>
            <a:r>
              <a:rPr lang="en-US" dirty="0"/>
              <a:t> Pre Prod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 </a:t>
            </a:r>
            <a:r>
              <a:rPr lang="en-US" dirty="0" err="1"/>
              <a:t>Smarttrack</a:t>
            </a:r>
            <a:r>
              <a:rPr lang="en-US" dirty="0"/>
              <a:t> Connector -&gt; If the old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Upgrade </a:t>
            </a:r>
            <a:r>
              <a:rPr lang="en-US" dirty="0" err="1"/>
              <a:t>Smarttrack</a:t>
            </a:r>
            <a:r>
              <a:rPr lang="en-US" dirty="0"/>
              <a:t> and </a:t>
            </a:r>
            <a:r>
              <a:rPr lang="en-US" dirty="0" err="1"/>
              <a:t>Smarttrack</a:t>
            </a:r>
            <a:r>
              <a:rPr lang="en-US" dirty="0"/>
              <a:t> Connector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 </a:t>
            </a:r>
            <a:r>
              <a:rPr lang="en-US" dirty="0" err="1"/>
              <a:t>Smarttrack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Upgrade Prod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 </a:t>
            </a:r>
            <a:r>
              <a:rPr lang="en-US" dirty="0" err="1"/>
              <a:t>Smarttrack</a:t>
            </a:r>
            <a:r>
              <a:rPr lang="en-US" dirty="0"/>
              <a:t> Connector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Upgrade </a:t>
            </a:r>
            <a:r>
              <a:rPr lang="en-US" dirty="0" err="1"/>
              <a:t>Smarttrack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 </a:t>
            </a:r>
            <a:r>
              <a:rPr lang="en-US" dirty="0" err="1"/>
              <a:t>Smarttrack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8F67-BBCB-410B-9FF7-29C6EC91B6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96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8F67-BBCB-410B-9FF7-29C6EC91B6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07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8F67-BBCB-410B-9FF7-29C6EC91B6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C49B-0072-45E7-B40F-CE475B395F75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4E91F-F8A5-445C-B24B-5A0CB90927C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721474"/>
            <a:ext cx="12193200" cy="144000"/>
          </a:xfrm>
          <a:prstGeom prst="rect">
            <a:avLst/>
          </a:prstGeom>
          <a:solidFill>
            <a:srgbClr val="11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396" y="476344"/>
            <a:ext cx="2812127" cy="5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e-DE" dirty="0"/>
              <a:t>Consulting ∙ Service ∙ Technology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Myriad Pro Light" panose="020B0403030403020204" pitchFamily="34" charset="0"/>
              </a:defRPr>
            </a:lvl1pPr>
          </a:lstStyle>
          <a:p>
            <a:fld id="{7061343B-2D3C-44CE-A403-25EA02A9964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6721474"/>
            <a:ext cx="12193200" cy="14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012" y="365125"/>
            <a:ext cx="1695808" cy="5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"/>
          <a:stretch/>
        </p:blipFill>
        <p:spPr>
          <a:xfrm>
            <a:off x="-59267" y="-25400"/>
            <a:ext cx="12251267" cy="68834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5784" y="476345"/>
            <a:ext cx="2809167" cy="56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ung 2"/>
          <p:cNvGrpSpPr/>
          <p:nvPr userDrawn="1"/>
        </p:nvGrpSpPr>
        <p:grpSpPr>
          <a:xfrm>
            <a:off x="9859895" y="6106369"/>
            <a:ext cx="1895056" cy="354973"/>
            <a:chOff x="8795488" y="6106369"/>
            <a:chExt cx="1895056" cy="35497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3719" y="6106369"/>
              <a:ext cx="1026825" cy="354973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 userDrawn="1"/>
          </p:nvSpPr>
          <p:spPr>
            <a:xfrm>
              <a:off x="8795488" y="6145163"/>
              <a:ext cx="918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i="0" dirty="0" err="1">
                  <a:solidFill>
                    <a:schemeClr val="bg1"/>
                  </a:solidFill>
                  <a:latin typeface="Myriad Pro Light" charset="0"/>
                  <a:ea typeface="Myriad Pro Light" charset="0"/>
                  <a:cs typeface="Myriad Pro Light" charset="0"/>
                </a:rPr>
                <a:t>Powered</a:t>
              </a:r>
              <a:r>
                <a:rPr lang="de-DE" sz="1200" b="0" i="0" dirty="0">
                  <a:solidFill>
                    <a:schemeClr val="bg1"/>
                  </a:solidFill>
                  <a:latin typeface="Myriad Pro Light" charset="0"/>
                  <a:ea typeface="Myriad Pro Light" charset="0"/>
                  <a:cs typeface="Myriad Pro Light" charset="0"/>
                </a:rPr>
                <a:t> </a:t>
              </a:r>
              <a:r>
                <a:rPr lang="de-DE" sz="1200" b="0" i="0" dirty="0" err="1">
                  <a:solidFill>
                    <a:schemeClr val="bg1"/>
                  </a:solidFill>
                  <a:latin typeface="Myriad Pro Light" charset="0"/>
                  <a:ea typeface="Myriad Pro Light" charset="0"/>
                  <a:cs typeface="Myriad Pro Light" charset="0"/>
                </a:rPr>
                <a:t>by</a:t>
              </a:r>
              <a:endParaRPr lang="de-DE" sz="1200" b="0" i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39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11"/>
            <a:ext cx="12185797" cy="6868943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0" y="255475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noProof="0" dirty="0">
                <a:solidFill>
                  <a:schemeClr val="bg1"/>
                </a:solidFill>
                <a:latin typeface="Myriad Pro Light" pitchFamily="34" charset="0"/>
              </a:rPr>
              <a:t>Software and Hardware Inventory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0" y="3325503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noProof="0" dirty="0" err="1">
                <a:solidFill>
                  <a:schemeClr val="bg1"/>
                </a:solidFill>
                <a:latin typeface="Myriad Pro Light" pitchFamily="34" charset="0"/>
              </a:rPr>
              <a:t>RayVentory</a:t>
            </a:r>
            <a:r>
              <a:rPr lang="en-US" sz="1500" noProof="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Myriad Pro Light" pitchFamily="34" charset="0"/>
              </a:rPr>
              <a:t>is a part of </a:t>
            </a:r>
            <a:r>
              <a:rPr lang="en-US" sz="1500" noProof="0" dirty="0" err="1">
                <a:solidFill>
                  <a:schemeClr val="bg1"/>
                </a:solidFill>
                <a:latin typeface="Myriad Pro Light" pitchFamily="34" charset="0"/>
              </a:rPr>
              <a:t>RaySuite</a:t>
            </a:r>
            <a:r>
              <a:rPr lang="en-US" sz="1500" noProof="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  <p:pic>
        <p:nvPicPr>
          <p:cNvPr id="15" name="Grafik 3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669" y="4148599"/>
            <a:ext cx="1272662" cy="439959"/>
          </a:xfrm>
          <a:prstGeom prst="rect">
            <a:avLst/>
          </a:prstGeom>
        </p:spPr>
      </p:pic>
      <p:pic>
        <p:nvPicPr>
          <p:cNvPr id="17" name="Grafik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664" y="1517860"/>
            <a:ext cx="3532016" cy="7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C49B-0072-45E7-B40F-CE475B395F75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4E91F-F8A5-445C-B24B-5A0CB90927CD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721474"/>
            <a:ext cx="12193200" cy="144000"/>
          </a:xfrm>
          <a:prstGeom prst="rect">
            <a:avLst/>
          </a:prstGeom>
          <a:solidFill>
            <a:srgbClr val="00908D"/>
          </a:solidFill>
          <a:ln>
            <a:solidFill>
              <a:srgbClr val="009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27" y="413551"/>
            <a:ext cx="2795524" cy="6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C49B-0072-45E7-B40F-CE475B395F75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4E91F-F8A5-445C-B24B-5A0CB90927C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idx="4294967295"/>
          </p:nvPr>
        </p:nvSpPr>
        <p:spPr>
          <a:xfrm>
            <a:off x="540000" y="360363"/>
            <a:ext cx="9102725" cy="1020762"/>
          </a:xfrm>
        </p:spPr>
        <p:txBody>
          <a:bodyPr/>
          <a:lstStyle/>
          <a:p>
            <a:endParaRPr lang="de-DE" sz="1900" dirty="0">
              <a:solidFill>
                <a:srgbClr val="6B1C3A"/>
              </a:solidFill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367" y="464736"/>
            <a:ext cx="2869965" cy="576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6721474"/>
            <a:ext cx="12193200" cy="144000"/>
          </a:xfrm>
          <a:prstGeom prst="rect">
            <a:avLst/>
          </a:prstGeom>
          <a:solidFill>
            <a:srgbClr val="11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1410443" y="6408107"/>
            <a:ext cx="4235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AA4E91F-F8A5-445C-B24B-5A0CB90927CD}" type="slidenum">
              <a:rPr lang="de-DE" sz="1100" smtClean="0">
                <a:solidFill>
                  <a:schemeClr val="bg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pPr/>
              <a:t>‹#›</a:t>
            </a:fld>
            <a:endParaRPr lang="de-DE" sz="1100" dirty="0">
              <a:solidFill>
                <a:schemeClr val="bg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1" r:id="rId2"/>
    <p:sldLayoutId id="2147483756" r:id="rId3"/>
    <p:sldLayoutId id="2147483755" r:id="rId4"/>
    <p:sldLayoutId id="2147483757" r:id="rId5"/>
    <p:sldLayoutId id="21474837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jpe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jpe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jpe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0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Implementation Plan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0D62007E-79E0-4639-A0EF-B253051DF277}"/>
              </a:ext>
            </a:extLst>
          </p:cNvPr>
          <p:cNvCxnSpPr/>
          <p:nvPr/>
        </p:nvCxnSpPr>
        <p:spPr>
          <a:xfrm flipV="1">
            <a:off x="3066962" y="5617824"/>
            <a:ext cx="6246721" cy="23567"/>
          </a:xfrm>
          <a:prstGeom prst="line">
            <a:avLst/>
          </a:prstGeom>
          <a:ln w="25400">
            <a:gradFill>
              <a:gsLst>
                <a:gs pos="0">
                  <a:srgbClr val="1A9593"/>
                </a:gs>
                <a:gs pos="24000">
                  <a:srgbClr val="25A8A5"/>
                </a:gs>
                <a:gs pos="59000">
                  <a:srgbClr val="2AB2A7"/>
                </a:gs>
                <a:gs pos="100000">
                  <a:srgbClr val="27B685"/>
                </a:gs>
              </a:gsLst>
              <a:lin ang="21594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D617F61B-F476-4953-8EE8-6AF8B3B72A60}"/>
              </a:ext>
            </a:extLst>
          </p:cNvPr>
          <p:cNvSpPr/>
          <p:nvPr/>
        </p:nvSpPr>
        <p:spPr>
          <a:xfrm>
            <a:off x="9054383" y="3299380"/>
            <a:ext cx="1697403" cy="2309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2C3F3B3-6F41-444F-84BA-EAFDBC3296A5}"/>
              </a:ext>
            </a:extLst>
          </p:cNvPr>
          <p:cNvSpPr/>
          <p:nvPr/>
        </p:nvSpPr>
        <p:spPr>
          <a:xfrm>
            <a:off x="6553182" y="3299380"/>
            <a:ext cx="1697403" cy="2309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30BDDE5-19EA-44C3-944C-0593803569F1}"/>
              </a:ext>
            </a:extLst>
          </p:cNvPr>
          <p:cNvSpPr/>
          <p:nvPr/>
        </p:nvSpPr>
        <p:spPr>
          <a:xfrm>
            <a:off x="3951876" y="3299380"/>
            <a:ext cx="1697403" cy="2309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E5DE569-466C-4A18-908A-5E5107572530}"/>
              </a:ext>
            </a:extLst>
          </p:cNvPr>
          <p:cNvSpPr/>
          <p:nvPr/>
        </p:nvSpPr>
        <p:spPr>
          <a:xfrm>
            <a:off x="1369559" y="3299380"/>
            <a:ext cx="1697403" cy="2309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75C291C9-CE4C-461F-A656-4ACC4570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/>
          <a:stretch/>
        </p:blipFill>
        <p:spPr>
          <a:xfrm>
            <a:off x="9054384" y="1866506"/>
            <a:ext cx="1697403" cy="168213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3E0EB46-A674-4A69-9072-8626E1C45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/>
          <a:stretch/>
        </p:blipFill>
        <p:spPr>
          <a:xfrm>
            <a:off x="6548748" y="1875931"/>
            <a:ext cx="1701837" cy="167333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0B7EEFE-907F-45F1-A26B-2A1F96DCA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8"/>
          <a:stretch/>
        </p:blipFill>
        <p:spPr>
          <a:xfrm>
            <a:off x="3939287" y="1875932"/>
            <a:ext cx="1709992" cy="168770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A3431B5-E422-405E-9754-D79315CF4E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/>
          <a:stretch/>
        </p:blipFill>
        <p:spPr>
          <a:xfrm>
            <a:off x="1369559" y="1904213"/>
            <a:ext cx="1697403" cy="163978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2524A19-0A1A-4A8D-8241-BE9BBDBA95F4}"/>
              </a:ext>
            </a:extLst>
          </p:cNvPr>
          <p:cNvSpPr/>
          <p:nvPr/>
        </p:nvSpPr>
        <p:spPr>
          <a:xfrm>
            <a:off x="1369559" y="3686591"/>
            <a:ext cx="169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kern="0" dirty="0">
                <a:latin typeface="Myriad Pro Light" panose="020B0403030403020204" pitchFamily="34" charset="0"/>
                <a:ea typeface="MS PGothic" pitchFamily="34" charset="-128"/>
                <a:cs typeface="Myriad Pro Light"/>
              </a:rPr>
              <a:t>Kick Off</a:t>
            </a:r>
            <a:endParaRPr lang="de-DE" kern="0" dirty="0">
              <a:latin typeface="Myriad Pro Light" panose="020B0403030403020204" pitchFamily="34" charset="0"/>
              <a:ea typeface="MS PGothic" pitchFamily="34" charset="-128"/>
              <a:cs typeface="Myriad Pro Light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FF57503-2B84-4FC8-9518-BC35FFB874C9}"/>
              </a:ext>
            </a:extLst>
          </p:cNvPr>
          <p:cNvSpPr/>
          <p:nvPr/>
        </p:nvSpPr>
        <p:spPr>
          <a:xfrm>
            <a:off x="3951875" y="3680869"/>
            <a:ext cx="169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kern="0" dirty="0">
                <a:latin typeface="Myriad Pro Light" panose="020B0403030403020204" pitchFamily="34" charset="0"/>
                <a:ea typeface="MS PGothic" pitchFamily="34" charset="-128"/>
                <a:cs typeface="Myriad Pro Light"/>
              </a:rPr>
              <a:t>Prerequisites</a:t>
            </a:r>
            <a:endParaRPr lang="de-DE" kern="0" dirty="0">
              <a:latin typeface="Myriad Pro Light" panose="020B0403030403020204" pitchFamily="34" charset="0"/>
              <a:ea typeface="MS PGothic" pitchFamily="34" charset="-128"/>
              <a:cs typeface="Myriad Pro Light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6E84284-27BC-420E-BFAC-A6030B65CB87}"/>
              </a:ext>
            </a:extLst>
          </p:cNvPr>
          <p:cNvSpPr/>
          <p:nvPr/>
        </p:nvSpPr>
        <p:spPr>
          <a:xfrm>
            <a:off x="6553182" y="3680869"/>
            <a:ext cx="169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kern="0" dirty="0">
                <a:latin typeface="Myriad Pro Light" panose="020B0403030403020204" pitchFamily="34" charset="0"/>
                <a:ea typeface="MS PGothic" pitchFamily="34" charset="-128"/>
                <a:cs typeface="Myriad Pro Light"/>
              </a:rPr>
              <a:t>Implement</a:t>
            </a:r>
            <a:endParaRPr lang="de-DE" kern="0" dirty="0">
              <a:latin typeface="Myriad Pro Light" panose="020B0403030403020204" pitchFamily="34" charset="0"/>
              <a:ea typeface="MS PGothic" pitchFamily="34" charset="-128"/>
              <a:cs typeface="Myriad Pro Light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6A83E86-5F47-41DC-B4D7-449DF4DB2C1C}"/>
              </a:ext>
            </a:extLst>
          </p:cNvPr>
          <p:cNvSpPr/>
          <p:nvPr/>
        </p:nvSpPr>
        <p:spPr>
          <a:xfrm>
            <a:off x="9054383" y="3680248"/>
            <a:ext cx="169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kern="0" dirty="0">
                <a:latin typeface="Myriad Pro Light" panose="020B0403030403020204" pitchFamily="34" charset="0"/>
                <a:ea typeface="MS PGothic" pitchFamily="34" charset="-128"/>
                <a:cs typeface="Myriad Pro Light"/>
              </a:rPr>
              <a:t>Closure</a:t>
            </a:r>
            <a:endParaRPr lang="de-DE" kern="0" dirty="0">
              <a:latin typeface="Myriad Pro Light" panose="020B0403030403020204" pitchFamily="34" charset="0"/>
              <a:ea typeface="MS PGothic" pitchFamily="34" charset="-128"/>
              <a:cs typeface="Myriad Pro Light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ACB2CA7-935D-4375-98B2-9D07331D6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345977"/>
            <a:ext cx="448057" cy="60960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F62D6E1-B3B3-4D3E-8623-1D453A758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90" y="4340255"/>
            <a:ext cx="481585" cy="60960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3713720-A375-40B7-ABB0-FF12979DEB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04" y="4340255"/>
            <a:ext cx="595724" cy="60960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5D976E8-FC85-4980-A091-328742CFE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97" y="4421021"/>
            <a:ext cx="646639" cy="455588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229C0FD5-FBD5-4EA6-A277-A0C66519B13C}"/>
              </a:ext>
            </a:extLst>
          </p:cNvPr>
          <p:cNvSpPr/>
          <p:nvPr/>
        </p:nvSpPr>
        <p:spPr>
          <a:xfrm>
            <a:off x="1369559" y="5392130"/>
            <a:ext cx="1697403" cy="480767"/>
          </a:xfrm>
          <a:prstGeom prst="rect">
            <a:avLst/>
          </a:prstGeom>
          <a:gradFill flip="none" rotWithShape="1">
            <a:gsLst>
              <a:gs pos="0">
                <a:srgbClr val="20A2AC"/>
              </a:gs>
              <a:gs pos="100000">
                <a:srgbClr val="199390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de-DE" sz="1600">
                <a:latin typeface="Myriad Pro Light" panose="020B0403030403020204" pitchFamily="34" charset="0"/>
              </a:rPr>
              <a:t>NOW</a:t>
            </a:r>
            <a:endParaRPr lang="en-GB" altLang="de-DE" sz="1600" baseline="30000">
              <a:latin typeface="Myriad Pro Light" panose="020B0403030403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C1FCFD-A7A5-4097-B088-620C4386E8FF}"/>
              </a:ext>
            </a:extLst>
          </p:cNvPr>
          <p:cNvSpPr/>
          <p:nvPr/>
        </p:nvSpPr>
        <p:spPr>
          <a:xfrm>
            <a:off x="3945580" y="5392130"/>
            <a:ext cx="1697403" cy="480767"/>
          </a:xfrm>
          <a:prstGeom prst="rect">
            <a:avLst/>
          </a:prstGeom>
          <a:gradFill flip="none" rotWithShape="1">
            <a:gsLst>
              <a:gs pos="0">
                <a:srgbClr val="27AAAA"/>
              </a:gs>
              <a:gs pos="100000">
                <a:srgbClr val="1C9F90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de-DE" sz="1600" baseline="30000" dirty="0">
              <a:latin typeface="Myriad Pro Light" panose="020B0403030403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82A2019-973A-4283-A4C4-4BCD93329CB3}"/>
              </a:ext>
            </a:extLst>
          </p:cNvPr>
          <p:cNvSpPr/>
          <p:nvPr/>
        </p:nvSpPr>
        <p:spPr>
          <a:xfrm>
            <a:off x="6553182" y="5392130"/>
            <a:ext cx="1697403" cy="480767"/>
          </a:xfrm>
          <a:prstGeom prst="rect">
            <a:avLst/>
          </a:prstGeom>
          <a:gradFill flip="none" rotWithShape="1">
            <a:gsLst>
              <a:gs pos="0">
                <a:srgbClr val="2AB2A7"/>
              </a:gs>
              <a:gs pos="100000">
                <a:srgbClr val="19A78D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de-DE" sz="1600" baseline="30000" dirty="0">
              <a:latin typeface="Myriad Pro Light" panose="020B0403030403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CF05355-00AC-401B-AC8F-1E1B268AACBF}"/>
              </a:ext>
            </a:extLst>
          </p:cNvPr>
          <p:cNvSpPr/>
          <p:nvPr/>
        </p:nvSpPr>
        <p:spPr>
          <a:xfrm>
            <a:off x="9054381" y="5392129"/>
            <a:ext cx="1697403" cy="480767"/>
          </a:xfrm>
          <a:prstGeom prst="rect">
            <a:avLst/>
          </a:prstGeom>
          <a:gradFill flip="none" rotWithShape="1">
            <a:gsLst>
              <a:gs pos="0">
                <a:srgbClr val="3FBB93"/>
              </a:gs>
              <a:gs pos="100000">
                <a:srgbClr val="1EB480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de-DE" sz="1600" dirty="0">
                <a:latin typeface="Myriad Pro Light" panose="020B0403030403020204" pitchFamily="34" charset="0"/>
              </a:rPr>
              <a:t>„Step 3“ + 1 weeks</a:t>
            </a:r>
            <a:endParaRPr lang="en-GB" altLang="de-DE" sz="1600" baseline="30000" dirty="0">
              <a:latin typeface="Myriad Pro Light" panose="020B0403030403020204" pitchFamily="34" charset="0"/>
            </a:endParaRPr>
          </a:p>
        </p:txBody>
      </p:sp>
      <p:sp>
        <p:nvSpPr>
          <p:cNvPr id="49" name="Gleichschenkliges Dreieck 48">
            <a:extLst>
              <a:ext uri="{FF2B5EF4-FFF2-40B4-BE49-F238E27FC236}">
                <a16:creationId xmlns:a16="http://schemas.microsoft.com/office/drawing/2014/main" id="{3AF3DD1D-1148-4C84-B8DE-5C985AB46CBC}"/>
              </a:ext>
            </a:extLst>
          </p:cNvPr>
          <p:cNvSpPr/>
          <p:nvPr/>
        </p:nvSpPr>
        <p:spPr>
          <a:xfrm rot="19800000">
            <a:off x="6372336" y="5535046"/>
            <a:ext cx="170175" cy="146702"/>
          </a:xfrm>
          <a:prstGeom prst="triangle">
            <a:avLst/>
          </a:prstGeom>
          <a:solidFill>
            <a:srgbClr val="28A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Gleichschenkliges Dreieck 49">
            <a:extLst>
              <a:ext uri="{FF2B5EF4-FFF2-40B4-BE49-F238E27FC236}">
                <a16:creationId xmlns:a16="http://schemas.microsoft.com/office/drawing/2014/main" id="{70BD6533-2A5D-4B0E-A9C3-E0838E2B7DF6}"/>
              </a:ext>
            </a:extLst>
          </p:cNvPr>
          <p:cNvSpPr/>
          <p:nvPr/>
        </p:nvSpPr>
        <p:spPr>
          <a:xfrm rot="19800000">
            <a:off x="8875086" y="5525619"/>
            <a:ext cx="170175" cy="146702"/>
          </a:xfrm>
          <a:prstGeom prst="triangle">
            <a:avLst/>
          </a:prstGeom>
          <a:solidFill>
            <a:srgbClr val="28B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0BAA-0A94-4DDB-9C0D-91E07DA2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339312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8690" y="1344"/>
            <a:ext cx="51843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Prerequisites</a:t>
            </a:r>
          </a:p>
        </p:txBody>
      </p:sp>
    </p:spTree>
    <p:extLst>
      <p:ext uri="{BB962C8B-B14F-4D97-AF65-F5344CB8AC3E}">
        <p14:creationId xmlns:p14="http://schemas.microsoft.com/office/powerpoint/2010/main" val="22835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540000" y="360001"/>
            <a:ext cx="8199963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de-DE" sz="3700" dirty="0">
                <a:cs typeface="Myanmar Text" panose="020B0502040204020203" pitchFamily="34" charset="0"/>
              </a:rPr>
              <a:t>System Prerequisites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49763"/>
              </p:ext>
            </p:extLst>
          </p:nvPr>
        </p:nvGraphicFramePr>
        <p:xfrm>
          <a:off x="540000" y="1829273"/>
          <a:ext cx="52705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13">
                  <a:extLst>
                    <a:ext uri="{9D8B030D-6E8A-4147-A177-3AD203B41FA5}">
                      <a16:colId xmlns:a16="http://schemas.microsoft.com/office/drawing/2014/main" val="1512399579"/>
                    </a:ext>
                  </a:extLst>
                </a:gridCol>
                <a:gridCol w="3291587">
                  <a:extLst>
                    <a:ext uri="{9D8B030D-6E8A-4147-A177-3AD203B41FA5}">
                      <a16:colId xmlns:a16="http://schemas.microsoft.com/office/drawing/2014/main" val="17709016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0" i="0" dirty="0" err="1">
                          <a:latin typeface="Myriad Pro Light" panose="020B0403030403020204" pitchFamily="34" charset="0"/>
                        </a:rPr>
                        <a:t>RayVentory</a:t>
                      </a:r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 Server (</a:t>
                      </a:r>
                      <a:r>
                        <a:rPr lang="de-DE" b="0" i="0" dirty="0" err="1">
                          <a:latin typeface="Myriad Pro Light" panose="020B0403030403020204" pitchFamily="34" charset="0"/>
                        </a:rPr>
                        <a:t>RayVentory</a:t>
                      </a:r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 </a:t>
                      </a:r>
                      <a:r>
                        <a:rPr lang="de-DE" b="0" i="0" dirty="0" err="1">
                          <a:latin typeface="Myriad Pro Light" panose="020B0403030403020204" pitchFamily="34" charset="0"/>
                        </a:rPr>
                        <a:t>ScanEngine</a:t>
                      </a:r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, </a:t>
                      </a:r>
                      <a:r>
                        <a:rPr lang="de-DE" b="0" i="0" dirty="0" err="1">
                          <a:latin typeface="Myriad Pro Light" panose="020B0403030403020204" pitchFamily="34" charset="0"/>
                        </a:rPr>
                        <a:t>DataHub</a:t>
                      </a:r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128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7D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CPU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 Cores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4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RAM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&gt;= 16 GB 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8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Disk</a:t>
                      </a:r>
                      <a:r>
                        <a:rPr lang="de-DE" b="0" i="0" baseline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 Space</a:t>
                      </a:r>
                      <a:endParaRPr lang="de-DE" b="0" i="0" dirty="0">
                        <a:solidFill>
                          <a:schemeClr val="bg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100 GB (OS/DB)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592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Operating System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&gt;= 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Windows Server 2012 R2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755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Database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&gt;= SQL Server 2016 Express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7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Software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Internet Information Server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Power Shell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&gt;=.Net</a:t>
                      </a: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 Framework 4.5.2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&gt;=.Net Core 3.1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SQL Management Studio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63685"/>
                  </a:ext>
                </a:extLst>
              </a:tr>
            </a:tbl>
          </a:graphicData>
        </a:graphic>
      </p:graphicFrame>
      <p:graphicFrame>
        <p:nvGraphicFramePr>
          <p:cNvPr id="6" name="Tabelle 1">
            <a:extLst>
              <a:ext uri="{FF2B5EF4-FFF2-40B4-BE49-F238E27FC236}">
                <a16:creationId xmlns:a16="http://schemas.microsoft.com/office/drawing/2014/main" id="{BFC3F24E-FC4E-48AD-8DA7-E04196FDE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62859"/>
              </p:ext>
            </p:extLst>
          </p:nvPr>
        </p:nvGraphicFramePr>
        <p:xfrm>
          <a:off x="6381500" y="1829273"/>
          <a:ext cx="52705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13">
                  <a:extLst>
                    <a:ext uri="{9D8B030D-6E8A-4147-A177-3AD203B41FA5}">
                      <a16:colId xmlns:a16="http://schemas.microsoft.com/office/drawing/2014/main" val="1512399579"/>
                    </a:ext>
                  </a:extLst>
                </a:gridCol>
                <a:gridCol w="3291587">
                  <a:extLst>
                    <a:ext uri="{9D8B030D-6E8A-4147-A177-3AD203B41FA5}">
                      <a16:colId xmlns:a16="http://schemas.microsoft.com/office/drawing/2014/main" val="17709016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DMZ Server (Distribution Lite, </a:t>
                      </a:r>
                      <a:r>
                        <a:rPr lang="de-DE" b="0" i="0" dirty="0" err="1">
                          <a:latin typeface="Myriad Pro Light" panose="020B0403030403020204" pitchFamily="34" charset="0"/>
                        </a:rPr>
                        <a:t>ScanEngine</a:t>
                      </a:r>
                      <a:r>
                        <a:rPr lang="de-DE" b="0" i="0" dirty="0">
                          <a:latin typeface="Myriad Pro Light" panose="020B0403030403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128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7D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CPU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 Cores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4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RAM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&gt;= 8 GB 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8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Disk</a:t>
                      </a:r>
                      <a:r>
                        <a:rPr lang="de-DE" b="0" i="0" baseline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 Space</a:t>
                      </a:r>
                      <a:endParaRPr lang="de-DE" b="0" i="0" dirty="0">
                        <a:solidFill>
                          <a:schemeClr val="bg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100 GB (OS)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592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Operating System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&gt;= 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Windows Server 2012 R2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Software</a:t>
                      </a:r>
                    </a:p>
                  </a:txBody>
                  <a:tcPr>
                    <a:solidFill>
                      <a:srgbClr val="5EA5A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Internet Information Server</a:t>
                      </a:r>
                      <a:endParaRPr lang="de-DE" b="0" i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Power Shell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&gt;=.Net</a:t>
                      </a:r>
                      <a:r>
                        <a:rPr lang="de-DE" b="0" i="0" baseline="0" dirty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 Framework 4.5.2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6368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A454F-8B6D-46CA-8D54-4BCC7DEE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3209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540000" y="360001"/>
            <a:ext cx="9102994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de-DE" sz="3700" dirty="0">
                <a:cs typeface="Myanmar Text" panose="020B0502040204020203" pitchFamily="34" charset="0"/>
              </a:rPr>
              <a:t>Prerequisites/</a:t>
            </a:r>
            <a:r>
              <a:rPr lang="de-DE" sz="3700" dirty="0" err="1">
                <a:cs typeface="Myanmar Text" panose="020B0502040204020203" pitchFamily="34" charset="0"/>
              </a:rPr>
              <a:t>Permissions</a:t>
            </a:r>
            <a:endParaRPr lang="de-DE" sz="3700" dirty="0">
              <a:cs typeface="Myanmar Text" panose="020B0502040204020203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8D7CBE-9807-436E-9B30-70F39B197B57}"/>
              </a:ext>
            </a:extLst>
          </p:cNvPr>
          <p:cNvGrpSpPr/>
          <p:nvPr/>
        </p:nvGrpSpPr>
        <p:grpSpPr>
          <a:xfrm>
            <a:off x="266337" y="1217643"/>
            <a:ext cx="11483459" cy="4596652"/>
            <a:chOff x="381837" y="1791124"/>
            <a:chExt cx="11483459" cy="4596652"/>
          </a:xfrm>
        </p:grpSpPr>
        <p:graphicFrame>
          <p:nvGraphicFramePr>
            <p:cNvPr id="4" name="Group 3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0281466"/>
                </p:ext>
              </p:extLst>
            </p:nvPr>
          </p:nvGraphicFramePr>
          <p:xfrm>
            <a:off x="381837" y="1791124"/>
            <a:ext cx="11483459" cy="4596652"/>
          </p:xfrm>
          <a:graphic>
            <a:graphicData uri="http://schemas.openxmlformats.org/drawingml/2006/table">
              <a:tbl>
                <a:tblPr/>
                <a:tblGrid>
                  <a:gridCol w="1027401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88370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7788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76542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6023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4772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221917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199167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05953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ysClr val="window" lastClr="FFFFFF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ysClr val="window" lastClr="FFFFFF"/>
                      </a:solidFill>
                    </a:tcPr>
                  </a:tc>
                  <a:tc gridSpan="4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r>
                          <a: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cs typeface="Myriad Pro Light"/>
                          </a:rPr>
                          <a:t>Operating System</a:t>
                        </a: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6B1C3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6B1C3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6978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  <a:tc vMerge="1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6B1C3A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6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cs typeface="Myriad Pro Light"/>
                          </a:rPr>
                          <a:t>Agent based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6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cs typeface="Myriad Pro Light"/>
                          </a:rPr>
                          <a:t>Portable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6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cs typeface="Myriad Pro Light"/>
                          </a:rPr>
                          <a:t>Remote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6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cs typeface="Myriad Pro Light"/>
                          </a:rPr>
                          <a:t>Zero Touch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6B1C3A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Light"/>
                          <a:cs typeface="Myriad Pro Light"/>
                        </a:endParaRPr>
                      </a:p>
                    </a:txBody>
                    <a:tcPr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6B1C3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40723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ea typeface="+mn-ea"/>
                            <a:cs typeface="Myriad Pro Light"/>
                          </a:rPr>
                          <a:t>Permissions (OS)</a:t>
                        </a:r>
                      </a:p>
                    </a:txBody>
                    <a:tcPr marL="89986" marR="89986" marT="44993" marB="44993"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>
                            <a:tab pos="187325" algn="l"/>
                          </a:tabLst>
                        </a:pPr>
                        <a:endParaRPr kumimoji="0" lang="en-U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 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SYSTEM</a:t>
                        </a:r>
                        <a:endPara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Myriad Pro Light"/>
                          <a:ea typeface="+mn-ea"/>
                          <a:cs typeface="Myriad Pro"/>
                        </a:endParaRPr>
                      </a:p>
                    </a:txBody>
                    <a:tcPr marL="89986" marR="89986" marT="44993" marB="44993" anchor="ctr" horzOverflow="overflow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User </a:t>
                        </a:r>
                        <a:b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</a:br>
                        <a:r>
                          <a:rPr kumimoji="0" lang="en-US" sz="10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(Executing WMI, VBS and read registry (HKLM))</a:t>
                        </a:r>
                        <a:endParaRPr kumimoji="0" lang="en-US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Myriad Pro Light"/>
                          <a:ea typeface="+mn-ea"/>
                          <a:cs typeface="Myriad Pro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 Administrative privileges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Remote WMI permission*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5EA5A4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Read access to system tables*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Read access to the virtual infrastructure</a:t>
                        </a:r>
                        <a:endPara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Myriad Pro Light"/>
                          <a:ea typeface="+mn-ea"/>
                          <a:cs typeface="Myriad Pro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53853">
                  <a:tc v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800" dirty="0"/>
                      </a:p>
                      <a:p>
                        <a:endParaRPr lang="en-US" sz="1800" dirty="0"/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SUDO limited to the following commands: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date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execution ndtrack.sh </a:t>
                        </a:r>
                      </a:p>
                    </a:txBody>
                    <a:tcPr marL="89986" marR="89986" marT="44993" marB="44993" anchor="ctr" horzOverflow="overflow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SUDO limited to the following commands: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date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Myriad Pro Light"/>
                            <a:ea typeface="+mn-ea"/>
                            <a:cs typeface="Myriad Pro"/>
                          </a:rPr>
                          <a:t>execution ndtrack.sh 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SUDO limited to the following commands: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execution ndtrack.sh </a:t>
                        </a:r>
                      </a:p>
                      <a:p>
                        <a:pPr marL="268288" marR="0" lvl="1" indent="-1397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+mj-lt"/>
                          <a:buAutoNum type="arabicPeriod"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rm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SUDO for specific system commands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5EA5A4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062828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ea typeface="+mn-ea"/>
                            <a:cs typeface="Myriad Pro Light"/>
                          </a:rPr>
                          <a:t>Firewall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Myriad Pro Light"/>
                            <a:ea typeface="+mn-ea"/>
                            <a:cs typeface="Myriad Pro Light"/>
                          </a:rPr>
                          <a:t>(Ports)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>
                            <a:tab pos="187325" algn="l"/>
                          </a:tabLst>
                        </a:pPr>
                        <a:endPara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 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12700" cmpd="sng">
                        <a:solidFill>
                          <a:srgbClr val="FFFFFF"/>
                        </a:solidFill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>
                            <a:tab pos="187325" algn="l"/>
                          </a:tabLst>
                        </a:pPr>
                        <a:endParaRPr kumimoji="0" lang="en-U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 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HTTP(S): 80/443 </a:t>
                        </a:r>
                        <a:b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</a:b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(Upload only)</a:t>
                        </a:r>
                      </a:p>
                    </a:txBody>
                    <a:tcPr marL="89986" marR="89986" marT="44993" marB="44993" anchor="ctr" horzOverflow="overflow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None, if no upload should take place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RPC: 135, 139, 445 and ports above 1024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HTTP(S): 80/443/8099 (Upload only)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RPC: 135, 139, 445 and ports above 1024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5EA5A4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Default: 1521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Default: 80/443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062828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Tx/>
                          <a:buNone/>
                          <a:tabLst>
                            <a:tab pos="187325" algn="l"/>
                          </a:tabLst>
                        </a:pPr>
                        <a:endParaRPr kumimoji="0" lang="en-U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 Myriad Pro Light"/>
                          <a:cs typeface="Myriad Pro Light"/>
                        </a:endParaRP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908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HTTP(S): 80/443 </a:t>
                        </a:r>
                        <a:b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</a:b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(Upload only)</a:t>
                        </a:r>
                      </a:p>
                    </a:txBody>
                    <a:tcPr marL="89986" marR="89986" marT="44993" marB="44993" anchor="ctr" horzOverflow="overflow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None, if no upload should take place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SSH: 22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HTTP(S): 80/443/8099 (Upload only)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chemeClr val="tx1">
                              <a:lumMod val="65000"/>
                              <a:lumOff val="35000"/>
                            </a:schemeClr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  <a:defRPr/>
                        </a:pPr>
                        <a:r>
                          <a:rPr kumimoji="0" lang="en-US" sz="1200" b="0" i="0" u="none" strike="noStrike" kern="1200" cap="none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 Myriad Pro Light"/>
                            <a:ea typeface="+mn-ea"/>
                            <a:cs typeface="Myriad Pro"/>
                          </a:rPr>
                          <a:t>SSH: 22</a:t>
                        </a:r>
                      </a:p>
                    </a:txBody>
                    <a:tcPr marL="89986" marR="89986" marT="44993" marB="44993"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5EA5A4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endParaRPr kumimoji="0" lang="en-US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Myriad Pro Light"/>
                          <a:ea typeface="+mn-ea"/>
                          <a:cs typeface="Myriad Pro"/>
                        </a:endParaRPr>
                      </a:p>
                    </a:txBody>
                    <a:tcPr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>
                            <a:srgbClr val="808080"/>
                          </a:buClr>
                          <a:buSzTx/>
                          <a:buFont typeface="Arial" panose="020B0604020202020204" pitchFamily="34" charset="0"/>
                          <a:buNone/>
                          <a:tabLst>
                            <a:tab pos="1303338" algn="dec"/>
                          </a:tabLst>
                        </a:pPr>
                        <a:endParaRPr kumimoji="0" lang="en-US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Myriad Pro Light"/>
                          <a:ea typeface="+mn-ea"/>
                          <a:cs typeface="Myriad Pro"/>
                        </a:endParaRPr>
                      </a:p>
                    </a:txBody>
                    <a:tcPr anchor="ctr" horzOverflow="overflow">
                      <a:lnL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603" y="2015383"/>
              <a:ext cx="881751" cy="213544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649" y="1966337"/>
              <a:ext cx="787769" cy="26259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0227" y="2699818"/>
              <a:ext cx="438912" cy="438912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222" y="4613247"/>
              <a:ext cx="438912" cy="438912"/>
            </a:xfrm>
            <a:prstGeom prst="rect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25EEE1B8-6EFA-4624-9A62-77735B2AADE0}"/>
                </a:ext>
              </a:extLst>
            </p:cNvPr>
            <p:cNvGrpSpPr/>
            <p:nvPr/>
          </p:nvGrpSpPr>
          <p:grpSpPr>
            <a:xfrm>
              <a:off x="1508877" y="5618941"/>
              <a:ext cx="615602" cy="499333"/>
              <a:chOff x="1559142" y="5512089"/>
              <a:chExt cx="615602" cy="499333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59142" y="5744299"/>
                <a:ext cx="225874" cy="265177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142" y="5512089"/>
                <a:ext cx="615602" cy="128397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9948" y="5685565"/>
                <a:ext cx="249932" cy="325857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E4F50E4-C80F-46C6-B33D-432A86378759}"/>
                </a:ext>
              </a:extLst>
            </p:cNvPr>
            <p:cNvGrpSpPr/>
            <p:nvPr/>
          </p:nvGrpSpPr>
          <p:grpSpPr>
            <a:xfrm>
              <a:off x="1508877" y="3519557"/>
              <a:ext cx="615602" cy="499333"/>
              <a:chOff x="1559142" y="5408179"/>
              <a:chExt cx="615602" cy="4993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94B04088-3BCE-438C-8FC5-8559321D2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59142" y="5640389"/>
                <a:ext cx="225874" cy="265177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83A76938-55DE-4448-ACBD-15F095BDE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142" y="5408179"/>
                <a:ext cx="615602" cy="128397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73507678-C2A0-4158-BA65-35FD1850C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9948" y="5581655"/>
                <a:ext cx="249932" cy="325857"/>
              </a:xfrm>
              <a:prstGeom prst="rect">
                <a:avLst/>
              </a:prstGeom>
            </p:spPr>
          </p:pic>
        </p:grp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EBC2F454-317A-4D2A-BAAF-DA27B4C951B4}"/>
              </a:ext>
            </a:extLst>
          </p:cNvPr>
          <p:cNvSpPr/>
          <p:nvPr/>
        </p:nvSpPr>
        <p:spPr>
          <a:xfrm>
            <a:off x="266337" y="6364399"/>
            <a:ext cx="2024190" cy="276999"/>
          </a:xfrm>
          <a:prstGeom prst="rect">
            <a:avLst/>
          </a:prstGeom>
          <a:solidFill>
            <a:srgbClr val="5EA5A4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 Myriad Pro Light"/>
                <a:cs typeface="Myriad Pro"/>
              </a:rPr>
              <a:t>Least privileges approach</a:t>
            </a:r>
            <a:endParaRPr lang="en-GB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2C995A-FBC9-4FC3-B532-7CB90253B6A3}"/>
              </a:ext>
            </a:extLst>
          </p:cNvPr>
          <p:cNvSpPr/>
          <p:nvPr/>
        </p:nvSpPr>
        <p:spPr>
          <a:xfrm>
            <a:off x="195094" y="6045337"/>
            <a:ext cx="84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latin typeface="Myriad Pro Light"/>
                <a:cs typeface="Myriad Pro Light"/>
              </a:rPr>
              <a:t>Legende:</a:t>
            </a:r>
            <a:endParaRPr lang="en-GB" sz="1400" u="sng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DA9A3F0-FAE9-45F2-B928-3C835FAEE58B}"/>
              </a:ext>
            </a:extLst>
          </p:cNvPr>
          <p:cNvSpPr/>
          <p:nvPr/>
        </p:nvSpPr>
        <p:spPr>
          <a:xfrm>
            <a:off x="2408223" y="6364399"/>
            <a:ext cx="280525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 Myriad Pro Light"/>
              </a:rPr>
              <a:t>*We provide a script to set the permissions</a:t>
            </a:r>
            <a:endParaRPr lang="en-GB" sz="1200" dirty="0">
              <a:latin typeface=" Myriad Pro Ligh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BF1AA-822A-47A9-BF1F-50C56D15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5926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Verbinder: gewinkelt 93"/>
          <p:cNvCxnSpPr>
            <a:stCxn id="3" idx="3"/>
            <a:endCxn id="6" idx="0"/>
          </p:cNvCxnSpPr>
          <p:nvPr/>
        </p:nvCxnSpPr>
        <p:spPr>
          <a:xfrm>
            <a:off x="3513411" y="2486776"/>
            <a:ext cx="2974082" cy="130152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107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Architecture (Scenario: </a:t>
            </a:r>
            <a:r>
              <a:rPr lang="en-GB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ZeroTouch</a:t>
            </a:r>
            <a:r>
              <a:rPr lang="en-GB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40000" y="1276709"/>
            <a:ext cx="11307443" cy="5173774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4876821" y="3788305"/>
            <a:ext cx="3221343" cy="2232026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746072" y="1501868"/>
            <a:ext cx="2767339" cy="1969815"/>
            <a:chOff x="4810051" y="1662736"/>
            <a:chExt cx="2767339" cy="1969815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6218307" y="2814160"/>
              <a:ext cx="653711" cy="11628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flipV="1">
              <a:off x="5537520" y="2814160"/>
              <a:ext cx="649021" cy="9335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ieren 32"/>
            <p:cNvGrpSpPr/>
            <p:nvPr/>
          </p:nvGrpSpPr>
          <p:grpSpPr>
            <a:xfrm>
              <a:off x="4810051" y="1662736"/>
              <a:ext cx="2767339" cy="1969815"/>
              <a:chOff x="3720709" y="1620052"/>
              <a:chExt cx="2767339" cy="1969815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3720709" y="1620052"/>
                <a:ext cx="2767339" cy="1969815"/>
              </a:xfrm>
              <a:prstGeom prst="rect">
                <a:avLst/>
              </a:prstGeom>
              <a:noFill/>
              <a:ln w="38100">
                <a:solidFill>
                  <a:srgbClr val="D7D4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4738447" y="1940413"/>
                <a:ext cx="928004" cy="873449"/>
                <a:chOff x="980008" y="1569706"/>
                <a:chExt cx="928004" cy="873449"/>
              </a:xfrm>
            </p:grpSpPr>
            <p:pic>
              <p:nvPicPr>
                <p:cNvPr id="91" name="Grafik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008" y="1569706"/>
                  <a:ext cx="853442" cy="853442"/>
                </a:xfrm>
                <a:prstGeom prst="rect">
                  <a:avLst/>
                </a:prstGeom>
              </p:spPr>
            </p:pic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3693" y="2028836"/>
                  <a:ext cx="414319" cy="414319"/>
                </a:xfrm>
                <a:prstGeom prst="rect">
                  <a:avLst/>
                </a:prstGeom>
              </p:spPr>
            </p:pic>
          </p:grpSp>
          <p:sp>
            <p:nvSpPr>
              <p:cNvPr id="44" name="Textfeld 43"/>
              <p:cNvSpPr txBox="1"/>
              <p:nvPr/>
            </p:nvSpPr>
            <p:spPr>
              <a:xfrm>
                <a:off x="3729721" y="1644487"/>
                <a:ext cx="157285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err="1">
                    <a:latin typeface="Myriad Pro Light" panose="020B0403030403020204" pitchFamily="34" charset="0"/>
                  </a:rPr>
                  <a:t>RayVentory</a:t>
                </a:r>
                <a:r>
                  <a:rPr lang="en-GB" sz="1100" dirty="0">
                    <a:latin typeface="Myriad Pro Light" panose="020B0403030403020204" pitchFamily="34" charset="0"/>
                  </a:rPr>
                  <a:t> Administration Server</a:t>
                </a:r>
              </a:p>
              <a:p>
                <a:r>
                  <a:rPr lang="en-GB" sz="1100" dirty="0" err="1">
                    <a:latin typeface="Myriad Pro Light" panose="020B0403030403020204" pitchFamily="34" charset="0"/>
                  </a:rPr>
                  <a:t>RayVentory</a:t>
                </a:r>
                <a:r>
                  <a:rPr lang="en-GB" sz="1100" dirty="0">
                    <a:latin typeface="Myriad Pro Light" panose="020B0403030403020204" pitchFamily="34" charset="0"/>
                  </a:rPr>
                  <a:t> Portal</a:t>
                </a: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285" y="2814424"/>
                <a:ext cx="702834" cy="702834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445" y="3046312"/>
                <a:ext cx="276559" cy="277526"/>
              </a:xfrm>
              <a:prstGeom prst="rect">
                <a:avLst/>
              </a:prstGeom>
            </p:spPr>
          </p:pic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021" y="2885387"/>
                <a:ext cx="335412" cy="335412"/>
              </a:xfrm>
              <a:prstGeom prst="rect">
                <a:avLst/>
              </a:prstGeom>
            </p:spPr>
          </p:pic>
          <p:sp>
            <p:nvSpPr>
              <p:cNvPr id="77" name="Textfeld 76"/>
              <p:cNvSpPr txBox="1"/>
              <p:nvPr/>
            </p:nvSpPr>
            <p:spPr>
              <a:xfrm>
                <a:off x="5016941" y="3239150"/>
                <a:ext cx="477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SSRS</a:t>
                </a:r>
              </a:p>
            </p:txBody>
          </p:sp>
        </p:grpSp>
      </p:grpSp>
      <p:cxnSp>
        <p:nvCxnSpPr>
          <p:cNvPr id="89" name="Verbinder: gewinkelt 93"/>
          <p:cNvCxnSpPr>
            <a:stCxn id="3" idx="2"/>
            <a:endCxn id="6" idx="1"/>
          </p:cNvCxnSpPr>
          <p:nvPr/>
        </p:nvCxnSpPr>
        <p:spPr>
          <a:xfrm rot="16200000" flipH="1">
            <a:off x="2786964" y="2814460"/>
            <a:ext cx="1432635" cy="274707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99" name="Textfeld 98"/>
          <p:cNvSpPr txBox="1"/>
          <p:nvPr/>
        </p:nvSpPr>
        <p:spPr>
          <a:xfrm>
            <a:off x="4630519" y="1852141"/>
            <a:ext cx="1754187" cy="11079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Myriad Pro Light" panose="020B0403030403020204" pitchFamily="34" charset="0"/>
              </a:rPr>
              <a:t>Windows:</a:t>
            </a:r>
            <a:r>
              <a:rPr lang="en-GB" sz="1100">
                <a:latin typeface="Myriad Pro Light" panose="020B0403030403020204" pitchFamily="34" charset="0"/>
              </a:rPr>
              <a:t> </a:t>
            </a:r>
          </a:p>
          <a:p>
            <a:r>
              <a:rPr lang="en-GB" sz="1100">
                <a:latin typeface="Myriad Pro Light" panose="020B0403030403020204" pitchFamily="34" charset="0"/>
              </a:rPr>
              <a:t>135/139/445</a:t>
            </a:r>
          </a:p>
          <a:p>
            <a:r>
              <a:rPr lang="en-GB" sz="1100">
                <a:latin typeface="Myriad Pro Light" panose="020B0403030403020204" pitchFamily="34" charset="0"/>
              </a:rPr>
              <a:t>Dynamic Ports above 1024</a:t>
            </a:r>
          </a:p>
          <a:p>
            <a:endParaRPr lang="en-GB" sz="1100">
              <a:latin typeface="Myriad Pro Light" panose="020B0403030403020204" pitchFamily="34" charset="0"/>
            </a:endParaRPr>
          </a:p>
          <a:p>
            <a:r>
              <a:rPr lang="en-GB" sz="1100" b="1">
                <a:latin typeface="Myriad Pro Light" panose="020B0403030403020204" pitchFamily="34" charset="0"/>
              </a:rPr>
              <a:t>Non- Windows: </a:t>
            </a:r>
          </a:p>
          <a:p>
            <a:r>
              <a:rPr lang="en-GB" sz="1100">
                <a:latin typeface="Myriad Pro Light" panose="020B0403030403020204" pitchFamily="34" charset="0"/>
              </a:rPr>
              <a:t>22 SSH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3398475" y="4424799"/>
            <a:ext cx="1369460" cy="93871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Myriad Pro Light" panose="020B0403030403020204" pitchFamily="34" charset="0"/>
              </a:rPr>
              <a:t>Oracle:</a:t>
            </a:r>
          </a:p>
          <a:p>
            <a:r>
              <a:rPr lang="en-GB" sz="1100">
                <a:latin typeface="Myriad Pro Light" panose="020B0403030403020204" pitchFamily="34" charset="0"/>
              </a:rPr>
              <a:t>1521 or Custom</a:t>
            </a:r>
          </a:p>
          <a:p>
            <a:endParaRPr lang="en-GB" sz="1100">
              <a:latin typeface="Myriad Pro Light" panose="020B0403030403020204" pitchFamily="34" charset="0"/>
            </a:endParaRPr>
          </a:p>
          <a:p>
            <a:r>
              <a:rPr lang="en-GB" sz="1100" b="1">
                <a:latin typeface="Myriad Pro Light" panose="020B0403030403020204" pitchFamily="34" charset="0"/>
              </a:rPr>
              <a:t>vSphere:</a:t>
            </a:r>
          </a:p>
          <a:p>
            <a:r>
              <a:rPr lang="en-GB" sz="1100">
                <a:latin typeface="Myriad Pro Light" panose="020B0403030403020204" pitchFamily="34" charset="0"/>
              </a:rPr>
              <a:t>443 https or Custom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6823610" y="3848844"/>
            <a:ext cx="1267575" cy="127727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 Light" panose="020B0403030403020204" pitchFamily="34" charset="0"/>
              </a:rPr>
              <a:t>Permissions</a:t>
            </a:r>
          </a:p>
          <a:p>
            <a:r>
              <a:rPr lang="en-GB" sz="1100" dirty="0">
                <a:latin typeface="Myriad Pro Light" panose="020B0403030403020204" pitchFamily="34" charset="0"/>
              </a:rPr>
              <a:t>Remote WMI Query permissions on Windows</a:t>
            </a:r>
          </a:p>
          <a:p>
            <a:endParaRPr lang="en-GB" sz="1100" dirty="0">
              <a:latin typeface="Myriad Pro Light" panose="020B0403030403020204" pitchFamily="34" charset="0"/>
            </a:endParaRPr>
          </a:p>
          <a:p>
            <a:r>
              <a:rPr lang="en-GB" sz="1100" dirty="0" err="1">
                <a:latin typeface="Myriad Pro Light" panose="020B0403030403020204" pitchFamily="34" charset="0"/>
              </a:rPr>
              <a:t>Sudo</a:t>
            </a:r>
            <a:r>
              <a:rPr lang="en-GB" sz="1100" dirty="0">
                <a:latin typeface="Myriad Pro Light" panose="020B0403030403020204" pitchFamily="34" charset="0"/>
              </a:rPr>
              <a:t> permissions on non-Windows</a:t>
            </a:r>
          </a:p>
        </p:txBody>
      </p:sp>
      <p:grpSp>
        <p:nvGrpSpPr>
          <p:cNvPr id="117" name="Gruppieren 116"/>
          <p:cNvGrpSpPr/>
          <p:nvPr/>
        </p:nvGrpSpPr>
        <p:grpSpPr>
          <a:xfrm>
            <a:off x="6107802" y="3820566"/>
            <a:ext cx="752402" cy="2149343"/>
            <a:chOff x="436370" y="3836684"/>
            <a:chExt cx="752402" cy="2149343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436370" y="3836684"/>
              <a:ext cx="750269" cy="1158592"/>
              <a:chOff x="6728894" y="2731308"/>
              <a:chExt cx="750269" cy="1158592"/>
            </a:xfrm>
          </p:grpSpPr>
          <p:pic>
            <p:nvPicPr>
              <p:cNvPr id="130" name="Grafik 1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894" y="2731308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131" name="Grafik 1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678" y="3551660"/>
                <a:ext cx="338240" cy="338240"/>
              </a:xfrm>
              <a:prstGeom prst="rect">
                <a:avLst/>
              </a:prstGeom>
            </p:spPr>
          </p:pic>
        </p:grpSp>
        <p:grpSp>
          <p:nvGrpSpPr>
            <p:cNvPr id="119" name="Gruppieren 118"/>
            <p:cNvGrpSpPr/>
            <p:nvPr/>
          </p:nvGrpSpPr>
          <p:grpSpPr>
            <a:xfrm>
              <a:off x="438503" y="3947826"/>
              <a:ext cx="750269" cy="1359562"/>
              <a:chOff x="6733821" y="1350659"/>
              <a:chExt cx="750269" cy="1359562"/>
            </a:xfrm>
          </p:grpSpPr>
          <p:pic>
            <p:nvPicPr>
              <p:cNvPr id="128" name="Grafik 1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821" y="1959952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129" name="Grafik 1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4153" y="1350659"/>
                <a:ext cx="346440" cy="346440"/>
              </a:xfrm>
              <a:prstGeom prst="rect">
                <a:avLst/>
              </a:prstGeom>
            </p:spPr>
          </p:pic>
        </p:grpSp>
        <p:grpSp>
          <p:nvGrpSpPr>
            <p:cNvPr id="120" name="Gruppieren 119"/>
            <p:cNvGrpSpPr/>
            <p:nvPr/>
          </p:nvGrpSpPr>
          <p:grpSpPr>
            <a:xfrm>
              <a:off x="436370" y="5235758"/>
              <a:ext cx="750269" cy="750269"/>
              <a:chOff x="952522" y="2881286"/>
              <a:chExt cx="750269" cy="750269"/>
            </a:xfrm>
          </p:grpSpPr>
          <p:pic>
            <p:nvPicPr>
              <p:cNvPr id="121" name="Grafik 1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22" y="2881286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127" name="Grafik 1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39" y="3015572"/>
                <a:ext cx="321468" cy="321468"/>
              </a:xfrm>
              <a:prstGeom prst="rect">
                <a:avLst/>
              </a:prstGeom>
            </p:spPr>
          </p:pic>
        </p:grpSp>
      </p:grpSp>
      <p:grpSp>
        <p:nvGrpSpPr>
          <p:cNvPr id="133" name="Gruppieren 132"/>
          <p:cNvGrpSpPr/>
          <p:nvPr/>
        </p:nvGrpSpPr>
        <p:grpSpPr>
          <a:xfrm>
            <a:off x="5036932" y="4041431"/>
            <a:ext cx="650683" cy="1553343"/>
            <a:chOff x="1894294" y="3798542"/>
            <a:chExt cx="650683" cy="1553343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240" y="4183215"/>
              <a:ext cx="565768" cy="565768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4" y="3798542"/>
              <a:ext cx="650683" cy="650683"/>
            </a:xfrm>
            <a:prstGeom prst="rect">
              <a:avLst/>
            </a:prstGeom>
          </p:spPr>
        </p:pic>
        <p:pic>
          <p:nvPicPr>
            <p:cNvPr id="137" name="Grafik 1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673" y="4860248"/>
              <a:ext cx="491637" cy="491637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2516858" y="2850502"/>
            <a:ext cx="475321" cy="486775"/>
            <a:chOff x="1156228" y="2700154"/>
            <a:chExt cx="475321" cy="486775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28" y="2700154"/>
              <a:ext cx="395484" cy="39548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024" y="2923404"/>
              <a:ext cx="263525" cy="263525"/>
            </a:xfrm>
            <a:prstGeom prst="rect">
              <a:avLst/>
            </a:prstGeom>
          </p:spPr>
        </p:pic>
      </p:grpSp>
      <p:sp>
        <p:nvSpPr>
          <p:cNvPr id="56" name="Rechteck 55"/>
          <p:cNvSpPr/>
          <p:nvPr/>
        </p:nvSpPr>
        <p:spPr>
          <a:xfrm>
            <a:off x="8339688" y="1501867"/>
            <a:ext cx="3221343" cy="4518463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feld 56"/>
          <p:cNvSpPr txBox="1"/>
          <p:nvPr/>
        </p:nvSpPr>
        <p:spPr>
          <a:xfrm>
            <a:off x="8344157" y="1504266"/>
            <a:ext cx="3216874" cy="13542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latin typeface="Myriad Pro Light" panose="020B0403030403020204" pitchFamily="34" charset="0"/>
              </a:rPr>
              <a:t>Approach: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Trigger Scan from a central Server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Central Server connects to target system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Central Server queries target devices and writes the .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 on the Central Server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D2D5653-C43A-40ED-B843-FBD35D9EF12E}"/>
              </a:ext>
            </a:extLst>
          </p:cNvPr>
          <p:cNvSpPr/>
          <p:nvPr/>
        </p:nvSpPr>
        <p:spPr>
          <a:xfrm>
            <a:off x="5894558" y="3786939"/>
            <a:ext cx="2203605" cy="2232026"/>
          </a:xfrm>
          <a:prstGeom prst="rect">
            <a:avLst/>
          </a:prstGeom>
          <a:noFill/>
          <a:ln w="38100">
            <a:solidFill>
              <a:srgbClr val="D7D4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AFA8A-8F2B-4387-BC7E-40F53A27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314339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Verbinder: gewinkelt 93"/>
          <p:cNvCxnSpPr>
            <a:stCxn id="3" idx="3"/>
            <a:endCxn id="6" idx="0"/>
          </p:cNvCxnSpPr>
          <p:nvPr/>
        </p:nvCxnSpPr>
        <p:spPr>
          <a:xfrm>
            <a:off x="3513411" y="2486776"/>
            <a:ext cx="2974082" cy="130152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  <a:headEnd type="arrow" w="med" len="med"/>
            <a:tailEnd type="arrow" w="med" len="med"/>
          </a:ln>
          <a:effectLst/>
        </p:spPr>
      </p:cxnSp>
      <p:sp>
        <p:nvSpPr>
          <p:cNvPr id="107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Architecture (Scenario: Remote)</a:t>
            </a:r>
          </a:p>
        </p:txBody>
      </p:sp>
      <p:sp>
        <p:nvSpPr>
          <p:cNvPr id="2" name="Rechteck 1"/>
          <p:cNvSpPr/>
          <p:nvPr/>
        </p:nvSpPr>
        <p:spPr>
          <a:xfrm>
            <a:off x="540000" y="1276709"/>
            <a:ext cx="11307443" cy="5173774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4876821" y="3788305"/>
            <a:ext cx="3221343" cy="2232026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746072" y="1501868"/>
            <a:ext cx="2767339" cy="1969815"/>
            <a:chOff x="4810051" y="1662736"/>
            <a:chExt cx="2767339" cy="1969815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6218307" y="2814160"/>
              <a:ext cx="653711" cy="11628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flipV="1">
              <a:off x="5537520" y="2814160"/>
              <a:ext cx="649021" cy="9335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ieren 32"/>
            <p:cNvGrpSpPr/>
            <p:nvPr/>
          </p:nvGrpSpPr>
          <p:grpSpPr>
            <a:xfrm>
              <a:off x="4810051" y="1662736"/>
              <a:ext cx="2767339" cy="1969815"/>
              <a:chOff x="3720709" y="1620052"/>
              <a:chExt cx="2767339" cy="1969815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3720709" y="1620052"/>
                <a:ext cx="2767339" cy="1969815"/>
              </a:xfrm>
              <a:prstGeom prst="rect">
                <a:avLst/>
              </a:prstGeom>
              <a:noFill/>
              <a:ln w="38100">
                <a:solidFill>
                  <a:srgbClr val="D7D4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4738447" y="1940413"/>
                <a:ext cx="928004" cy="873449"/>
                <a:chOff x="980008" y="1569706"/>
                <a:chExt cx="928004" cy="873449"/>
              </a:xfrm>
            </p:grpSpPr>
            <p:pic>
              <p:nvPicPr>
                <p:cNvPr id="91" name="Grafik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008" y="1569706"/>
                  <a:ext cx="853442" cy="853442"/>
                </a:xfrm>
                <a:prstGeom prst="rect">
                  <a:avLst/>
                </a:prstGeom>
              </p:spPr>
            </p:pic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3693" y="2028836"/>
                  <a:ext cx="414319" cy="414319"/>
                </a:xfrm>
                <a:prstGeom prst="rect">
                  <a:avLst/>
                </a:prstGeom>
              </p:spPr>
            </p:pic>
          </p:grpSp>
          <p:sp>
            <p:nvSpPr>
              <p:cNvPr id="44" name="Textfeld 43"/>
              <p:cNvSpPr txBox="1"/>
              <p:nvPr/>
            </p:nvSpPr>
            <p:spPr>
              <a:xfrm>
                <a:off x="3729721" y="1644487"/>
                <a:ext cx="157285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err="1">
                    <a:latin typeface="Myriad Pro Light" panose="020B0403030403020204" pitchFamily="34" charset="0"/>
                  </a:rPr>
                  <a:t>RayVentory</a:t>
                </a:r>
                <a:r>
                  <a:rPr lang="en-GB" sz="1100" dirty="0">
                    <a:latin typeface="Myriad Pro Light" panose="020B0403030403020204" pitchFamily="34" charset="0"/>
                  </a:rPr>
                  <a:t> Administration Server</a:t>
                </a:r>
              </a:p>
              <a:p>
                <a:r>
                  <a:rPr lang="en-GB" sz="1100" dirty="0" err="1">
                    <a:latin typeface="Myriad Pro Light" panose="020B0403030403020204" pitchFamily="34" charset="0"/>
                  </a:rPr>
                  <a:t>RayVentory</a:t>
                </a:r>
                <a:r>
                  <a:rPr lang="en-GB" sz="1100" dirty="0">
                    <a:latin typeface="Myriad Pro Light" panose="020B0403030403020204" pitchFamily="34" charset="0"/>
                  </a:rPr>
                  <a:t> Portal</a:t>
                </a: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285" y="2814424"/>
                <a:ext cx="702834" cy="702834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445" y="3046312"/>
                <a:ext cx="276559" cy="277526"/>
              </a:xfrm>
              <a:prstGeom prst="rect">
                <a:avLst/>
              </a:prstGeom>
            </p:spPr>
          </p:pic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021" y="2885387"/>
                <a:ext cx="335412" cy="335412"/>
              </a:xfrm>
              <a:prstGeom prst="rect">
                <a:avLst/>
              </a:prstGeom>
            </p:spPr>
          </p:pic>
          <p:sp>
            <p:nvSpPr>
              <p:cNvPr id="77" name="Textfeld 76"/>
              <p:cNvSpPr txBox="1"/>
              <p:nvPr/>
            </p:nvSpPr>
            <p:spPr>
              <a:xfrm>
                <a:off x="5016941" y="3239150"/>
                <a:ext cx="477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SSRS</a:t>
                </a:r>
              </a:p>
            </p:txBody>
          </p:sp>
        </p:grpSp>
      </p:grpSp>
      <p:cxnSp>
        <p:nvCxnSpPr>
          <p:cNvPr id="89" name="Verbinder: gewinkelt 93"/>
          <p:cNvCxnSpPr>
            <a:stCxn id="3" idx="2"/>
            <a:endCxn id="6" idx="1"/>
          </p:cNvCxnSpPr>
          <p:nvPr/>
        </p:nvCxnSpPr>
        <p:spPr>
          <a:xfrm rot="16200000" flipH="1">
            <a:off x="2786964" y="2814460"/>
            <a:ext cx="1432635" cy="274707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104" name="Textfeld 103"/>
          <p:cNvSpPr txBox="1"/>
          <p:nvPr/>
        </p:nvSpPr>
        <p:spPr>
          <a:xfrm>
            <a:off x="3406942" y="4424799"/>
            <a:ext cx="1369460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Myriad Pro Light" panose="020B0403030403020204" pitchFamily="34" charset="0"/>
              </a:rPr>
              <a:t>Oracle:</a:t>
            </a:r>
          </a:p>
          <a:p>
            <a:r>
              <a:rPr lang="en-GB" sz="1100">
                <a:latin typeface="Myriad Pro Light" panose="020B0403030403020204" pitchFamily="34" charset="0"/>
              </a:rPr>
              <a:t>1521 or Custom</a:t>
            </a:r>
          </a:p>
        </p:txBody>
      </p:sp>
      <p:grpSp>
        <p:nvGrpSpPr>
          <p:cNvPr id="133" name="Gruppieren 132"/>
          <p:cNvGrpSpPr/>
          <p:nvPr/>
        </p:nvGrpSpPr>
        <p:grpSpPr>
          <a:xfrm>
            <a:off x="5036932" y="4041431"/>
            <a:ext cx="650683" cy="950441"/>
            <a:chOff x="1894294" y="3798542"/>
            <a:chExt cx="650683" cy="950441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240" y="4183215"/>
              <a:ext cx="565768" cy="565768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4" y="3798542"/>
              <a:ext cx="650683" cy="650683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2516858" y="2850502"/>
            <a:ext cx="475321" cy="486775"/>
            <a:chOff x="1156228" y="2700154"/>
            <a:chExt cx="475321" cy="486775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28" y="2700154"/>
              <a:ext cx="395484" cy="39548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024" y="2923404"/>
              <a:ext cx="263525" cy="263525"/>
            </a:xfrm>
            <a:prstGeom prst="rect">
              <a:avLst/>
            </a:prstGeom>
          </p:spPr>
        </p:pic>
      </p:grpSp>
      <p:sp>
        <p:nvSpPr>
          <p:cNvPr id="56" name="Rechteck 55"/>
          <p:cNvSpPr/>
          <p:nvPr/>
        </p:nvSpPr>
        <p:spPr>
          <a:xfrm>
            <a:off x="8339688" y="1501867"/>
            <a:ext cx="3221343" cy="4518463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feld 56"/>
          <p:cNvSpPr txBox="1"/>
          <p:nvPr/>
        </p:nvSpPr>
        <p:spPr>
          <a:xfrm>
            <a:off x="8344157" y="1504266"/>
            <a:ext cx="3216874" cy="320087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latin typeface="Myriad Pro Light" panose="020B0403030403020204" pitchFamily="34" charset="0"/>
              </a:rPr>
              <a:t>Approach: 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Trigger Scan from a central Server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Central Server connects to target system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Central Server </a:t>
            </a:r>
          </a:p>
          <a:p>
            <a:pPr marL="449263" lvl="1" indent="-182563">
              <a:buFont typeface="+mj-lt"/>
              <a:buAutoNum type="alphaLcParenR"/>
            </a:pPr>
            <a:r>
              <a:rPr lang="en-GB" sz="1100" dirty="0">
                <a:latin typeface="Myriad Pro Light" panose="020B0403030403020204" pitchFamily="34" charset="0"/>
              </a:rPr>
              <a:t>installs temporarily service on target devices</a:t>
            </a:r>
            <a:br>
              <a:rPr lang="en-GB" sz="1100" dirty="0">
                <a:latin typeface="Myriad Pro Light" panose="020B0403030403020204" pitchFamily="34" charset="0"/>
              </a:rPr>
            </a:br>
            <a:r>
              <a:rPr lang="en-GB" sz="1100" i="1" dirty="0">
                <a:latin typeface="Myriad Pro Light" panose="020B0403030403020204" pitchFamily="34" charset="0"/>
              </a:rPr>
              <a:t>(</a:t>
            </a:r>
            <a:r>
              <a:rPr lang="en-GB" sz="1000" i="1" dirty="0">
                <a:latin typeface="Myriad Pro Light" panose="020B0403030403020204" pitchFamily="34" charset="0"/>
              </a:rPr>
              <a:t>Windows and Oracle on Windows devices)</a:t>
            </a:r>
          </a:p>
          <a:p>
            <a:pPr marL="449263" lvl="1" indent="-182563">
              <a:buFont typeface="+mj-lt"/>
              <a:buAutoNum type="alphaLcParenR"/>
            </a:pPr>
            <a:r>
              <a:rPr lang="en-GB" sz="1000" dirty="0">
                <a:latin typeface="Myriad Pro Light" panose="020B0403030403020204" pitchFamily="34" charset="0"/>
              </a:rPr>
              <a:t>copies scanner on the local device</a:t>
            </a:r>
            <a:br>
              <a:rPr lang="en-GB" sz="1000" dirty="0">
                <a:latin typeface="Myriad Pro Light" panose="020B0403030403020204" pitchFamily="34" charset="0"/>
              </a:rPr>
            </a:br>
            <a:r>
              <a:rPr lang="en-GB" sz="1100" i="1" dirty="0">
                <a:latin typeface="Myriad Pro Light" panose="020B0403030403020204" pitchFamily="34" charset="0"/>
              </a:rPr>
              <a:t>(Non-</a:t>
            </a:r>
            <a:r>
              <a:rPr lang="en-GB" sz="1000" i="1" dirty="0">
                <a:latin typeface="Myriad Pro Light" panose="020B0403030403020204" pitchFamily="34" charset="0"/>
              </a:rPr>
              <a:t>Windows and Oracle on Non-Windows devices)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Scanner write the inventory result (.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-file) on the target system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Service uploads the .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 to the Central Server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Services will be uninstalled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823610" y="3848844"/>
            <a:ext cx="1267575" cy="161582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 Light" panose="020B0403030403020204" pitchFamily="34" charset="0"/>
              </a:rPr>
              <a:t>Permissions</a:t>
            </a:r>
          </a:p>
          <a:p>
            <a:r>
              <a:rPr lang="en-GB" sz="1100" dirty="0">
                <a:latin typeface="Myriad Pro Light" panose="020B0403030403020204" pitchFamily="34" charset="0"/>
              </a:rPr>
              <a:t>Administrative privileges under Windows</a:t>
            </a:r>
          </a:p>
          <a:p>
            <a:endParaRPr lang="en-GB" sz="1100" dirty="0">
              <a:latin typeface="Myriad Pro Light" panose="020B0403030403020204" pitchFamily="34" charset="0"/>
            </a:endParaRPr>
          </a:p>
          <a:p>
            <a:r>
              <a:rPr lang="en-GB" sz="1100" dirty="0">
                <a:latin typeface="Myriad Pro Light" panose="020B0403030403020204" pitchFamily="34" charset="0"/>
              </a:rPr>
              <a:t>Recommended:</a:t>
            </a:r>
            <a:br>
              <a:rPr lang="en-GB" sz="1100" dirty="0">
                <a:latin typeface="Myriad Pro Light" panose="020B0403030403020204" pitchFamily="34" charset="0"/>
              </a:rPr>
            </a:br>
            <a:r>
              <a:rPr lang="en-GB" sz="1100" dirty="0" err="1">
                <a:latin typeface="Myriad Pro Light" panose="020B0403030403020204" pitchFamily="34" charset="0"/>
              </a:rPr>
              <a:t>Sudo</a:t>
            </a:r>
            <a:r>
              <a:rPr lang="en-GB" sz="1100" dirty="0">
                <a:latin typeface="Myriad Pro Light" panose="020B0403030403020204" pitchFamily="34" charset="0"/>
              </a:rPr>
              <a:t> permissions for dedicated system commands</a:t>
            </a:r>
          </a:p>
        </p:txBody>
      </p:sp>
      <p:sp>
        <p:nvSpPr>
          <p:cNvPr id="51" name="Rechteck 50"/>
          <p:cNvSpPr/>
          <p:nvPr/>
        </p:nvSpPr>
        <p:spPr>
          <a:xfrm>
            <a:off x="5894558" y="3786939"/>
            <a:ext cx="2203605" cy="2232026"/>
          </a:xfrm>
          <a:prstGeom prst="rect">
            <a:avLst/>
          </a:prstGeom>
          <a:noFill/>
          <a:ln w="38100">
            <a:solidFill>
              <a:srgbClr val="D7D4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8A365FF-366A-4BBD-B015-DE28E3BCA471}"/>
              </a:ext>
            </a:extLst>
          </p:cNvPr>
          <p:cNvGrpSpPr/>
          <p:nvPr/>
        </p:nvGrpSpPr>
        <p:grpSpPr>
          <a:xfrm>
            <a:off x="6107802" y="3820566"/>
            <a:ext cx="752402" cy="2149343"/>
            <a:chOff x="436370" y="3836684"/>
            <a:chExt cx="752402" cy="2149343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0F2E70B-4F4B-4ADC-9758-0CC917272C22}"/>
                </a:ext>
              </a:extLst>
            </p:cNvPr>
            <p:cNvGrpSpPr/>
            <p:nvPr/>
          </p:nvGrpSpPr>
          <p:grpSpPr>
            <a:xfrm>
              <a:off x="436370" y="3836684"/>
              <a:ext cx="750269" cy="1158592"/>
              <a:chOff x="6728894" y="2731308"/>
              <a:chExt cx="750269" cy="1158592"/>
            </a:xfrm>
          </p:grpSpPr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FF1F7B77-8CE9-436B-A557-C8C6DF762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894" y="2731308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9AABA274-3D51-4E41-A007-C88C8410A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678" y="3551660"/>
                <a:ext cx="338240" cy="338240"/>
              </a:xfrm>
              <a:prstGeom prst="rect">
                <a:avLst/>
              </a:prstGeom>
            </p:spPr>
          </p:pic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F6AF9CB3-6A9A-48A0-9ABE-6B0BBF1F5F39}"/>
                </a:ext>
              </a:extLst>
            </p:cNvPr>
            <p:cNvGrpSpPr/>
            <p:nvPr/>
          </p:nvGrpSpPr>
          <p:grpSpPr>
            <a:xfrm>
              <a:off x="438503" y="3947826"/>
              <a:ext cx="750269" cy="1359562"/>
              <a:chOff x="6733821" y="1350659"/>
              <a:chExt cx="750269" cy="1359562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F9F6E453-8AD1-4827-98E4-1B68DA7F5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821" y="1959952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3DF36D71-67F8-4F7F-BEF1-7FD6B974E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4153" y="1350659"/>
                <a:ext cx="346440" cy="346440"/>
              </a:xfrm>
              <a:prstGeom prst="rect">
                <a:avLst/>
              </a:prstGeom>
            </p:spPr>
          </p:pic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3E2EC422-F256-4835-B7C8-EA5695721454}"/>
                </a:ext>
              </a:extLst>
            </p:cNvPr>
            <p:cNvGrpSpPr/>
            <p:nvPr/>
          </p:nvGrpSpPr>
          <p:grpSpPr>
            <a:xfrm>
              <a:off x="436370" y="5235758"/>
              <a:ext cx="750269" cy="750269"/>
              <a:chOff x="952522" y="2881286"/>
              <a:chExt cx="750269" cy="750269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EAB7EEF0-0154-4D30-9434-B7B3B622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22" y="2881286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C69B7AEB-144A-4D8D-B1D0-C1E6FCDEA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39" y="3015572"/>
                <a:ext cx="321468" cy="321468"/>
              </a:xfrm>
              <a:prstGeom prst="rect">
                <a:avLst/>
              </a:prstGeom>
            </p:spPr>
          </p:pic>
        </p:grp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0BF9331-072E-4A6E-9AF3-F04124FB01B7}"/>
              </a:ext>
            </a:extLst>
          </p:cNvPr>
          <p:cNvGrpSpPr/>
          <p:nvPr/>
        </p:nvGrpSpPr>
        <p:grpSpPr>
          <a:xfrm>
            <a:off x="6561286" y="2496831"/>
            <a:ext cx="1695473" cy="769441"/>
            <a:chOff x="6595579" y="2480742"/>
            <a:chExt cx="1495606" cy="769441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BE280AD1-4B75-4F5C-812C-D222CAC67C6B}"/>
                </a:ext>
              </a:extLst>
            </p:cNvPr>
            <p:cNvSpPr txBox="1"/>
            <p:nvPr/>
          </p:nvSpPr>
          <p:spPr>
            <a:xfrm>
              <a:off x="6595579" y="2480742"/>
              <a:ext cx="1495606" cy="76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Myriad Pro Light" panose="020B0403030403020204" pitchFamily="34" charset="0"/>
                </a:rPr>
                <a:t>Upload Options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80/443/8099 HTTP(S)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445 SMB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21 FTP</a:t>
              </a:r>
            </a:p>
          </p:txBody>
        </p: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43662462-2072-4191-A473-B75CA9758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378" y="2716102"/>
              <a:ext cx="609490" cy="515623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0B742-6D96-4E47-8D51-C09F169E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154629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Verbinder: gewinkelt 93"/>
          <p:cNvCxnSpPr>
            <a:stCxn id="3" idx="3"/>
            <a:endCxn id="6" idx="0"/>
          </p:cNvCxnSpPr>
          <p:nvPr/>
        </p:nvCxnSpPr>
        <p:spPr>
          <a:xfrm>
            <a:off x="3513411" y="2486776"/>
            <a:ext cx="2974082" cy="130152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107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Architecture (Scenario: Agent based)</a:t>
            </a:r>
          </a:p>
        </p:txBody>
      </p:sp>
      <p:sp>
        <p:nvSpPr>
          <p:cNvPr id="2" name="Rechteck 1"/>
          <p:cNvSpPr/>
          <p:nvPr/>
        </p:nvSpPr>
        <p:spPr>
          <a:xfrm>
            <a:off x="540000" y="1276709"/>
            <a:ext cx="11307443" cy="5173774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4876821" y="3788305"/>
            <a:ext cx="3221343" cy="2232026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746072" y="1501868"/>
            <a:ext cx="2767339" cy="1969815"/>
            <a:chOff x="4810051" y="1662736"/>
            <a:chExt cx="2767339" cy="1969815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6218307" y="2814160"/>
              <a:ext cx="653711" cy="11628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flipV="1">
              <a:off x="5537520" y="2814160"/>
              <a:ext cx="649021" cy="9335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ieren 32"/>
            <p:cNvGrpSpPr/>
            <p:nvPr/>
          </p:nvGrpSpPr>
          <p:grpSpPr>
            <a:xfrm>
              <a:off x="4810051" y="1662736"/>
              <a:ext cx="2767339" cy="1969815"/>
              <a:chOff x="3720709" y="1620052"/>
              <a:chExt cx="2767339" cy="1969815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3720709" y="1620052"/>
                <a:ext cx="2767339" cy="1969815"/>
              </a:xfrm>
              <a:prstGeom prst="rect">
                <a:avLst/>
              </a:prstGeom>
              <a:noFill/>
              <a:ln w="38100">
                <a:solidFill>
                  <a:srgbClr val="D7D4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4738447" y="1940413"/>
                <a:ext cx="928004" cy="873449"/>
                <a:chOff x="980008" y="1569706"/>
                <a:chExt cx="928004" cy="873449"/>
              </a:xfrm>
            </p:grpSpPr>
            <p:pic>
              <p:nvPicPr>
                <p:cNvPr id="91" name="Grafik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008" y="1569706"/>
                  <a:ext cx="853442" cy="853442"/>
                </a:xfrm>
                <a:prstGeom prst="rect">
                  <a:avLst/>
                </a:prstGeom>
              </p:spPr>
            </p:pic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3693" y="2028836"/>
                  <a:ext cx="414319" cy="414319"/>
                </a:xfrm>
                <a:prstGeom prst="rect">
                  <a:avLst/>
                </a:prstGeom>
              </p:spPr>
            </p:pic>
          </p:grpSp>
          <p:sp>
            <p:nvSpPr>
              <p:cNvPr id="44" name="Textfeld 43"/>
              <p:cNvSpPr txBox="1"/>
              <p:nvPr/>
            </p:nvSpPr>
            <p:spPr>
              <a:xfrm>
                <a:off x="3729721" y="1644487"/>
                <a:ext cx="15728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RayVentory Administration Server</a:t>
                </a: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285" y="2814424"/>
                <a:ext cx="702834" cy="702834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445" y="3046312"/>
                <a:ext cx="276559" cy="277526"/>
              </a:xfrm>
              <a:prstGeom prst="rect">
                <a:avLst/>
              </a:prstGeom>
            </p:spPr>
          </p:pic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021" y="2885387"/>
                <a:ext cx="335412" cy="335412"/>
              </a:xfrm>
              <a:prstGeom prst="rect">
                <a:avLst/>
              </a:prstGeom>
            </p:spPr>
          </p:pic>
          <p:sp>
            <p:nvSpPr>
              <p:cNvPr id="77" name="Textfeld 76"/>
              <p:cNvSpPr txBox="1"/>
              <p:nvPr/>
            </p:nvSpPr>
            <p:spPr>
              <a:xfrm>
                <a:off x="5016941" y="3239150"/>
                <a:ext cx="477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SSRS</a:t>
                </a:r>
              </a:p>
            </p:txBody>
          </p:sp>
        </p:grpSp>
      </p:grpSp>
      <p:cxnSp>
        <p:nvCxnSpPr>
          <p:cNvPr id="89" name="Verbinder: gewinkelt 93"/>
          <p:cNvCxnSpPr>
            <a:stCxn id="3" idx="2"/>
            <a:endCxn id="6" idx="1"/>
          </p:cNvCxnSpPr>
          <p:nvPr/>
        </p:nvCxnSpPr>
        <p:spPr>
          <a:xfrm rot="16200000" flipH="1">
            <a:off x="2786964" y="2814460"/>
            <a:ext cx="1432635" cy="274707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104" name="Textfeld 103"/>
          <p:cNvSpPr txBox="1"/>
          <p:nvPr/>
        </p:nvSpPr>
        <p:spPr>
          <a:xfrm>
            <a:off x="3406942" y="4424799"/>
            <a:ext cx="1369460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 Light" panose="020B0403030403020204" pitchFamily="34" charset="0"/>
              </a:rPr>
              <a:t>Oracle:</a:t>
            </a:r>
          </a:p>
          <a:p>
            <a:r>
              <a:rPr lang="en-GB" sz="1100" dirty="0">
                <a:latin typeface="Myriad Pro Light" panose="020B0403030403020204" pitchFamily="34" charset="0"/>
              </a:rPr>
              <a:t>1521 or Custom</a:t>
            </a:r>
          </a:p>
        </p:txBody>
      </p:sp>
      <p:grpSp>
        <p:nvGrpSpPr>
          <p:cNvPr id="133" name="Gruppieren 132"/>
          <p:cNvGrpSpPr/>
          <p:nvPr/>
        </p:nvGrpSpPr>
        <p:grpSpPr>
          <a:xfrm>
            <a:off x="5036932" y="4041431"/>
            <a:ext cx="650683" cy="950441"/>
            <a:chOff x="1894294" y="3798542"/>
            <a:chExt cx="650683" cy="950441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240" y="4183215"/>
              <a:ext cx="565768" cy="565768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4" y="3798542"/>
              <a:ext cx="650683" cy="650683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2516858" y="2850502"/>
            <a:ext cx="475321" cy="486775"/>
            <a:chOff x="1156228" y="2700154"/>
            <a:chExt cx="475321" cy="486775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28" y="2700154"/>
              <a:ext cx="395484" cy="39548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024" y="2923404"/>
              <a:ext cx="263525" cy="263525"/>
            </a:xfrm>
            <a:prstGeom prst="rect">
              <a:avLst/>
            </a:prstGeom>
          </p:spPr>
        </p:pic>
      </p:grpSp>
      <p:sp>
        <p:nvSpPr>
          <p:cNvPr id="56" name="Rechteck 55"/>
          <p:cNvSpPr/>
          <p:nvPr/>
        </p:nvSpPr>
        <p:spPr>
          <a:xfrm>
            <a:off x="8339688" y="1501867"/>
            <a:ext cx="3221343" cy="4518463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feld 56"/>
          <p:cNvSpPr txBox="1"/>
          <p:nvPr/>
        </p:nvSpPr>
        <p:spPr>
          <a:xfrm>
            <a:off x="8344157" y="1504266"/>
            <a:ext cx="3216874" cy="220060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latin typeface="Myriad Pro Light" panose="020B0403030403020204" pitchFamily="34" charset="0"/>
              </a:rPr>
              <a:t>Approach: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Agent (scanner and scheduler) will be installed on the target system permanently 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Inventory job will be executed by schedule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Agent writes the inventory result (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-file) on the target system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Agent uploads the .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 to the Central Server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823610" y="3848844"/>
            <a:ext cx="1267575" cy="161582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 Light" panose="020B0403030403020204" pitchFamily="34" charset="0"/>
              </a:rPr>
              <a:t>Permissions</a:t>
            </a:r>
          </a:p>
          <a:p>
            <a:r>
              <a:rPr lang="en-GB" sz="1100" dirty="0">
                <a:latin typeface="Myriad Pro Light" panose="020B0403030403020204" pitchFamily="34" charset="0"/>
              </a:rPr>
              <a:t>Runs in system context under Windows</a:t>
            </a:r>
          </a:p>
          <a:p>
            <a:endParaRPr lang="en-GB" sz="1100" dirty="0">
              <a:latin typeface="Myriad Pro Light" panose="020B0403030403020204" pitchFamily="34" charset="0"/>
            </a:endParaRPr>
          </a:p>
          <a:p>
            <a:r>
              <a:rPr lang="en-GB" sz="1100" dirty="0">
                <a:latin typeface="Myriad Pro Light" panose="020B0403030403020204" pitchFamily="34" charset="0"/>
              </a:rPr>
              <a:t>Recommended:</a:t>
            </a:r>
            <a:br>
              <a:rPr lang="en-GB" sz="1100" dirty="0">
                <a:latin typeface="Myriad Pro Light" panose="020B0403030403020204" pitchFamily="34" charset="0"/>
              </a:rPr>
            </a:br>
            <a:r>
              <a:rPr lang="en-GB" sz="1100" dirty="0" err="1">
                <a:latin typeface="Myriad Pro Light" panose="020B0403030403020204" pitchFamily="34" charset="0"/>
              </a:rPr>
              <a:t>Sudo</a:t>
            </a:r>
            <a:r>
              <a:rPr lang="en-GB" sz="1100" dirty="0">
                <a:latin typeface="Myriad Pro Light" panose="020B0403030403020204" pitchFamily="34" charset="0"/>
              </a:rPr>
              <a:t> permissions for dedicated system commands</a:t>
            </a:r>
          </a:p>
        </p:txBody>
      </p:sp>
      <p:sp>
        <p:nvSpPr>
          <p:cNvPr id="51" name="Rechteck 50"/>
          <p:cNvSpPr/>
          <p:nvPr/>
        </p:nvSpPr>
        <p:spPr>
          <a:xfrm>
            <a:off x="5894558" y="3786939"/>
            <a:ext cx="2203605" cy="2232026"/>
          </a:xfrm>
          <a:prstGeom prst="rect">
            <a:avLst/>
          </a:prstGeom>
          <a:noFill/>
          <a:ln w="38100">
            <a:solidFill>
              <a:srgbClr val="D7D4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5629B0B-0B5D-49B7-AB04-64A0CB0F08E6}"/>
              </a:ext>
            </a:extLst>
          </p:cNvPr>
          <p:cNvGrpSpPr/>
          <p:nvPr/>
        </p:nvGrpSpPr>
        <p:grpSpPr>
          <a:xfrm>
            <a:off x="6107802" y="3820566"/>
            <a:ext cx="752402" cy="2149343"/>
            <a:chOff x="436370" y="3836684"/>
            <a:chExt cx="752402" cy="2149343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EC9892E2-57E0-40E2-8ACF-B709D1AF2154}"/>
                </a:ext>
              </a:extLst>
            </p:cNvPr>
            <p:cNvGrpSpPr/>
            <p:nvPr/>
          </p:nvGrpSpPr>
          <p:grpSpPr>
            <a:xfrm>
              <a:off x="436370" y="3836684"/>
              <a:ext cx="750269" cy="1158592"/>
              <a:chOff x="6728894" y="2731308"/>
              <a:chExt cx="750269" cy="1158592"/>
            </a:xfrm>
          </p:grpSpPr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DD3DFFA3-B12D-4061-A6C4-5F38203E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894" y="2731308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D7BFBCCB-6061-47E8-8F97-2D8A7DDBB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678" y="3551660"/>
                <a:ext cx="338240" cy="338240"/>
              </a:xfrm>
              <a:prstGeom prst="rect">
                <a:avLst/>
              </a:prstGeom>
            </p:spPr>
          </p:pic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85C33FD2-A3C7-466E-93EB-C334C8C5C64A}"/>
                </a:ext>
              </a:extLst>
            </p:cNvPr>
            <p:cNvGrpSpPr/>
            <p:nvPr/>
          </p:nvGrpSpPr>
          <p:grpSpPr>
            <a:xfrm>
              <a:off x="438503" y="3947826"/>
              <a:ext cx="750269" cy="1359562"/>
              <a:chOff x="6733821" y="1350659"/>
              <a:chExt cx="750269" cy="1359562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A3E6916B-35E6-44A4-A75C-51C0F0C24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821" y="1959952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23BDD93F-D971-4574-B5B7-B069D6520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4153" y="1350659"/>
                <a:ext cx="346440" cy="346440"/>
              </a:xfrm>
              <a:prstGeom prst="rect">
                <a:avLst/>
              </a:prstGeom>
            </p:spPr>
          </p:pic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954252CC-BF69-4B18-B5BC-C2A873420B2F}"/>
                </a:ext>
              </a:extLst>
            </p:cNvPr>
            <p:cNvGrpSpPr/>
            <p:nvPr/>
          </p:nvGrpSpPr>
          <p:grpSpPr>
            <a:xfrm>
              <a:off x="436370" y="5235758"/>
              <a:ext cx="750269" cy="750269"/>
              <a:chOff x="952522" y="2881286"/>
              <a:chExt cx="750269" cy="750269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AB8C7605-ADA1-4DFA-8D0D-12968F96E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22" y="2881286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AF7A7ECF-DAE1-481A-B483-70ADA8EC8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39" y="3015572"/>
                <a:ext cx="321468" cy="321468"/>
              </a:xfrm>
              <a:prstGeom prst="rect">
                <a:avLst/>
              </a:prstGeom>
            </p:spPr>
          </p:pic>
        </p:grp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738DB70-6B37-41A2-9E67-FEFB007B3EF5}"/>
              </a:ext>
            </a:extLst>
          </p:cNvPr>
          <p:cNvGrpSpPr/>
          <p:nvPr/>
        </p:nvGrpSpPr>
        <p:grpSpPr>
          <a:xfrm>
            <a:off x="6595579" y="2480742"/>
            <a:ext cx="1495606" cy="769441"/>
            <a:chOff x="6595579" y="2480742"/>
            <a:chExt cx="1495606" cy="769441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AC7EB0BD-543C-4568-B59F-2A6C28FE0256}"/>
                </a:ext>
              </a:extLst>
            </p:cNvPr>
            <p:cNvSpPr txBox="1"/>
            <p:nvPr/>
          </p:nvSpPr>
          <p:spPr>
            <a:xfrm>
              <a:off x="6595579" y="2480742"/>
              <a:ext cx="1495606" cy="76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latin typeface="Myriad Pro Light" panose="020B0403030403020204" pitchFamily="34" charset="0"/>
                </a:rPr>
                <a:t>Upload Options</a:t>
              </a:r>
            </a:p>
            <a:p>
              <a:r>
                <a:rPr lang="en-GB" sz="1050">
                  <a:latin typeface="Myriad Pro Light" panose="020B0403030403020204" pitchFamily="34" charset="0"/>
                </a:rPr>
                <a:t>80/443 HTTP(S)</a:t>
              </a:r>
            </a:p>
            <a:p>
              <a:r>
                <a:rPr lang="en-GB" sz="1050">
                  <a:latin typeface="Myriad Pro Light" panose="020B0403030403020204" pitchFamily="34" charset="0"/>
                </a:rPr>
                <a:t>445 SMB</a:t>
              </a:r>
            </a:p>
            <a:p>
              <a:r>
                <a:rPr lang="en-GB" sz="1050">
                  <a:latin typeface="Myriad Pro Light" panose="020B0403030403020204" pitchFamily="34" charset="0"/>
                </a:rPr>
                <a:t>21 FTP</a:t>
              </a:r>
            </a:p>
          </p:txBody>
        </p: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0E380BD9-056D-463A-88DB-2B09E595E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378" y="2716102"/>
              <a:ext cx="609490" cy="515623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5BA8B-B01E-4E7D-BB76-B3046700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97039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Verbinder: gewinkelt 93"/>
          <p:cNvCxnSpPr>
            <a:stCxn id="3" idx="3"/>
            <a:endCxn id="6" idx="0"/>
          </p:cNvCxnSpPr>
          <p:nvPr/>
        </p:nvCxnSpPr>
        <p:spPr>
          <a:xfrm>
            <a:off x="3513411" y="2486776"/>
            <a:ext cx="2974082" cy="130152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107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Architecture (Scenario: Portable)</a:t>
            </a:r>
          </a:p>
        </p:txBody>
      </p:sp>
      <p:sp>
        <p:nvSpPr>
          <p:cNvPr id="2" name="Rechteck 1"/>
          <p:cNvSpPr/>
          <p:nvPr/>
        </p:nvSpPr>
        <p:spPr>
          <a:xfrm>
            <a:off x="540000" y="1276709"/>
            <a:ext cx="11307443" cy="5173774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4876821" y="3788305"/>
            <a:ext cx="3221343" cy="2232026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746072" y="1501868"/>
            <a:ext cx="2767339" cy="1969815"/>
            <a:chOff x="4810051" y="1662736"/>
            <a:chExt cx="2767339" cy="1969815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6218307" y="2814160"/>
              <a:ext cx="653711" cy="11628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flipV="1">
              <a:off x="5537520" y="2814160"/>
              <a:ext cx="649021" cy="9335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ieren 32"/>
            <p:cNvGrpSpPr/>
            <p:nvPr/>
          </p:nvGrpSpPr>
          <p:grpSpPr>
            <a:xfrm>
              <a:off x="4810051" y="1662736"/>
              <a:ext cx="2767339" cy="1969815"/>
              <a:chOff x="3720709" y="1620052"/>
              <a:chExt cx="2767339" cy="1969815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3720709" y="1620052"/>
                <a:ext cx="2767339" cy="1969815"/>
              </a:xfrm>
              <a:prstGeom prst="rect">
                <a:avLst/>
              </a:prstGeom>
              <a:noFill/>
              <a:ln w="38100">
                <a:solidFill>
                  <a:srgbClr val="D7D4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4738447" y="1940413"/>
                <a:ext cx="928004" cy="873449"/>
                <a:chOff x="980008" y="1569706"/>
                <a:chExt cx="928004" cy="873449"/>
              </a:xfrm>
            </p:grpSpPr>
            <p:pic>
              <p:nvPicPr>
                <p:cNvPr id="91" name="Grafik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008" y="1569706"/>
                  <a:ext cx="853442" cy="853442"/>
                </a:xfrm>
                <a:prstGeom prst="rect">
                  <a:avLst/>
                </a:prstGeom>
              </p:spPr>
            </p:pic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3693" y="2028836"/>
                  <a:ext cx="414319" cy="414319"/>
                </a:xfrm>
                <a:prstGeom prst="rect">
                  <a:avLst/>
                </a:prstGeom>
              </p:spPr>
            </p:pic>
          </p:grpSp>
          <p:sp>
            <p:nvSpPr>
              <p:cNvPr id="44" name="Textfeld 43"/>
              <p:cNvSpPr txBox="1"/>
              <p:nvPr/>
            </p:nvSpPr>
            <p:spPr>
              <a:xfrm>
                <a:off x="3729721" y="1644487"/>
                <a:ext cx="15728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RayVentory Administration Server</a:t>
                </a: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285" y="2814424"/>
                <a:ext cx="702834" cy="702834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445" y="3046312"/>
                <a:ext cx="276559" cy="277526"/>
              </a:xfrm>
              <a:prstGeom prst="rect">
                <a:avLst/>
              </a:prstGeom>
            </p:spPr>
          </p:pic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021" y="2885387"/>
                <a:ext cx="335412" cy="335412"/>
              </a:xfrm>
              <a:prstGeom prst="rect">
                <a:avLst/>
              </a:prstGeom>
            </p:spPr>
          </p:pic>
          <p:sp>
            <p:nvSpPr>
              <p:cNvPr id="77" name="Textfeld 76"/>
              <p:cNvSpPr txBox="1"/>
              <p:nvPr/>
            </p:nvSpPr>
            <p:spPr>
              <a:xfrm>
                <a:off x="5016941" y="3239150"/>
                <a:ext cx="477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>
                    <a:latin typeface="Myriad Pro Light" panose="020B0403030403020204" pitchFamily="34" charset="0"/>
                  </a:rPr>
                  <a:t>SSRS</a:t>
                </a:r>
              </a:p>
            </p:txBody>
          </p:sp>
        </p:grpSp>
      </p:grpSp>
      <p:cxnSp>
        <p:nvCxnSpPr>
          <p:cNvPr id="89" name="Verbinder: gewinkelt 93"/>
          <p:cNvCxnSpPr>
            <a:stCxn id="3" idx="2"/>
            <a:endCxn id="6" idx="1"/>
          </p:cNvCxnSpPr>
          <p:nvPr/>
        </p:nvCxnSpPr>
        <p:spPr>
          <a:xfrm rot="16200000" flipH="1">
            <a:off x="2786964" y="2814460"/>
            <a:ext cx="1432635" cy="274707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104" name="Textfeld 103"/>
          <p:cNvSpPr txBox="1"/>
          <p:nvPr/>
        </p:nvSpPr>
        <p:spPr>
          <a:xfrm>
            <a:off x="3406942" y="4424799"/>
            <a:ext cx="1369460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Myriad Pro Light" panose="020B0403030403020204" pitchFamily="34" charset="0"/>
              </a:rPr>
              <a:t>Oracle:</a:t>
            </a:r>
          </a:p>
          <a:p>
            <a:r>
              <a:rPr lang="en-GB" sz="1100">
                <a:latin typeface="Myriad Pro Light" panose="020B0403030403020204" pitchFamily="34" charset="0"/>
              </a:rPr>
              <a:t>1521 or Custom</a:t>
            </a:r>
          </a:p>
        </p:txBody>
      </p:sp>
      <p:grpSp>
        <p:nvGrpSpPr>
          <p:cNvPr id="133" name="Gruppieren 132"/>
          <p:cNvGrpSpPr/>
          <p:nvPr/>
        </p:nvGrpSpPr>
        <p:grpSpPr>
          <a:xfrm>
            <a:off x="5036932" y="4041431"/>
            <a:ext cx="650683" cy="950441"/>
            <a:chOff x="1894294" y="3798542"/>
            <a:chExt cx="650683" cy="950441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240" y="4183215"/>
              <a:ext cx="565768" cy="565768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4" y="3798542"/>
              <a:ext cx="650683" cy="650683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2516858" y="2850502"/>
            <a:ext cx="475321" cy="486775"/>
            <a:chOff x="1156228" y="2700154"/>
            <a:chExt cx="475321" cy="486775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28" y="2700154"/>
              <a:ext cx="395484" cy="39548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024" y="2923404"/>
              <a:ext cx="263525" cy="263525"/>
            </a:xfrm>
            <a:prstGeom prst="rect">
              <a:avLst/>
            </a:prstGeom>
          </p:spPr>
        </p:pic>
      </p:grpSp>
      <p:sp>
        <p:nvSpPr>
          <p:cNvPr id="56" name="Rechteck 55"/>
          <p:cNvSpPr/>
          <p:nvPr/>
        </p:nvSpPr>
        <p:spPr>
          <a:xfrm>
            <a:off x="8339688" y="1501867"/>
            <a:ext cx="3221343" cy="4518463"/>
          </a:xfrm>
          <a:prstGeom prst="rect">
            <a:avLst/>
          </a:prstGeom>
          <a:noFill/>
          <a:ln w="38100">
            <a:solidFill>
              <a:srgbClr val="D7D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feld 56"/>
          <p:cNvSpPr txBox="1"/>
          <p:nvPr/>
        </p:nvSpPr>
        <p:spPr>
          <a:xfrm>
            <a:off x="8344157" y="1504266"/>
            <a:ext cx="3216874" cy="20313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latin typeface="Myriad Pro Light" panose="020B0403030403020204" pitchFamily="34" charset="0"/>
              </a:rPr>
              <a:t>Approach: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Scanner can be executed from any location (Share, Intranet, USB pen drive,…)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Scanner writes the inventory result (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-file) on the target system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Myriad Pro Light" panose="020B0403030403020204" pitchFamily="34" charset="0"/>
              </a:rPr>
              <a:t>Optional: Scanner uploads the .</a:t>
            </a:r>
            <a:r>
              <a:rPr lang="en-GB" sz="1100" dirty="0" err="1">
                <a:latin typeface="Myriad Pro Light" panose="020B0403030403020204" pitchFamily="34" charset="0"/>
              </a:rPr>
              <a:t>ndi</a:t>
            </a:r>
            <a:r>
              <a:rPr lang="en-GB" sz="1100" dirty="0">
                <a:latin typeface="Myriad Pro Light" panose="020B0403030403020204" pitchFamily="34" charset="0"/>
              </a:rPr>
              <a:t>-file to the Central Server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Myriad Pro Light" panose="020B0403030403020204" pitchFamily="34" charset="0"/>
            </a:endParaRPr>
          </a:p>
          <a:p>
            <a:endParaRPr lang="en-GB" sz="1100" dirty="0">
              <a:latin typeface="Myriad Pro Light" panose="020B0403030403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823610" y="3848844"/>
            <a:ext cx="1267575" cy="161582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 Light" panose="020B0403030403020204" pitchFamily="34" charset="0"/>
              </a:rPr>
              <a:t>Permissions</a:t>
            </a:r>
          </a:p>
          <a:p>
            <a:r>
              <a:rPr lang="en-GB" sz="1100" dirty="0">
                <a:latin typeface="Myriad Pro Light" panose="020B0403030403020204" pitchFamily="34" charset="0"/>
              </a:rPr>
              <a:t>Runs in system context under Windows</a:t>
            </a:r>
          </a:p>
          <a:p>
            <a:endParaRPr lang="en-GB" sz="1100" dirty="0">
              <a:latin typeface="Myriad Pro Light" panose="020B0403030403020204" pitchFamily="34" charset="0"/>
            </a:endParaRPr>
          </a:p>
          <a:p>
            <a:r>
              <a:rPr lang="en-GB" sz="1100" dirty="0">
                <a:latin typeface="Myriad Pro Light" panose="020B0403030403020204" pitchFamily="34" charset="0"/>
              </a:rPr>
              <a:t>Recommended:</a:t>
            </a:r>
            <a:br>
              <a:rPr lang="en-GB" sz="1100" dirty="0">
                <a:latin typeface="Myriad Pro Light" panose="020B0403030403020204" pitchFamily="34" charset="0"/>
              </a:rPr>
            </a:br>
            <a:r>
              <a:rPr lang="en-GB" sz="1100" dirty="0" err="1">
                <a:latin typeface="Myriad Pro Light" panose="020B0403030403020204" pitchFamily="34" charset="0"/>
              </a:rPr>
              <a:t>Sudo</a:t>
            </a:r>
            <a:r>
              <a:rPr lang="en-GB" sz="1100" dirty="0">
                <a:latin typeface="Myriad Pro Light" panose="020B0403030403020204" pitchFamily="34" charset="0"/>
              </a:rPr>
              <a:t> permissions for dedicated system commands</a:t>
            </a:r>
          </a:p>
        </p:txBody>
      </p:sp>
      <p:sp>
        <p:nvSpPr>
          <p:cNvPr id="51" name="Rechteck 50"/>
          <p:cNvSpPr/>
          <p:nvPr/>
        </p:nvSpPr>
        <p:spPr>
          <a:xfrm>
            <a:off x="5894558" y="3786939"/>
            <a:ext cx="2203605" cy="2232026"/>
          </a:xfrm>
          <a:prstGeom prst="rect">
            <a:avLst/>
          </a:prstGeom>
          <a:noFill/>
          <a:ln w="38100">
            <a:solidFill>
              <a:srgbClr val="D7D4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12EDC7D-B653-4323-A805-3E5D3F5D7831}"/>
              </a:ext>
            </a:extLst>
          </p:cNvPr>
          <p:cNvGrpSpPr/>
          <p:nvPr/>
        </p:nvGrpSpPr>
        <p:grpSpPr>
          <a:xfrm>
            <a:off x="6107802" y="3820566"/>
            <a:ext cx="752402" cy="2149343"/>
            <a:chOff x="436370" y="3836684"/>
            <a:chExt cx="752402" cy="2149343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84C1B337-F398-4595-BD1C-CE6EE9814D6F}"/>
                </a:ext>
              </a:extLst>
            </p:cNvPr>
            <p:cNvGrpSpPr/>
            <p:nvPr/>
          </p:nvGrpSpPr>
          <p:grpSpPr>
            <a:xfrm>
              <a:off x="436370" y="3836684"/>
              <a:ext cx="750269" cy="1158592"/>
              <a:chOff x="6728894" y="2731308"/>
              <a:chExt cx="750269" cy="1158592"/>
            </a:xfrm>
          </p:grpSpPr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C39D61DC-1753-47F7-B796-5A4114846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894" y="2731308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9861827C-6F03-4655-88F2-8FA56AA70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678" y="3551660"/>
                <a:ext cx="338240" cy="338240"/>
              </a:xfrm>
              <a:prstGeom prst="rect">
                <a:avLst/>
              </a:prstGeom>
            </p:spPr>
          </p:pic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6CB9773-C405-4BF8-A203-F994287CADA2}"/>
                </a:ext>
              </a:extLst>
            </p:cNvPr>
            <p:cNvGrpSpPr/>
            <p:nvPr/>
          </p:nvGrpSpPr>
          <p:grpSpPr>
            <a:xfrm>
              <a:off x="438503" y="3947826"/>
              <a:ext cx="750269" cy="1359562"/>
              <a:chOff x="6733821" y="1350659"/>
              <a:chExt cx="750269" cy="1359562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68EFBFBA-0915-470B-A372-A5B8E709C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821" y="1959952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3787B69E-7600-4540-92D6-37623B8C8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4153" y="1350659"/>
                <a:ext cx="346440" cy="346440"/>
              </a:xfrm>
              <a:prstGeom prst="rect">
                <a:avLst/>
              </a:prstGeom>
            </p:spPr>
          </p:pic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1A178DF3-C266-46C7-B21C-6C903D838653}"/>
                </a:ext>
              </a:extLst>
            </p:cNvPr>
            <p:cNvGrpSpPr/>
            <p:nvPr/>
          </p:nvGrpSpPr>
          <p:grpSpPr>
            <a:xfrm>
              <a:off x="436370" y="5235758"/>
              <a:ext cx="750269" cy="750269"/>
              <a:chOff x="952522" y="2881286"/>
              <a:chExt cx="750269" cy="750269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0D34C65C-ACF4-4397-B8E6-06783B74C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22" y="2881286"/>
                <a:ext cx="750269" cy="750269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1B682008-D15B-4115-8053-299C25DB7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39" y="3015572"/>
                <a:ext cx="321468" cy="321468"/>
              </a:xfrm>
              <a:prstGeom prst="rect">
                <a:avLst/>
              </a:prstGeom>
            </p:spPr>
          </p:pic>
        </p:grp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B5E077E7-A68D-428F-B426-0E91E88B02BC}"/>
              </a:ext>
            </a:extLst>
          </p:cNvPr>
          <p:cNvGrpSpPr/>
          <p:nvPr/>
        </p:nvGrpSpPr>
        <p:grpSpPr>
          <a:xfrm>
            <a:off x="6595579" y="2480742"/>
            <a:ext cx="1495606" cy="769441"/>
            <a:chOff x="6595579" y="2480742"/>
            <a:chExt cx="1495606" cy="769441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D7568903-D5D8-4454-B2E3-5D1680BE7C28}"/>
                </a:ext>
              </a:extLst>
            </p:cNvPr>
            <p:cNvSpPr txBox="1"/>
            <p:nvPr/>
          </p:nvSpPr>
          <p:spPr>
            <a:xfrm>
              <a:off x="6595579" y="2480742"/>
              <a:ext cx="1495606" cy="76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Myriad Pro Light" panose="020B0403030403020204" pitchFamily="34" charset="0"/>
                </a:rPr>
                <a:t>Upload Options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80/443 HTTP(S)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445 SMB</a:t>
              </a:r>
            </a:p>
            <a:p>
              <a:r>
                <a:rPr lang="en-GB" sz="1050" dirty="0">
                  <a:latin typeface="Myriad Pro Light" panose="020B0403030403020204" pitchFamily="34" charset="0"/>
                </a:rPr>
                <a:t>21 FTP</a:t>
              </a:r>
            </a:p>
          </p:txBody>
        </p: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B891AF4A-7793-4BDC-9FC0-17748564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378" y="2716102"/>
              <a:ext cx="609490" cy="515623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7945A-CC96-457C-BB76-D2555777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208154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8690" y="1344"/>
            <a:ext cx="51843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 err="1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RayVentory</a:t>
            </a:r>
            <a:endParaRPr lang="de-DE" sz="3200" dirty="0">
              <a:solidFill>
                <a:schemeClr val="bg1"/>
              </a:solidFill>
              <a:latin typeface="Myriad Pro Light" panose="020B0403030403020204" pitchFamily="34" charset="0"/>
              <a:cs typeface="Myanmar Text" panose="020B0502040204020203" pitchFamily="34" charset="0"/>
            </a:endParaRPr>
          </a:p>
          <a:p>
            <a:pPr algn="r"/>
            <a:r>
              <a:rPr lang="de-DE" sz="2000" dirty="0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3326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Status (Turk Telekom)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356162" y="1442466"/>
            <a:ext cx="2645201" cy="4834509"/>
          </a:xfrm>
          <a:prstGeom prst="rect">
            <a:avLst/>
          </a:prstGeom>
          <a:gradFill rotWithShape="1">
            <a:gsLst>
              <a:gs pos="0">
                <a:srgbClr val="00908D"/>
              </a:gs>
              <a:gs pos="100000">
                <a:srgbClr val="7DB8B7"/>
              </a:gs>
            </a:gsLst>
            <a:lin ang="16200000"/>
          </a:gradFill>
          <a:ln>
            <a:noFill/>
          </a:ln>
          <a:effectLst>
            <a:outerShdw blurRad="63500" dist="12700" dir="5400000" algn="t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algn="ctr"/>
            <a:endParaRPr lang="de-DE" altLang="de-DE" dirty="0">
              <a:solidFill>
                <a:schemeClr val="lt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87994" y="1442466"/>
            <a:ext cx="2645201" cy="4834509"/>
          </a:xfrm>
          <a:prstGeom prst="rect">
            <a:avLst/>
          </a:prstGeom>
          <a:gradFill rotWithShape="1">
            <a:gsLst>
              <a:gs pos="0">
                <a:srgbClr val="00908D"/>
              </a:gs>
              <a:gs pos="100000">
                <a:srgbClr val="7DB8B7"/>
              </a:gs>
            </a:gsLst>
            <a:lin ang="16200000"/>
          </a:gradFill>
          <a:ln>
            <a:noFill/>
          </a:ln>
          <a:effectLst>
            <a:outerShdw blurRad="63500" dist="12700" dir="5400000" algn="t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algn="ctr"/>
            <a:endParaRPr lang="de-DE" altLang="de-DE" dirty="0">
              <a:solidFill>
                <a:schemeClr val="lt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52799" y="2109331"/>
            <a:ext cx="2639119" cy="2008242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Software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Operating System 2016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RayVentory</a:t>
            </a: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 11.0 or 11.4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RayVentory</a:t>
            </a: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 Portal 11.4.1690.118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MSSQL 2017 Enterprise</a:t>
            </a: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9086416" y="1442465"/>
            <a:ext cx="2645201" cy="4834509"/>
            <a:chOff x="9086416" y="1442465"/>
            <a:chExt cx="2645201" cy="4834509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9086416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101745" y="474144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216488" y="1443678"/>
            <a:ext cx="2645201" cy="5337998"/>
            <a:chOff x="6218248" y="1442465"/>
            <a:chExt cx="2645201" cy="5337998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6218248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219408" y="4564472"/>
              <a:ext cx="184731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sz="13800" kern="0" dirty="0">
                <a:solidFill>
                  <a:schemeClr val="bg2">
                    <a:lumMod val="90000"/>
                  </a:schemeClr>
                </a:solidFill>
                <a:latin typeface="Myriad Pro"/>
                <a:ea typeface="MS PGothic" pitchFamily="34" charset="-128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487994" y="2109331"/>
            <a:ext cx="2639119" cy="3454792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Hardware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Test environment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</a:rPr>
              <a:t>RayVentory</a:t>
            </a: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 Server</a:t>
            </a:r>
          </a:p>
          <a:p>
            <a:pPr marL="1085850" lvl="2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Windows Server 2016</a:t>
            </a:r>
          </a:p>
          <a:p>
            <a:pPr marL="1085850" lvl="2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6GB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SQL Server</a:t>
            </a:r>
          </a:p>
          <a:p>
            <a:pPr marL="1085850" lvl="2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MSSQL 2017 Enterprise (</a:t>
            </a:r>
            <a:r>
              <a:rPr lang="en-GB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</a:rPr>
              <a:t>Raynet</a:t>
            </a: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 Instance)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Prod environment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</a:rPr>
              <a:t>Same as  Test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216423" y="2109331"/>
            <a:ext cx="2639119" cy="1792798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Other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MSSQL Management Studio Yes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Agent No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Oracle Zero Toch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090974" y="2109331"/>
            <a:ext cx="2639119" cy="1031051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Out of Scope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Installation on the same Server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CAF9A6-BC0B-4653-81EF-0F7B2444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127297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40000" y="360363"/>
            <a:ext cx="9102725" cy="1020762"/>
          </a:xfrm>
        </p:spPr>
        <p:txBody>
          <a:bodyPr/>
          <a:lstStyle/>
          <a:p>
            <a:r>
              <a:rPr lang="de-DE" sz="4000" dirty="0">
                <a:latin typeface="Myriad Pro Light" panose="020B0403030403020204" pitchFamily="34" charset="0"/>
                <a:cs typeface="Myanmar Text" panose="020B0502040204020203" pitchFamily="34" charset="0"/>
              </a:rPr>
              <a:t>Discovery/Inventory Concept</a:t>
            </a:r>
            <a:endParaRPr lang="de-DE" sz="1900" dirty="0"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BA695C81-2EB4-4D08-A2D2-90E66C517599}"/>
              </a:ext>
            </a:extLst>
          </p:cNvPr>
          <p:cNvSpPr/>
          <p:nvPr/>
        </p:nvSpPr>
        <p:spPr>
          <a:xfrm>
            <a:off x="537125" y="1693164"/>
            <a:ext cx="1384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Myriad Pro Light" panose="020B0403030403020204" pitchFamily="34" charset="0"/>
                <a:cs typeface="Myanmar Text" panose="020B0502040204020203" pitchFamily="34" charset="0"/>
              </a:rPr>
              <a:t>Discovery</a:t>
            </a:r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A695C81-2EB4-4D08-A2D2-90E66C517599}"/>
              </a:ext>
            </a:extLst>
          </p:cNvPr>
          <p:cNvSpPr/>
          <p:nvPr/>
        </p:nvSpPr>
        <p:spPr>
          <a:xfrm>
            <a:off x="6700745" y="1702720"/>
            <a:ext cx="135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Myriad Pro Light" panose="020B0403030403020204" pitchFamily="34" charset="0"/>
                <a:cs typeface="Myanmar Text" panose="020B0502040204020203" pitchFamily="34" charset="0"/>
              </a:rPr>
              <a:t>Inventory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001616" y="2279449"/>
            <a:ext cx="3811733" cy="3811321"/>
            <a:chOff x="7035068" y="2163853"/>
            <a:chExt cx="3924424" cy="3924000"/>
          </a:xfrm>
        </p:grpSpPr>
        <p:sp>
          <p:nvSpPr>
            <p:cNvPr id="152" name="Flussdiagramm: Verbinder 14">
              <a:extLst>
                <a:ext uri="{FF2B5EF4-FFF2-40B4-BE49-F238E27FC236}">
                  <a16:creationId xmlns:a16="http://schemas.microsoft.com/office/drawing/2014/main" id="{F2F9EF2A-5A78-40BA-BD7E-AE364ECD3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5068" y="2163853"/>
              <a:ext cx="3924424" cy="3924000"/>
            </a:xfrm>
            <a:prstGeom prst="flowChartConnector">
              <a:avLst/>
            </a:prstGeom>
            <a:solidFill>
              <a:srgbClr val="11928F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de-DE">
                <a:solidFill>
                  <a:schemeClr val="bg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153" name="Flussdiagramm: Verbinder 13">
              <a:extLst>
                <a:ext uri="{FF2B5EF4-FFF2-40B4-BE49-F238E27FC236}">
                  <a16:creationId xmlns:a16="http://schemas.microsoft.com/office/drawing/2014/main" id="{45929A7E-5629-4B95-997A-B8A8DB81B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7280" y="2528376"/>
              <a:ext cx="3060000" cy="3059904"/>
            </a:xfrm>
            <a:prstGeom prst="flowChartConnector">
              <a:avLst/>
            </a:prstGeom>
            <a:solidFill>
              <a:srgbClr val="119D8F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de-DE">
                <a:solidFill>
                  <a:schemeClr val="bg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154" name="Flussdiagramm: Verbinder 12">
              <a:extLst>
                <a:ext uri="{FF2B5EF4-FFF2-40B4-BE49-F238E27FC236}">
                  <a16:creationId xmlns:a16="http://schemas.microsoft.com/office/drawing/2014/main" id="{22A00B52-1535-4DC8-923F-9C2C8BE76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5323" y="2981633"/>
              <a:ext cx="2159679" cy="2160000"/>
            </a:xfrm>
            <a:prstGeom prst="flowChartConnector">
              <a:avLst/>
            </a:prstGeom>
            <a:solidFill>
              <a:srgbClr val="08A68C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de-DE">
                <a:solidFill>
                  <a:schemeClr val="bg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155" name="Flussdiagramm: Verbinder 2">
              <a:extLst>
                <a:ext uri="{FF2B5EF4-FFF2-40B4-BE49-F238E27FC236}">
                  <a16:creationId xmlns:a16="http://schemas.microsoft.com/office/drawing/2014/main" id="{7E1B0A79-2711-41FB-B834-EFFDFF25E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3079" y="3431633"/>
              <a:ext cx="1260000" cy="1260000"/>
            </a:xfrm>
            <a:prstGeom prst="flowChartConnector">
              <a:avLst/>
            </a:prstGeom>
            <a:solidFill>
              <a:srgbClr val="17B37F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endParaRPr lang="de-DE" sz="2000">
                <a:solidFill>
                  <a:schemeClr val="bg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732C3B74-4AC0-4F60-9C42-A3DEA568DA70}"/>
                </a:ext>
              </a:extLst>
            </p:cNvPr>
            <p:cNvSpPr/>
            <p:nvPr/>
          </p:nvSpPr>
          <p:spPr>
            <a:xfrm>
              <a:off x="8574862" y="3904440"/>
              <a:ext cx="895240" cy="285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Zero Touch</a:t>
              </a:r>
              <a:endParaRPr lang="en-GB" sz="1200" dirty="0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019768F0-4FAD-46C0-B9A4-7A12C95D8A42}"/>
                </a:ext>
              </a:extLst>
            </p:cNvPr>
            <p:cNvSpPr/>
            <p:nvPr/>
          </p:nvSpPr>
          <p:spPr>
            <a:xfrm>
              <a:off x="8658872" y="3107158"/>
              <a:ext cx="688413" cy="285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Remote</a:t>
              </a:r>
              <a:endParaRPr lang="en-GB" sz="1200" dirty="0"/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028D999F-4DE1-48FF-B047-31DE7773BA71}"/>
                </a:ext>
              </a:extLst>
            </p:cNvPr>
            <p:cNvSpPr/>
            <p:nvPr/>
          </p:nvSpPr>
          <p:spPr>
            <a:xfrm>
              <a:off x="8707480" y="2635199"/>
              <a:ext cx="577903" cy="285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Agent</a:t>
              </a:r>
              <a:endParaRPr lang="en-GB" sz="1200" dirty="0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498D6B15-D154-4B93-97E3-F9551C35BC55}"/>
                </a:ext>
              </a:extLst>
            </p:cNvPr>
            <p:cNvSpPr/>
            <p:nvPr/>
          </p:nvSpPr>
          <p:spPr>
            <a:xfrm>
              <a:off x="8629640" y="2231018"/>
              <a:ext cx="754560" cy="285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Portable </a:t>
              </a:r>
              <a:endParaRPr lang="en-GB" sz="12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11914" y="1973454"/>
            <a:ext cx="4380280" cy="4380929"/>
            <a:chOff x="616386" y="1713853"/>
            <a:chExt cx="4823286" cy="482400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616386" y="1713853"/>
              <a:ext cx="4823286" cy="4824000"/>
              <a:chOff x="574535" y="1258675"/>
              <a:chExt cx="5459028" cy="5459838"/>
            </a:xfrm>
          </p:grpSpPr>
          <p:sp>
            <p:nvSpPr>
              <p:cNvPr id="115" name="Flussdiagramm: Verbinder 114">
                <a:extLst>
                  <a:ext uri="{FF2B5EF4-FFF2-40B4-BE49-F238E27FC236}">
                    <a16:creationId xmlns:a16="http://schemas.microsoft.com/office/drawing/2014/main" id="{AC9FE1B5-D4D2-49AB-BA09-1D1A063D2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535" y="1258675"/>
                <a:ext cx="5459028" cy="5459838"/>
              </a:xfrm>
              <a:prstGeom prst="flowChartConnector">
                <a:avLst/>
              </a:prstGeom>
              <a:solidFill>
                <a:srgbClr val="11928F">
                  <a:alpha val="58000"/>
                </a:srgbClr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endParaRPr lang="de-DE">
                  <a:solidFill>
                    <a:schemeClr val="bg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15" name="Flussdiagramm: Verbinder 14">
                <a:extLst>
                  <a:ext uri="{FF2B5EF4-FFF2-40B4-BE49-F238E27FC236}">
                    <a16:creationId xmlns:a16="http://schemas.microsoft.com/office/drawing/2014/main" id="{F2F9EF2A-5A78-40BA-BD7E-AE364ECD3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0688" y="1767988"/>
                <a:ext cx="4441690" cy="4441212"/>
              </a:xfrm>
              <a:prstGeom prst="flowChartConnector">
                <a:avLst/>
              </a:prstGeom>
              <a:solidFill>
                <a:srgbClr val="11928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endParaRPr lang="de-DE">
                  <a:solidFill>
                    <a:schemeClr val="bg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14" name="Flussdiagramm: Verbinder 13">
                <a:extLst>
                  <a:ext uri="{FF2B5EF4-FFF2-40B4-BE49-F238E27FC236}">
                    <a16:creationId xmlns:a16="http://schemas.microsoft.com/office/drawing/2014/main" id="{45929A7E-5629-4B95-997A-B8A8DB81B4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9868" y="2180558"/>
                <a:ext cx="3463329" cy="3463221"/>
              </a:xfrm>
              <a:prstGeom prst="flowChartConnector">
                <a:avLst/>
              </a:prstGeom>
              <a:solidFill>
                <a:srgbClr val="119D8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endParaRPr lang="de-DE" dirty="0">
                  <a:solidFill>
                    <a:schemeClr val="bg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13" name="Flussdiagramm: Verbinder 12">
                <a:extLst>
                  <a:ext uri="{FF2B5EF4-FFF2-40B4-BE49-F238E27FC236}">
                    <a16:creationId xmlns:a16="http://schemas.microsoft.com/office/drawing/2014/main" id="{22A00B52-1535-4DC8-923F-9C2C8BE762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7790" y="2760767"/>
                <a:ext cx="2444339" cy="2444704"/>
              </a:xfrm>
              <a:prstGeom prst="flowChartConnector">
                <a:avLst/>
              </a:prstGeom>
              <a:solidFill>
                <a:srgbClr val="08A68C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endParaRPr lang="de-DE">
                  <a:solidFill>
                    <a:schemeClr val="bg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" name="Flussdiagramm: Verbinder 2">
                <a:extLst>
                  <a:ext uri="{FF2B5EF4-FFF2-40B4-BE49-F238E27FC236}">
                    <a16:creationId xmlns:a16="http://schemas.microsoft.com/office/drawing/2014/main" id="{7E1B0A79-2711-41FB-B834-EFFDFF25E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90585" y="3260828"/>
                <a:ext cx="1426077" cy="1426076"/>
              </a:xfrm>
              <a:prstGeom prst="flowChartConnector">
                <a:avLst/>
              </a:prstGeom>
              <a:solidFill>
                <a:srgbClr val="17B37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endParaRPr lang="de-DE" sz="2000">
                  <a:solidFill>
                    <a:schemeClr val="bg1"/>
                  </a:solidFill>
                  <a:latin typeface="Myriad Pro Light" panose="020B0403030403020204" pitchFamily="34" charset="0"/>
                </a:endParaRPr>
              </a:p>
            </p:txBody>
          </p:sp>
        </p:grp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35732F4F-4D0F-4339-BB88-365F9FD18CFF}"/>
                </a:ext>
              </a:extLst>
            </p:cNvPr>
            <p:cNvSpPr/>
            <p:nvPr/>
          </p:nvSpPr>
          <p:spPr>
            <a:xfrm>
              <a:off x="2530899" y="3908682"/>
              <a:ext cx="1023137" cy="305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CMDB/HAM</a:t>
              </a:r>
              <a:endParaRPr lang="de-DE" sz="1200" dirty="0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30BC950F-AE8E-45F5-803B-CD854A5EF351}"/>
                </a:ext>
              </a:extLst>
            </p:cNvPr>
            <p:cNvSpPr/>
            <p:nvPr/>
          </p:nvSpPr>
          <p:spPr>
            <a:xfrm>
              <a:off x="2400033" y="3134719"/>
              <a:ext cx="1284871" cy="305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Active Directory</a:t>
              </a:r>
              <a:endParaRPr lang="en-GB" sz="1200" dirty="0"/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5DAA2AEB-06CC-4C57-9068-2BE5F6050F87}"/>
                </a:ext>
              </a:extLst>
            </p:cNvPr>
            <p:cNvSpPr/>
            <p:nvPr/>
          </p:nvSpPr>
          <p:spPr>
            <a:xfrm>
              <a:off x="2355406" y="2687770"/>
              <a:ext cx="1378280" cy="305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DHCP / VM / DNS</a:t>
              </a:r>
              <a:endParaRPr lang="en-GB" sz="1200" dirty="0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FF0F1373-33FC-49D3-950B-689EEEAFDDA1}"/>
                </a:ext>
              </a:extLst>
            </p:cNvPr>
            <p:cNvSpPr/>
            <p:nvPr/>
          </p:nvSpPr>
          <p:spPr>
            <a:xfrm>
              <a:off x="2457877" y="2208240"/>
              <a:ext cx="1143449" cy="305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Myriad Pro Light" panose="020B0403030403020204" pitchFamily="34" charset="0"/>
                </a:rPr>
                <a:t>Network Scan</a:t>
              </a:r>
              <a:endParaRPr lang="en-GB" sz="1200" dirty="0"/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F8E7129D-E37D-4455-8BC8-A4D1583B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415" y="5850820"/>
              <a:ext cx="323999" cy="324001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8B10294-D6D4-4178-8F68-EC900BA75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467" y="6116316"/>
              <a:ext cx="323999" cy="324001"/>
            </a:xfrm>
            <a:prstGeom prst="rect">
              <a:avLst/>
            </a:prstGeom>
          </p:spPr>
        </p:pic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9BAAD280-8DCF-4F86-A1CA-105358804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694" y="6128039"/>
              <a:ext cx="323999" cy="324001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DEF7D151-FD89-414A-B0BB-37D14156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315" y="6008106"/>
              <a:ext cx="323999" cy="324001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AECA4E95-2221-4863-B4D8-C2EF6F216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220" y="6015161"/>
              <a:ext cx="323999" cy="324001"/>
            </a:xfrm>
            <a:prstGeom prst="rect">
              <a:avLst/>
            </a:prstGeom>
          </p:spPr>
        </p:pic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58E76FD1-F415-404B-9E64-8C69F94E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905" y="5811138"/>
              <a:ext cx="323999" cy="324001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EC1C8F5F-EB0B-416B-8F55-E86AC9FF6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457" y="5426886"/>
              <a:ext cx="323999" cy="324001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C01707AD-06FC-4425-8E33-2FE5617FA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44" y="5598506"/>
              <a:ext cx="323999" cy="324001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536F763A-CC71-4D27-BABD-171E4BCB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274" y="5669965"/>
              <a:ext cx="323999" cy="324001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A0FF5781-7656-4FB7-882C-755A914AB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532" y="5594969"/>
              <a:ext cx="323999" cy="324001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011CD73C-2A34-43F1-A405-FA85018F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39" y="5407691"/>
              <a:ext cx="323999" cy="324001"/>
            </a:xfrm>
            <a:prstGeom prst="rect">
              <a:avLst/>
            </a:prstGeom>
          </p:spPr>
        </p:pic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2A15C12A-C02C-488B-A0B4-F2F69DC01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39" y="5054137"/>
              <a:ext cx="323999" cy="324001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C2383750-D7CE-4239-94C2-FF364E45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593" y="5202228"/>
              <a:ext cx="323999" cy="324001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B25B4E3-1AF7-4E56-A0D1-F5DD98DE9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376" y="5208972"/>
              <a:ext cx="323999" cy="324001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71093AB3-90C4-4C24-8763-E71AEFD8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85" y="5031900"/>
              <a:ext cx="323999" cy="324001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0C51EF5D-B1B5-441F-AE13-E89E24A8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348" y="4674462"/>
              <a:ext cx="323999" cy="324001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8195C722-7E47-4101-A9B9-9D1273E2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612" y="4802319"/>
              <a:ext cx="323999" cy="324001"/>
            </a:xfrm>
            <a:prstGeom prst="rect">
              <a:avLst/>
            </a:prstGeom>
          </p:spPr>
        </p:pic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DBCAA34B-8207-40DD-96E9-7B65AA0A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104" y="4670818"/>
              <a:ext cx="323999" cy="324001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685FCFF6-6982-4B36-9881-C5C8522CC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619" y="4274560"/>
              <a:ext cx="323999" cy="324001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379951A3-C93B-4062-917C-4CCF5BEC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89" y="4273333"/>
              <a:ext cx="323999" cy="324001"/>
            </a:xfrm>
            <a:prstGeom prst="rect">
              <a:avLst/>
            </a:prstGeom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23" y="1665172"/>
            <a:ext cx="1059937" cy="1059937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57" y="1390818"/>
            <a:ext cx="1462604" cy="146260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C1C8F5F-EB0B-416B-8F55-E86AC9FF6A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83" y="5530550"/>
            <a:ext cx="294241" cy="29424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C01707AD-06FC-4425-8E33-2FE5617FAD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60" y="5616377"/>
            <a:ext cx="294241" cy="294242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536F763A-CC71-4D27-BABD-171E4BCBF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55" y="5690013"/>
            <a:ext cx="294241" cy="2942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A0FF5781-7656-4FB7-882C-755A914AB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30" y="5662719"/>
            <a:ext cx="294241" cy="294242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11CD73C-2A34-43F1-A405-FA85018F38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94" y="5466327"/>
            <a:ext cx="294241" cy="2942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A15C12A-C02C-488B-A0B4-F2F69DC01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07" y="5087534"/>
            <a:ext cx="294241" cy="294242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C2383750-D7CE-4239-94C2-FF364E455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00" y="5239066"/>
            <a:ext cx="294241" cy="2942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CB25B4E3-1AF7-4E56-A0D1-F5DD98DE93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51" y="5224436"/>
            <a:ext cx="294241" cy="294242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1093AB3-90C4-4C24-8763-E71AEFD80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9" y="5120408"/>
            <a:ext cx="294241" cy="294242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0C51EF5D-B1B5-441F-AE13-E89E24A83B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14" y="4709833"/>
            <a:ext cx="294241" cy="294242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8195C722-7E47-4101-A9B9-9D1273E206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1" y="4812105"/>
            <a:ext cx="294241" cy="294242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DBCAA34B-8207-40DD-96E9-7B65AA0A38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1" y="4705460"/>
            <a:ext cx="294241" cy="294242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685FCFF6-6982-4B36-9881-C5C8522CCE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531" y="4281100"/>
            <a:ext cx="294241" cy="294242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79951A3-C93B-4062-917C-4CCF5BECD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51" y="4281100"/>
            <a:ext cx="294241" cy="294242"/>
          </a:xfrm>
          <a:prstGeom prst="rect">
            <a:avLst/>
          </a:prstGeom>
        </p:spPr>
      </p:pic>
      <p:sp>
        <p:nvSpPr>
          <p:cNvPr id="6" name="Pfeil: nach unten gekrümmt 5">
            <a:extLst>
              <a:ext uri="{FF2B5EF4-FFF2-40B4-BE49-F238E27FC236}">
                <a16:creationId xmlns:a16="http://schemas.microsoft.com/office/drawing/2014/main" id="{F6CB1DE6-CE53-47A4-BBE4-B11CB8DFEE00}"/>
              </a:ext>
            </a:extLst>
          </p:cNvPr>
          <p:cNvSpPr/>
          <p:nvPr/>
        </p:nvSpPr>
        <p:spPr>
          <a:xfrm>
            <a:off x="5164076" y="2985266"/>
            <a:ext cx="1856901" cy="412452"/>
          </a:xfrm>
          <a:prstGeom prst="curvedDownArrow">
            <a:avLst>
              <a:gd name="adj1" fmla="val 90380"/>
              <a:gd name="adj2" fmla="val 139047"/>
              <a:gd name="adj3" fmla="val 25000"/>
            </a:avLst>
          </a:prstGeom>
          <a:solidFill>
            <a:srgbClr val="79C3C2"/>
          </a:solidFill>
          <a:ln>
            <a:solidFill>
              <a:srgbClr val="79C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Pfeil: nach unten gekrümmt 82">
            <a:extLst>
              <a:ext uri="{FF2B5EF4-FFF2-40B4-BE49-F238E27FC236}">
                <a16:creationId xmlns:a16="http://schemas.microsoft.com/office/drawing/2014/main" id="{9A840E83-4BBE-4445-AECC-D15B8B7C931F}"/>
              </a:ext>
            </a:extLst>
          </p:cNvPr>
          <p:cNvSpPr/>
          <p:nvPr/>
        </p:nvSpPr>
        <p:spPr>
          <a:xfrm rot="10800000">
            <a:off x="5050920" y="5120408"/>
            <a:ext cx="1856901" cy="412452"/>
          </a:xfrm>
          <a:prstGeom prst="curvedDownArrow">
            <a:avLst>
              <a:gd name="adj1" fmla="val 90380"/>
              <a:gd name="adj2" fmla="val 139047"/>
              <a:gd name="adj3" fmla="val 25000"/>
            </a:avLst>
          </a:prstGeom>
          <a:solidFill>
            <a:srgbClr val="79C3C2"/>
          </a:solidFill>
          <a:ln>
            <a:solidFill>
              <a:srgbClr val="79C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8347B6FF-5523-415A-BFCE-2080088DEFF4}"/>
              </a:ext>
            </a:extLst>
          </p:cNvPr>
          <p:cNvSpPr/>
          <p:nvPr/>
        </p:nvSpPr>
        <p:spPr>
          <a:xfrm>
            <a:off x="2297395" y="2046442"/>
            <a:ext cx="1233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Myriad Pro Light" panose="020B0403030403020204" pitchFamily="34" charset="0"/>
              </a:rPr>
              <a:t>Inventory Results</a:t>
            </a:r>
            <a:endParaRPr lang="en-GB" sz="1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E20D6D-D390-496A-8891-33B27D6C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27076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540000" y="360000"/>
            <a:ext cx="9102725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RayVentory</a:t>
            </a:r>
            <a:b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</a:br>
            <a:r>
              <a:rPr lang="de-DE" sz="1900" dirty="0">
                <a:latin typeface="Myriad Pro Light" panose="020B0403030403020204" pitchFamily="34" charset="0"/>
                <a:cs typeface="Myanmar Text" panose="020B0502040204020203" pitchFamily="34" charset="0"/>
              </a:rPr>
              <a:t>Scanning </a:t>
            </a:r>
            <a:r>
              <a:rPr lang="de-DE" sz="19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Methods</a:t>
            </a:r>
            <a:endParaRPr lang="de-DE" sz="1900" dirty="0"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2353"/>
            <a:ext cx="844172" cy="8441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8" y="4144068"/>
            <a:ext cx="844172" cy="62140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0000" y="252902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Myriad Pro Light" panose="020B0403030403020204" pitchFamily="34" charset="0"/>
              </a:rPr>
              <a:t>Agent-</a:t>
            </a:r>
            <a:r>
              <a:rPr lang="de-DE" sz="1400" b="1" dirty="0" err="1">
                <a:latin typeface="Myriad Pro Light" panose="020B0403030403020204" pitchFamily="34" charset="0"/>
              </a:rPr>
              <a:t>based</a:t>
            </a:r>
            <a:endParaRPr lang="de-DE" sz="1400" b="1" dirty="0">
              <a:latin typeface="Myriad Pro Light" panose="020B0403030403020204" pitchFamily="34" charset="0"/>
            </a:endParaRPr>
          </a:p>
          <a:p>
            <a:r>
              <a:rPr lang="en-US" sz="1400" dirty="0">
                <a:latin typeface="Myriad Pro Light" panose="020B0403030403020204" pitchFamily="34" charset="0"/>
              </a:rPr>
              <a:t>The agent (scanner) is installed on the target system and runs according to a schedule. The agent then uploads an .</a:t>
            </a:r>
            <a:r>
              <a:rPr lang="en-US" sz="1400" dirty="0" err="1">
                <a:latin typeface="Myriad Pro Light" panose="020B0403030403020204" pitchFamily="34" charset="0"/>
              </a:rPr>
              <a:t>ndi</a:t>
            </a:r>
            <a:r>
              <a:rPr lang="en-US" sz="1400" dirty="0">
                <a:latin typeface="Myriad Pro Light" panose="020B0403030403020204" pitchFamily="34" charset="0"/>
              </a:rPr>
              <a:t> file to the central server.</a:t>
            </a:r>
            <a:endParaRPr lang="de-DE" sz="1400" dirty="0">
              <a:latin typeface="Myriad Pro Light" panose="020B0403030403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74313" y="4866227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Myriad Pro Light" panose="020B0403030403020204" pitchFamily="34" charset="0"/>
              </a:rPr>
              <a:t>Remote</a:t>
            </a:r>
          </a:p>
          <a:p>
            <a:r>
              <a:rPr lang="en-US" sz="1400" dirty="0">
                <a:latin typeface="Myriad Pro Light" panose="020B0403030403020204" pitchFamily="34" charset="0"/>
              </a:rPr>
              <a:t>The scan is started from a central server and connects to the target system. The collected data is then stored in an .</a:t>
            </a:r>
            <a:r>
              <a:rPr lang="en-US" sz="1400" dirty="0" err="1">
                <a:latin typeface="Myriad Pro Light" panose="020B0403030403020204" pitchFamily="34" charset="0"/>
              </a:rPr>
              <a:t>ndi</a:t>
            </a:r>
            <a:r>
              <a:rPr lang="en-US" sz="1400" dirty="0">
                <a:latin typeface="Myriad Pro Light" panose="020B0403030403020204" pitchFamily="34" charset="0"/>
              </a:rPr>
              <a:t> file and uploaded to the central server. The scanner is then uninstalled on the target system.</a:t>
            </a:r>
          </a:p>
          <a:p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21300"/>
            <a:ext cx="844172" cy="84417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8" y="1703264"/>
            <a:ext cx="844172" cy="70715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40000" y="486622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Myriad Pro Light" panose="020B0403030403020204" pitchFamily="34" charset="0"/>
              </a:rPr>
              <a:t>Portable</a:t>
            </a:r>
          </a:p>
          <a:p>
            <a:r>
              <a:rPr lang="en-US" sz="1400" dirty="0">
                <a:latin typeface="Myriad Pro Light" panose="020B0403030403020204" pitchFamily="34" charset="0"/>
              </a:rPr>
              <a:t>The scanner can be run from any location (intranet, USB stick, ...). The collected data is stored in an .</a:t>
            </a:r>
            <a:r>
              <a:rPr lang="en-US" sz="1400" dirty="0" err="1">
                <a:latin typeface="Myriad Pro Light" panose="020B0403030403020204" pitchFamily="34" charset="0"/>
              </a:rPr>
              <a:t>ndi</a:t>
            </a:r>
            <a:r>
              <a:rPr lang="en-US" sz="1400" dirty="0">
                <a:latin typeface="Myriad Pro Light" panose="020B0403030403020204" pitchFamily="34" charset="0"/>
              </a:rPr>
              <a:t> file on the target system and can optionally be uploaded to the central server.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573358" y="2529021"/>
            <a:ext cx="4572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Myriad Pro Light" panose="020B0403030403020204" pitchFamily="34" charset="0"/>
              </a:rPr>
              <a:t>Zero Touch Technology</a:t>
            </a:r>
          </a:p>
          <a:p>
            <a:r>
              <a:rPr lang="en-US" sz="1400" dirty="0">
                <a:latin typeface="Myriad Pro Light" panose="020B0403030403020204" pitchFamily="34" charset="0"/>
              </a:rPr>
              <a:t>The central </a:t>
            </a:r>
            <a:r>
              <a:rPr lang="en-US" sz="1400" dirty="0" err="1">
                <a:latin typeface="Myriad Pro Light" panose="020B0403030403020204" pitchFamily="34" charset="0"/>
              </a:rPr>
              <a:t>RayVentory</a:t>
            </a:r>
            <a:r>
              <a:rPr lang="en-US" sz="1400" dirty="0">
                <a:latin typeface="Myriad Pro Light" panose="020B0403030403020204" pitchFamily="34" charset="0"/>
              </a:rPr>
              <a:t> server connects to the target system and queries it. The data is collected and stored directly on the central server in an .</a:t>
            </a:r>
            <a:r>
              <a:rPr lang="en-US" sz="1400" dirty="0" err="1">
                <a:latin typeface="Myriad Pro Light" panose="020B0403030403020204" pitchFamily="34" charset="0"/>
              </a:rPr>
              <a:t>ndi</a:t>
            </a:r>
            <a:r>
              <a:rPr lang="en-US" sz="1400" dirty="0">
                <a:latin typeface="Myriad Pro Light" panose="020B0403030403020204" pitchFamily="34" charset="0"/>
              </a:rPr>
              <a:t> file.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02360-DA70-4CDE-B9C6-276493C5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15187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8690" y="1344"/>
            <a:ext cx="51843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 err="1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Scope</a:t>
            </a:r>
            <a:r>
              <a:rPr lang="de-DE" sz="3200" dirty="0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 Options</a:t>
            </a:r>
          </a:p>
        </p:txBody>
      </p:sp>
    </p:spTree>
    <p:extLst>
      <p:ext uri="{BB962C8B-B14F-4D97-AF65-F5344CB8AC3E}">
        <p14:creationId xmlns:p14="http://schemas.microsoft.com/office/powerpoint/2010/main" val="146985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Implementation </a:t>
            </a:r>
            <a:r>
              <a:rPr lang="de-DE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Scope</a:t>
            </a:r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 </a:t>
            </a:r>
            <a:r>
              <a:rPr lang="de-DE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Prepordsystem</a:t>
            </a:r>
            <a:endParaRPr lang="de-DE" sz="3700" dirty="0"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56162" y="1442466"/>
            <a:ext cx="2645201" cy="5019627"/>
            <a:chOff x="3356162" y="1442466"/>
            <a:chExt cx="2645201" cy="5019627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356162" y="1442466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356505" y="5138654"/>
              <a:ext cx="80502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&amp;</a:t>
              </a:r>
              <a:endParaRPr lang="de-DE" sz="8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87994" y="1442466"/>
            <a:ext cx="2645201" cy="4834509"/>
          </a:xfrm>
          <a:prstGeom prst="rect">
            <a:avLst/>
          </a:prstGeom>
          <a:gradFill rotWithShape="1">
            <a:gsLst>
              <a:gs pos="0">
                <a:srgbClr val="00908D"/>
              </a:gs>
              <a:gs pos="100000">
                <a:srgbClr val="7DB8B7"/>
              </a:gs>
            </a:gsLst>
            <a:lin ang="16200000"/>
          </a:gradFill>
          <a:ln>
            <a:noFill/>
          </a:ln>
          <a:effectLst>
            <a:outerShdw blurRad="63500" dist="12700" dir="5400000" algn="t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algn="ctr"/>
            <a:endParaRPr lang="de-DE" altLang="de-DE" dirty="0">
              <a:solidFill>
                <a:schemeClr val="lt1"/>
              </a:solidFill>
            </a:endParaRPr>
          </a:p>
        </p:txBody>
      </p:sp>
      <p:pic>
        <p:nvPicPr>
          <p:cNvPr id="11" name="Picture 3" descr="O:\Marketing-Public\MEDIEN-REGELN\Logos-Raynet\RaynetLogo_colo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2" y="1504393"/>
            <a:ext cx="86891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3352799" y="2109331"/>
            <a:ext cx="2639119" cy="4470455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Customer Deliverables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US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Download der </a:t>
            </a:r>
            <a:r>
              <a:rPr lang="en-US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Sourcen</a:t>
            </a:r>
            <a:endParaRPr lang="en-US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copy of Prod Database (as pre prod Database)</a:t>
            </a: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Its need a Machine from witch we can connect this DB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Some Pre Prod Test Clients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2-5 Windows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2-5 Linux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2-5 Oracle DBs</a:t>
            </a: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vCenter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User to Connect /Password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9086416" y="1442465"/>
            <a:ext cx="2645201" cy="5161027"/>
            <a:chOff x="9086416" y="1442465"/>
            <a:chExt cx="2645201" cy="5161027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9086416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101745" y="4741444"/>
              <a:ext cx="106311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15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≠</a:t>
              </a:r>
              <a:endParaRPr lang="de-DE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216488" y="1443678"/>
            <a:ext cx="2645201" cy="5337998"/>
            <a:chOff x="6218248" y="1442465"/>
            <a:chExt cx="2645201" cy="5337998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6218248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219408" y="4564472"/>
              <a:ext cx="926857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38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»</a:t>
              </a:r>
            </a:p>
          </p:txBody>
        </p:sp>
      </p:grpSp>
      <p:pic>
        <p:nvPicPr>
          <p:cNvPr id="24" name="Picture 3" descr="O:\Marketing-Public\MEDIEN-REGELN\Logos-Raynet\RaynetLogo_colo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07" y="1504393"/>
            <a:ext cx="86891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487994" y="2109331"/>
            <a:ext cx="2639119" cy="2539157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Tasks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Implementation</a:t>
            </a:r>
            <a:b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</a:b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a) </a:t>
            </a:r>
            <a:r>
              <a:rPr lang="en-US" sz="13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RayVentory</a:t>
            </a: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 Server (AS + RVS + </a:t>
            </a:r>
            <a:r>
              <a:rPr lang="en-US" sz="13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DataHub</a:t>
            </a: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) *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Check Inventory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Check Upload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Migrate Pre Prod Database (Copy of Prod Database)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Some Check on the Migrated Database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Training-on-the-Job</a:t>
            </a:r>
          </a:p>
        </p:txBody>
      </p:sp>
      <p:sp>
        <p:nvSpPr>
          <p:cNvPr id="26" name="Rechteck 25"/>
          <p:cNvSpPr/>
          <p:nvPr/>
        </p:nvSpPr>
        <p:spPr>
          <a:xfrm>
            <a:off x="6216423" y="2109331"/>
            <a:ext cx="2639119" cy="2046714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Deliverables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Scanning infrastructure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Training-on-the-job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Implementation Documentation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090974" y="2109331"/>
            <a:ext cx="2639119" cy="1031051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Out of Scope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&lt;&gt; defined scope / deliverables</a:t>
            </a:r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B36BC6-5788-457D-8062-2B4F2F3F4475}"/>
              </a:ext>
            </a:extLst>
          </p:cNvPr>
          <p:cNvSpPr/>
          <p:nvPr/>
        </p:nvSpPr>
        <p:spPr>
          <a:xfrm>
            <a:off x="4807849" y="1531061"/>
            <a:ext cx="1157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Customer</a:t>
            </a:r>
            <a:endParaRPr lang="en-GB" dirty="0"/>
          </a:p>
        </p:txBody>
      </p:sp>
      <p:sp>
        <p:nvSpPr>
          <p:cNvPr id="28" name="Rechteck 11">
            <a:extLst>
              <a:ext uri="{FF2B5EF4-FFF2-40B4-BE49-F238E27FC236}">
                <a16:creationId xmlns:a16="http://schemas.microsoft.com/office/drawing/2014/main" id="{6DA9A3F0-FAE9-45F2-B928-3C835FAEE58B}"/>
              </a:ext>
            </a:extLst>
          </p:cNvPr>
          <p:cNvSpPr/>
          <p:nvPr/>
        </p:nvSpPr>
        <p:spPr>
          <a:xfrm>
            <a:off x="490306" y="6378190"/>
            <a:ext cx="572842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 Myriad Pro Light"/>
              </a:rPr>
              <a:t>*Inventoried device count will determine if SQL Express can be used or not</a:t>
            </a:r>
            <a:endParaRPr lang="en-GB" sz="1200" dirty="0">
              <a:latin typeface=" Myriad Pro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7EB4D-83A9-41FB-B53F-A6A6B413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81098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40000" y="360000"/>
            <a:ext cx="9324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Implementation </a:t>
            </a:r>
            <a:r>
              <a:rPr lang="de-DE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Scope</a:t>
            </a:r>
            <a:r>
              <a:rPr lang="de-DE" sz="3700" dirty="0">
                <a:latin typeface="Myriad Pro Light" panose="020B0403030403020204" pitchFamily="34" charset="0"/>
                <a:cs typeface="Myanmar Text" panose="020B0502040204020203" pitchFamily="34" charset="0"/>
              </a:rPr>
              <a:t> </a:t>
            </a:r>
            <a:r>
              <a:rPr lang="de-DE" sz="3700" dirty="0" err="1">
                <a:latin typeface="Myriad Pro Light" panose="020B0403030403020204" pitchFamily="34" charset="0"/>
                <a:cs typeface="Myanmar Text" panose="020B0502040204020203" pitchFamily="34" charset="0"/>
              </a:rPr>
              <a:t>Prod</a:t>
            </a:r>
            <a:endParaRPr lang="de-DE" sz="3700" dirty="0"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56162" y="1442466"/>
            <a:ext cx="2645201" cy="5019627"/>
            <a:chOff x="3356162" y="1442466"/>
            <a:chExt cx="2645201" cy="5019627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356162" y="1442466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356505" y="5138654"/>
              <a:ext cx="80502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&amp;</a:t>
              </a:r>
              <a:endParaRPr lang="de-DE" sz="8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87994" y="1442466"/>
            <a:ext cx="2645201" cy="4834509"/>
          </a:xfrm>
          <a:prstGeom prst="rect">
            <a:avLst/>
          </a:prstGeom>
          <a:gradFill rotWithShape="1">
            <a:gsLst>
              <a:gs pos="0">
                <a:srgbClr val="00908D"/>
              </a:gs>
              <a:gs pos="100000">
                <a:srgbClr val="7DB8B7"/>
              </a:gs>
            </a:gsLst>
            <a:lin ang="16200000"/>
          </a:gradFill>
          <a:ln>
            <a:noFill/>
          </a:ln>
          <a:effectLst>
            <a:outerShdw blurRad="63500" dist="12700" dir="5400000" algn="t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algn="ctr"/>
            <a:endParaRPr lang="de-DE" altLang="de-DE" dirty="0">
              <a:solidFill>
                <a:schemeClr val="lt1"/>
              </a:solidFill>
            </a:endParaRPr>
          </a:p>
        </p:txBody>
      </p:sp>
      <p:pic>
        <p:nvPicPr>
          <p:cNvPr id="11" name="Picture 3" descr="O:\Marketing-Public\MEDIEN-REGELN\Logos-Raynet\RaynetLogo_colo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2" y="1504393"/>
            <a:ext cx="86891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3352799" y="2109331"/>
            <a:ext cx="2639119" cy="2008242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Customer Deliverables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Download der </a:t>
            </a:r>
            <a:r>
              <a:rPr lang="en-US" sz="14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Sourcen</a:t>
            </a:r>
            <a:endParaRPr lang="en-US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Devices for inventory</a:t>
            </a:r>
            <a:b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</a:b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(&lt;&gt; defined scope)</a:t>
            </a:r>
          </a:p>
          <a:p>
            <a:pPr>
              <a:spcAft>
                <a:spcPts val="300"/>
              </a:spcAft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de-DE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9086416" y="1442465"/>
            <a:ext cx="2645201" cy="5161027"/>
            <a:chOff x="9086416" y="1442465"/>
            <a:chExt cx="2645201" cy="5161027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9086416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101745" y="4741444"/>
              <a:ext cx="106311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15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≠</a:t>
              </a:r>
              <a:endParaRPr lang="de-DE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216488" y="1443678"/>
            <a:ext cx="2645201" cy="5337998"/>
            <a:chOff x="6218248" y="1442465"/>
            <a:chExt cx="2645201" cy="5337998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6218248" y="1442465"/>
              <a:ext cx="2645201" cy="4834509"/>
            </a:xfrm>
            <a:prstGeom prst="rect">
              <a:avLst/>
            </a:prstGeom>
            <a:gradFill rotWithShape="1">
              <a:gsLst>
                <a:gs pos="0">
                  <a:srgbClr val="00908D"/>
                </a:gs>
                <a:gs pos="100000">
                  <a:srgbClr val="7DB8B7"/>
                </a:gs>
              </a:gsLst>
              <a:lin ang="16200000"/>
            </a:gradFill>
            <a:ln>
              <a:noFill/>
            </a:ln>
            <a:effectLst>
              <a:outerShdw blurRad="63500" dist="127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altLang="de-DE" dirty="0">
                <a:solidFill>
                  <a:schemeClr val="lt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219408" y="4564472"/>
              <a:ext cx="926857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3800" kern="0" dirty="0">
                  <a:solidFill>
                    <a:schemeClr val="bg2">
                      <a:lumMod val="90000"/>
                    </a:schemeClr>
                  </a:solidFill>
                  <a:latin typeface="Myriad Pro"/>
                  <a:ea typeface="MS PGothic" pitchFamily="34" charset="-128"/>
                </a:rPr>
                <a:t>»</a:t>
              </a:r>
            </a:p>
          </p:txBody>
        </p:sp>
      </p:grpSp>
      <p:pic>
        <p:nvPicPr>
          <p:cNvPr id="24" name="Picture 3" descr="O:\Marketing-Public\MEDIEN-REGELN\Logos-Raynet\RaynetLogo_colo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07" y="1504393"/>
            <a:ext cx="86891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487994" y="2109331"/>
            <a:ext cx="2639119" cy="1900520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Tasks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Implementation</a:t>
            </a:r>
            <a:b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</a:b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a) </a:t>
            </a:r>
            <a:r>
              <a:rPr lang="en-US" sz="13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RayVentory</a:t>
            </a: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 Server (AS + RVS + </a:t>
            </a:r>
            <a:r>
              <a:rPr lang="en-US" sz="1300" kern="0" dirty="0" err="1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DataHub</a:t>
            </a: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) *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Check Inventory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Check Upload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US" sz="13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Training-on-the-Job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US" sz="13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216423" y="2109331"/>
            <a:ext cx="2639119" cy="2046714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Deliverables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Scanning infrastructure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Training-on-the-job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Implementation Documentation</a:t>
            </a: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628650" lvl="1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  <a:p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090974" y="2109331"/>
            <a:ext cx="2639119" cy="1031051"/>
          </a:xfrm>
          <a:prstGeom prst="rect">
            <a:avLst/>
          </a:prstGeom>
        </p:spPr>
        <p:txBody>
          <a:bodyPr wrap="square" lIns="180000" rIns="180000">
            <a:spAutoFit/>
          </a:bodyPr>
          <a:lstStyle/>
          <a:p>
            <a:pPr>
              <a:spcAft>
                <a:spcPts val="300"/>
              </a:spcAft>
              <a:tabLst>
                <a:tab pos="108000" algn="l"/>
              </a:tabLst>
            </a:pPr>
            <a:r>
              <a:rPr lang="en-GB" sz="14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Out of Scope</a:t>
            </a: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r>
              <a:rPr lang="en-GB" sz="1400" kern="0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&lt;&gt; defined scope / deliverables</a:t>
            </a:r>
            <a:endParaRPr lang="en-GB" sz="1400" kern="0" dirty="0">
              <a:latin typeface="Myriad Pro"/>
              <a:ea typeface="MS PGothic" pitchFamily="34" charset="-128"/>
              <a:cs typeface="Myriad Pro"/>
            </a:endParaRPr>
          </a:p>
          <a:p>
            <a:pPr marL="171450" indent="-171450">
              <a:spcAft>
                <a:spcPts val="300"/>
              </a:spcAft>
              <a:buFont typeface="Myriad Pro" panose="020B0503030403020204" pitchFamily="34" charset="0"/>
              <a:buChar char="»"/>
              <a:tabLst>
                <a:tab pos="108000" algn="l"/>
              </a:tabLst>
            </a:pPr>
            <a:endParaRPr lang="en-GB" sz="1400" kern="0" dirty="0">
              <a:solidFill>
                <a:schemeClr val="bg1"/>
              </a:solidFill>
              <a:latin typeface="Myriad Pro"/>
              <a:ea typeface="MS PGothic" pitchFamily="34" charset="-128"/>
              <a:cs typeface="Myriad Pro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B36BC6-5788-457D-8062-2B4F2F3F4475}"/>
              </a:ext>
            </a:extLst>
          </p:cNvPr>
          <p:cNvSpPr/>
          <p:nvPr/>
        </p:nvSpPr>
        <p:spPr>
          <a:xfrm>
            <a:off x="4807849" y="1531061"/>
            <a:ext cx="1157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kern="0" cap="all" dirty="0">
                <a:solidFill>
                  <a:schemeClr val="bg1"/>
                </a:solidFill>
                <a:latin typeface="Myriad Pro"/>
                <a:ea typeface="MS PGothic" pitchFamily="34" charset="-128"/>
                <a:cs typeface="Myriad Pro"/>
              </a:rPr>
              <a:t>Customer</a:t>
            </a:r>
            <a:endParaRPr lang="en-GB" dirty="0"/>
          </a:p>
        </p:txBody>
      </p:sp>
      <p:sp>
        <p:nvSpPr>
          <p:cNvPr id="28" name="Rechteck 11">
            <a:extLst>
              <a:ext uri="{FF2B5EF4-FFF2-40B4-BE49-F238E27FC236}">
                <a16:creationId xmlns:a16="http://schemas.microsoft.com/office/drawing/2014/main" id="{6DA9A3F0-FAE9-45F2-B928-3C835FAEE58B}"/>
              </a:ext>
            </a:extLst>
          </p:cNvPr>
          <p:cNvSpPr/>
          <p:nvPr/>
        </p:nvSpPr>
        <p:spPr>
          <a:xfrm>
            <a:off x="490306" y="6378190"/>
            <a:ext cx="572842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 Myriad Pro Light"/>
              </a:rPr>
              <a:t>*Inventoried device count will determine if SQL Express can be used or not</a:t>
            </a:r>
            <a:endParaRPr lang="en-GB" sz="1200" dirty="0">
              <a:latin typeface=" Myriad Pro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19516-F1A1-4C1C-8092-05193523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1"/>
          <a:lstStyle/>
          <a:p>
            <a:r>
              <a:rPr lang="de-DE" sz="1000">
                <a:solidFill>
                  <a:srgbClr val="3366FF">
                    <a:alpha val="50000"/>
                  </a:srgbClr>
                </a:solidFill>
                <a:latin typeface="Arial" panose="020B0604020202020204" pitchFamily="34" charset="0"/>
              </a:rPr>
              <a:t>Türk Telekom | Dahili | Kişisel Veri İçermez </a:t>
            </a:r>
          </a:p>
        </p:txBody>
      </p:sp>
    </p:spTree>
    <p:extLst>
      <p:ext uri="{BB962C8B-B14F-4D97-AF65-F5344CB8AC3E}">
        <p14:creationId xmlns:p14="http://schemas.microsoft.com/office/powerpoint/2010/main" val="121901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8690" y="1344"/>
            <a:ext cx="51843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02499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1224</Words>
  <Application>Microsoft Office PowerPoint</Application>
  <PresentationFormat>Widescreen</PresentationFormat>
  <Paragraphs>300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 Myriad Pro Light</vt:lpstr>
      <vt:lpstr>Arial</vt:lpstr>
      <vt:lpstr>Calibri</vt:lpstr>
      <vt:lpstr>Calibri Light</vt:lpstr>
      <vt:lpstr>Myanmar Text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Discovery/Inventory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Isabella Borth</dc:creator>
  <cp:lastModifiedBy>Mustafa Çelen</cp:lastModifiedBy>
  <cp:revision>643</cp:revision>
  <cp:lastPrinted>2017-03-27T08:28:10Z</cp:lastPrinted>
  <dcterms:created xsi:type="dcterms:W3CDTF">2016-10-03T13:05:17Z</dcterms:created>
  <dcterms:modified xsi:type="dcterms:W3CDTF">2024-09-29T17:02:19Z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iketClassification">
    <vt:lpwstr>A5BC3CFD-4D51-461E-B5F0-D84C6FA67A36</vt:lpwstr>
  </property>
  <property fmtid="{D5CDD505-2E9C-101B-9397-08002B2CF9AE}" pid="3" name="SensitivityPropertyName">
    <vt:lpwstr>3265DAC8-E08B-44A1-BADC-2164496259F8</vt:lpwstr>
  </property>
  <property fmtid="{D5CDD505-2E9C-101B-9397-08002B2CF9AE}" pid="4" name="SensitivityPersonalDatasPropertyName">
    <vt:lpwstr/>
  </property>
  <property fmtid="{D5CDD505-2E9C-101B-9397-08002B2CF9AE}" pid="5" name="PowerPoint_AddedHeaderFooter_PropertyName">
    <vt:lpwstr>true</vt:lpwstr>
  </property>
</Properties>
</file>