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7" r:id="rId3"/>
  </p:sldMasterIdLst>
  <p:notesMasterIdLst>
    <p:notesMasterId r:id="rId22"/>
  </p:notesMasterIdLst>
  <p:handoutMasterIdLst>
    <p:handoutMasterId r:id="rId23"/>
  </p:handoutMasterIdLst>
  <p:sldIdLst>
    <p:sldId id="393" r:id="rId4"/>
    <p:sldId id="311" r:id="rId5"/>
    <p:sldId id="395" r:id="rId6"/>
    <p:sldId id="396" r:id="rId7"/>
    <p:sldId id="411" r:id="rId8"/>
    <p:sldId id="412" r:id="rId9"/>
    <p:sldId id="413" r:id="rId10"/>
    <p:sldId id="414" r:id="rId11"/>
    <p:sldId id="397" r:id="rId12"/>
    <p:sldId id="406" r:id="rId13"/>
    <p:sldId id="410" r:id="rId14"/>
    <p:sldId id="398" r:id="rId15"/>
    <p:sldId id="402" r:id="rId16"/>
    <p:sldId id="404" r:id="rId17"/>
    <p:sldId id="399" r:id="rId18"/>
    <p:sldId id="405" r:id="rId19"/>
    <p:sldId id="409" r:id="rId20"/>
    <p:sldId id="394" r:id="rId21"/>
  </p:sldIdLst>
  <p:sldSz cx="12192000" cy="6858000"/>
  <p:notesSz cx="6797675" cy="9926638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695"/>
    <a:srgbClr val="154C93"/>
    <a:srgbClr val="F9D9ED"/>
    <a:srgbClr val="00B050"/>
    <a:srgbClr val="23E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 autoAdjust="0"/>
    <p:restoredTop sz="94598" autoAdjust="0"/>
  </p:normalViewPr>
  <p:slideViewPr>
    <p:cSldViewPr snapToGrid="0">
      <p:cViewPr varScale="1">
        <p:scale>
          <a:sx n="109" d="100"/>
          <a:sy n="109" d="100"/>
        </p:scale>
        <p:origin x="822" y="102"/>
      </p:cViewPr>
      <p:guideLst/>
    </p:cSldViewPr>
  </p:slideViewPr>
  <p:outlineViewPr>
    <p:cViewPr>
      <p:scale>
        <a:sx n="33" d="100"/>
        <a:sy n="33" d="100"/>
      </p:scale>
      <p:origin x="0" y="-10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9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614B320-35AB-46BD-A163-8B6E0F6A3AFD}" type="datetime1">
              <a:rPr lang="tr-TR" smtClean="0"/>
              <a:t>04/09/2024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A39FA-1A98-4DAB-B329-534FD8930711}" type="datetime1">
              <a:rPr lang="tr-TR" smtClean="0"/>
              <a:pPr/>
              <a:t>04/09/2024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/>
              <a:t>Asıl metin stillerini düzenle</a:t>
            </a:r>
          </a:p>
          <a:p>
            <a:pPr lvl="1" rtl="0"/>
            <a:r>
              <a:rPr lang="tr-TR" dirty="0"/>
              <a:t>İkinci düzey</a:t>
            </a:r>
          </a:p>
          <a:p>
            <a:pPr lvl="2" rtl="0"/>
            <a:r>
              <a:rPr lang="tr-TR" dirty="0"/>
              <a:t>Üçüncü düzey</a:t>
            </a:r>
          </a:p>
          <a:p>
            <a:pPr lvl="3" rtl="0"/>
            <a:r>
              <a:rPr lang="tr-TR" dirty="0"/>
              <a:t>Dördüncü düzey</a:t>
            </a:r>
          </a:p>
          <a:p>
            <a:pPr lvl="4" rtl="0"/>
            <a:r>
              <a:rPr lang="tr-TR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9201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2033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7479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7495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1041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7258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5043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87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1498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13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036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261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9305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063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4769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7331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0351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47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3283-4A66-43E6-BE18-058DFA73312F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SlideMaster20.Title SlideFooter" descr="Bankaya Özel | Kişisel Veri İçermez&#10;Internal | No Personal Information"/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tr-TR" sz="900" b="1" i="0" u="none" baseline="0" smtClean="0">
                <a:solidFill>
                  <a:srgbClr val="0000FF"/>
                </a:solidFill>
                <a:latin typeface="calibri" panose="020F0502020204030204" pitchFamily="34" charset="0"/>
              </a:rPr>
              <a:t>Bankaya Özel |</a:t>
            </a:r>
            <a:r>
              <a:rPr lang="tr-TR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 </a:t>
            </a:r>
            <a:r>
              <a:rPr lang="tr-TR" sz="900" b="1" i="0" u="none" baseline="0" smtClean="0">
                <a:solidFill>
                  <a:srgbClr val="D3D3D3"/>
                </a:solidFill>
                <a:latin typeface="calibri" panose="020F0502020204030204" pitchFamily="34" charset="0"/>
              </a:rPr>
              <a:t>Kişisel Veri İçermez</a:t>
            </a:r>
            <a:endParaRPr lang="tr-TR" sz="850" b="0" i="0" u="none" baseline="0" smtClean="0">
              <a:solidFill>
                <a:srgbClr val="000000"/>
              </a:solidFill>
              <a:latin typeface="Microsoft Sans Serif" panose="020B0604020202020204" pitchFamily="34" charset="0"/>
            </a:endParaRPr>
          </a:p>
          <a:p>
            <a:pPr algn="r"/>
            <a:r>
              <a:rPr lang="tr-TR" sz="900" b="1" i="0" u="none" baseline="0" smtClean="0">
                <a:solidFill>
                  <a:srgbClr val="0000FF"/>
                </a:solidFill>
                <a:latin typeface="calibri" panose="020F0502020204030204" pitchFamily="34" charset="0"/>
              </a:rPr>
              <a:t>Internal |</a:t>
            </a:r>
            <a:r>
              <a:rPr lang="tr-TR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 </a:t>
            </a:r>
            <a:r>
              <a:rPr lang="tr-TR" sz="900" b="1" i="0" u="none" baseline="0" smtClean="0">
                <a:solidFill>
                  <a:srgbClr val="D3D3D3"/>
                </a:solidFill>
                <a:latin typeface="calibri" panose="020F0502020204030204" pitchFamily="34" charset="0"/>
              </a:rPr>
              <a:t>No Personal Information</a:t>
            </a:r>
            <a:endParaRPr lang="tr-TR" sz="900" b="1" i="0" u="none" baseline="0">
              <a:solidFill>
                <a:srgbClr val="D3D3D3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rSlideMaster.Title SlideFooter" descr="Bankaya Özel | Kişisel Veri İçermez&#10;Internal | No Personal Information"/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tr-TR" sz="900" b="1" i="0" u="none" baseline="0" smtClean="0">
                <a:solidFill>
                  <a:srgbClr val="0000FF"/>
                </a:solidFill>
                <a:latin typeface="calibri" panose="020F0502020204030204" pitchFamily="34" charset="0"/>
              </a:rPr>
              <a:t>Bankaya Özel |</a:t>
            </a:r>
            <a:r>
              <a:rPr lang="tr-TR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 </a:t>
            </a:r>
            <a:r>
              <a:rPr lang="tr-TR" sz="900" b="1" i="0" u="none" baseline="0" smtClean="0">
                <a:solidFill>
                  <a:srgbClr val="D3D3D3"/>
                </a:solidFill>
                <a:latin typeface="calibri" panose="020F0502020204030204" pitchFamily="34" charset="0"/>
              </a:rPr>
              <a:t>Kişisel Veri İçermez</a:t>
            </a:r>
            <a:endParaRPr lang="tr-TR" sz="850" b="0" i="0" u="none" baseline="0" smtClean="0">
              <a:solidFill>
                <a:srgbClr val="000000"/>
              </a:solidFill>
              <a:latin typeface="Microsoft Sans Serif" panose="020B0604020202020204" pitchFamily="34" charset="0"/>
            </a:endParaRPr>
          </a:p>
          <a:p>
            <a:pPr algn="r"/>
            <a:r>
              <a:rPr lang="tr-TR" sz="900" b="1" i="0" u="none" baseline="0" smtClean="0">
                <a:solidFill>
                  <a:srgbClr val="0000FF"/>
                </a:solidFill>
                <a:latin typeface="calibri" panose="020F0502020204030204" pitchFamily="34" charset="0"/>
              </a:rPr>
              <a:t>Internal |</a:t>
            </a:r>
            <a:r>
              <a:rPr lang="tr-TR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 </a:t>
            </a:r>
            <a:r>
              <a:rPr lang="tr-TR" sz="900" b="1" i="0" u="none" baseline="0" smtClean="0">
                <a:solidFill>
                  <a:srgbClr val="D3D3D3"/>
                </a:solidFill>
                <a:latin typeface="calibri" panose="020F0502020204030204" pitchFamily="34" charset="0"/>
              </a:rPr>
              <a:t>No Personal Information</a:t>
            </a:r>
            <a:endParaRPr lang="tr-TR" sz="900" b="1" i="0" u="none" baseline="0">
              <a:solidFill>
                <a:srgbClr val="D3D3D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9702" y="6297383"/>
            <a:ext cx="867268" cy="446340"/>
          </a:xfrm>
        </p:spPr>
        <p:txBody>
          <a:bodyPr/>
          <a:lstStyle>
            <a:lvl1pPr>
              <a:defRPr sz="1200">
                <a:solidFill>
                  <a:srgbClr val="8F8F8F"/>
                </a:solidFill>
              </a:defRPr>
            </a:lvl1pPr>
          </a:lstStyle>
          <a:p>
            <a:fld id="{DEA958F9-DCDA-492A-AD93-774F8148CBE3}" type="slidenum">
              <a:rPr lang="tr-TR" smtClean="0"/>
              <a:pPr/>
              <a:t>‹#›</a:t>
            </a:fld>
            <a:r>
              <a:rPr lang="tr-TR" dirty="0" smtClean="0"/>
              <a:t>/35</a:t>
            </a:r>
            <a:endParaRPr lang="tr-TR" dirty="0"/>
          </a:p>
        </p:txBody>
      </p:sp>
      <p:sp>
        <p:nvSpPr>
          <p:cNvPr id="2" name="frSlideMaster20.3_Başlık ve İçerikFooter" descr="Bankaya Özel | Kişisel Veri İçermez&#10;Internal | No Personal Information"/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tr-TR" sz="900" b="1" i="0" u="none" baseline="0" smtClean="0">
                <a:solidFill>
                  <a:srgbClr val="0000FF"/>
                </a:solidFill>
                <a:latin typeface="calibri" panose="020F0502020204030204" pitchFamily="34" charset="0"/>
              </a:rPr>
              <a:t>Bankaya Özel |</a:t>
            </a:r>
            <a:r>
              <a:rPr lang="tr-TR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 </a:t>
            </a:r>
            <a:r>
              <a:rPr lang="tr-TR" sz="900" b="1" i="0" u="none" baseline="0" smtClean="0">
                <a:solidFill>
                  <a:srgbClr val="D3D3D3"/>
                </a:solidFill>
                <a:latin typeface="calibri" panose="020F0502020204030204" pitchFamily="34" charset="0"/>
              </a:rPr>
              <a:t>Kişisel Veri İçermez</a:t>
            </a:r>
            <a:endParaRPr lang="tr-TR" sz="850" b="0" i="0" u="none" baseline="0" smtClean="0">
              <a:solidFill>
                <a:srgbClr val="000000"/>
              </a:solidFill>
              <a:latin typeface="Microsoft Sans Serif" panose="020B0604020202020204" pitchFamily="34" charset="0"/>
            </a:endParaRPr>
          </a:p>
          <a:p>
            <a:pPr algn="r"/>
            <a:r>
              <a:rPr lang="tr-TR" sz="900" b="1" i="0" u="none" baseline="0" smtClean="0">
                <a:solidFill>
                  <a:srgbClr val="0000FF"/>
                </a:solidFill>
                <a:latin typeface="calibri" panose="020F0502020204030204" pitchFamily="34" charset="0"/>
              </a:rPr>
              <a:t>Internal |</a:t>
            </a:r>
            <a:r>
              <a:rPr lang="tr-TR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 </a:t>
            </a:r>
            <a:r>
              <a:rPr lang="tr-TR" sz="900" b="1" i="0" u="none" baseline="0" smtClean="0">
                <a:solidFill>
                  <a:srgbClr val="D3D3D3"/>
                </a:solidFill>
                <a:latin typeface="calibri" panose="020F0502020204030204" pitchFamily="34" charset="0"/>
              </a:rPr>
              <a:t>No Personal Information</a:t>
            </a:r>
            <a:endParaRPr lang="tr-TR" sz="900" b="1" i="0" u="none" baseline="0">
              <a:solidFill>
                <a:srgbClr val="D3D3D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frSlideMaster.3_Başlık ve İçerikFooter" descr="Bankaya Özel | Kişisel Veri İçermez&#10;Internal | No Personal Information"/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tr-TR" sz="900" b="1" i="0" u="none" baseline="0" smtClean="0">
                <a:solidFill>
                  <a:srgbClr val="0000FF"/>
                </a:solidFill>
                <a:latin typeface="calibri" panose="020F0502020204030204" pitchFamily="34" charset="0"/>
              </a:rPr>
              <a:t>Bankaya Özel |</a:t>
            </a:r>
            <a:r>
              <a:rPr lang="tr-TR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 </a:t>
            </a:r>
            <a:r>
              <a:rPr lang="tr-TR" sz="900" b="1" i="0" u="none" baseline="0" smtClean="0">
                <a:solidFill>
                  <a:srgbClr val="D3D3D3"/>
                </a:solidFill>
                <a:latin typeface="calibri" panose="020F0502020204030204" pitchFamily="34" charset="0"/>
              </a:rPr>
              <a:t>Kişisel Veri İçermez</a:t>
            </a:r>
            <a:endParaRPr lang="tr-TR" sz="850" b="0" i="0" u="none" baseline="0" smtClean="0">
              <a:solidFill>
                <a:srgbClr val="000000"/>
              </a:solidFill>
              <a:latin typeface="Microsoft Sans Serif" panose="020B0604020202020204" pitchFamily="34" charset="0"/>
            </a:endParaRPr>
          </a:p>
          <a:p>
            <a:pPr algn="r"/>
            <a:r>
              <a:rPr lang="tr-TR" sz="900" b="1" i="0" u="none" baseline="0" smtClean="0">
                <a:solidFill>
                  <a:srgbClr val="0000FF"/>
                </a:solidFill>
                <a:latin typeface="calibri" panose="020F0502020204030204" pitchFamily="34" charset="0"/>
              </a:rPr>
              <a:t>Internal |</a:t>
            </a:r>
            <a:r>
              <a:rPr lang="tr-TR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 </a:t>
            </a:r>
            <a:r>
              <a:rPr lang="tr-TR" sz="900" b="1" i="0" u="none" baseline="0" smtClean="0">
                <a:solidFill>
                  <a:srgbClr val="D3D3D3"/>
                </a:solidFill>
                <a:latin typeface="calibri" panose="020F0502020204030204" pitchFamily="34" charset="0"/>
              </a:rPr>
              <a:t>No Personal Information</a:t>
            </a:r>
            <a:endParaRPr lang="tr-TR" sz="900" b="1" i="0" u="none" baseline="0">
              <a:solidFill>
                <a:srgbClr val="D3D3D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2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22000"/>
            <a:lum/>
          </a:blip>
          <a:srcRect/>
          <a:stretch>
            <a:fillRect l="78000" t="30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43283-4A66-43E6-BE18-058DFA7331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050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4198" cy="6858000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</p:spPr>
      </p:pic>
      <p:sp>
        <p:nvSpPr>
          <p:cNvPr id="8" name="Başlık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6702552" y="0"/>
            <a:ext cx="5489448" cy="2642616"/>
          </a:xfrm>
          <a:prstGeom prst="roundRect">
            <a:avLst>
              <a:gd name="adj" fmla="val 2139"/>
            </a:avLst>
          </a:prstGeom>
        </p:spPr>
        <p:txBody>
          <a:bodyPr tIns="288000" rtlCol="0"/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4000" b="1" dirty="0" smtClean="0">
                <a:solidFill>
                  <a:srgbClr val="154C93"/>
                </a:solidFill>
              </a:rPr>
              <a:t>Temel </a:t>
            </a:r>
            <a:r>
              <a:rPr lang="tr-TR" sz="4000" b="1" dirty="0">
                <a:solidFill>
                  <a:srgbClr val="154C93"/>
                </a:solidFill>
              </a:rPr>
              <a:t>Bankacılık İşlemlerinde </a:t>
            </a:r>
            <a:r>
              <a:rPr lang="tr-TR" sz="4000" b="1" dirty="0" err="1">
                <a:solidFill>
                  <a:srgbClr val="154C93"/>
                </a:solidFill>
              </a:rPr>
              <a:t>Push</a:t>
            </a:r>
            <a:r>
              <a:rPr lang="tr-TR" sz="4000" b="1" dirty="0">
                <a:solidFill>
                  <a:srgbClr val="154C93"/>
                </a:solidFill>
              </a:rPr>
              <a:t> Notification ile Mobil Onay </a:t>
            </a:r>
            <a:r>
              <a:rPr lang="tr-TR" sz="4000" b="1" dirty="0" smtClean="0">
                <a:solidFill>
                  <a:srgbClr val="154C93"/>
                </a:solidFill>
              </a:rPr>
              <a:t>Sistemi</a:t>
            </a:r>
            <a:endParaRPr lang="tr-TR" sz="4000" b="1" dirty="0">
              <a:solidFill>
                <a:srgbClr val="154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112" y="741325"/>
            <a:ext cx="1119161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3"/>
            </a:pPr>
            <a:r>
              <a:rPr lang="tr-TR" b="1" dirty="0" smtClean="0">
                <a:ea typeface="Times New Roman" panose="02020603050405020304" pitchFamily="18" charset="0"/>
              </a:rPr>
              <a:t>Projenin </a:t>
            </a:r>
            <a:r>
              <a:rPr lang="tr-TR" b="1" dirty="0">
                <a:ea typeface="Times New Roman" panose="02020603050405020304" pitchFamily="18" charset="0"/>
              </a:rPr>
              <a:t>Mimarisi, Kullanılan Teknolojiler ve </a:t>
            </a:r>
            <a:r>
              <a:rPr lang="tr-TR" b="1" dirty="0" smtClean="0">
                <a:ea typeface="Times New Roman" panose="02020603050405020304" pitchFamily="18" charset="0"/>
              </a:rPr>
              <a:t>Araçlar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dirty="0"/>
              <a:t>Müşteri bazında günlük 8 ekranda yapılan işlemlerin toplam tutarının, yukarıda belirtilen parametre değerinin altında olması halinde, işlemlerin </a:t>
            </a:r>
            <a:r>
              <a:rPr lang="tr-TR" dirty="0" err="1"/>
              <a:t>Push</a:t>
            </a:r>
            <a:r>
              <a:rPr lang="tr-TR" dirty="0"/>
              <a:t> Notification sürecine dahil olması, ilgili değerin üstünde işlemler olması durumunda ise, </a:t>
            </a:r>
            <a:r>
              <a:rPr lang="tr-TR" dirty="0" err="1"/>
              <a:t>dekontlu</a:t>
            </a:r>
            <a:r>
              <a:rPr lang="tr-TR" dirty="0"/>
              <a:t> işlemler ile yürütülmesi sağlandı. </a:t>
            </a:r>
            <a:endParaRPr lang="tr-TR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dirty="0" smtClean="0"/>
              <a:t>Bankamız genelinde loğların tutulduğu tablo ve yeni tanımlanan parametremiz ilişkilendirilerek, müşteri bazında toplam 8 ekran için yapılan işlem tutarlarının toplamı bulunması sağlandı. </a:t>
            </a:r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dirty="0" err="1"/>
              <a:t>Push</a:t>
            </a:r>
            <a:r>
              <a:rPr lang="tr-TR" dirty="0"/>
              <a:t> Notification sürecine dahil olabilecek işlemler için, müşterinin mobil onay için uyumlu olup olmadığını sorgulayacak </a:t>
            </a:r>
            <a:r>
              <a:rPr lang="tr-TR" dirty="0" err="1"/>
              <a:t>processler</a:t>
            </a:r>
            <a:r>
              <a:rPr lang="tr-TR" dirty="0"/>
              <a:t> hazırlandı.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dirty="0" err="1"/>
              <a:t>Push</a:t>
            </a:r>
            <a:r>
              <a:rPr lang="tr-TR" dirty="0"/>
              <a:t> Notification sürecine dahil olabilecek işlemlerde, müşteri mobil onay için uygun değil ise, mevcut sistemin devam edebilmesi için geliştirmeler yapıldı.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/>
              <a:t>Push</a:t>
            </a:r>
            <a:r>
              <a:rPr lang="tr-TR" dirty="0"/>
              <a:t> Notification sürecine dahil olabilecek işlemlerde, müşteri mobil onay için uygun ise, müşteri telefonuna </a:t>
            </a:r>
            <a:r>
              <a:rPr lang="tr-TR" dirty="0" err="1"/>
              <a:t>Push</a:t>
            </a:r>
            <a:r>
              <a:rPr lang="tr-TR" dirty="0"/>
              <a:t> bildiriminin iletilmesi için yeni </a:t>
            </a:r>
            <a:r>
              <a:rPr lang="tr-TR" dirty="0" err="1"/>
              <a:t>processler</a:t>
            </a:r>
            <a:r>
              <a:rPr lang="tr-TR" dirty="0"/>
              <a:t> hazırlandı. Bu </a:t>
            </a:r>
            <a:r>
              <a:rPr lang="tr-TR" dirty="0" err="1"/>
              <a:t>Processlerin</a:t>
            </a:r>
            <a:r>
              <a:rPr lang="tr-TR" dirty="0"/>
              <a:t> tetiklenmesi ile, yapılan işlemin özetini gösteren bildirimlerin iletilmesi sağlandı.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StartMobileApproveTransaction</a:t>
            </a:r>
            <a:r>
              <a:rPr lang="tr-TR" dirty="0" smtClean="0"/>
              <a:t>(</a:t>
            </a:r>
            <a:r>
              <a:rPr lang="tr-TR" dirty="0" err="1" smtClean="0"/>
              <a:t>AccountNumber</a:t>
            </a:r>
            <a:r>
              <a:rPr lang="tr-TR" dirty="0"/>
              <a:t>, </a:t>
            </a:r>
            <a:r>
              <a:rPr lang="tr-TR" dirty="0" err="1"/>
              <a:t>AccountSuffix</a:t>
            </a:r>
            <a:r>
              <a:rPr lang="tr-TR" dirty="0"/>
              <a:t>,</a:t>
            </a:r>
            <a:r>
              <a:rPr lang="en-US" dirty="0"/>
              <a:t> FEC, </a:t>
            </a:r>
            <a:r>
              <a:rPr lang="en-US" dirty="0" err="1"/>
              <a:t>TransactionName</a:t>
            </a:r>
            <a:r>
              <a:rPr lang="en-US" dirty="0"/>
              <a:t>, Amount, </a:t>
            </a:r>
            <a:r>
              <a:rPr lang="en-US" dirty="0" err="1"/>
              <a:t>PersonId</a:t>
            </a:r>
            <a:r>
              <a:rPr lang="en-US" dirty="0"/>
              <a:t>, </a:t>
            </a:r>
            <a:r>
              <a:rPr lang="en-US" dirty="0" err="1"/>
              <a:t>CustomerId</a:t>
            </a:r>
            <a:r>
              <a:rPr lang="en-US" dirty="0" smtClean="0"/>
              <a:t>)</a:t>
            </a:r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6843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112" y="741325"/>
            <a:ext cx="111916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3"/>
            </a:pPr>
            <a:r>
              <a:rPr lang="tr-TR" b="1" dirty="0" smtClean="0">
                <a:ea typeface="Times New Roman" panose="02020603050405020304" pitchFamily="18" charset="0"/>
              </a:rPr>
              <a:t>Projenin </a:t>
            </a:r>
            <a:r>
              <a:rPr lang="tr-TR" b="1" dirty="0">
                <a:ea typeface="Times New Roman" panose="02020603050405020304" pitchFamily="18" charset="0"/>
              </a:rPr>
              <a:t>Mimarisi, Kullanılan Teknolojiler ve </a:t>
            </a:r>
            <a:r>
              <a:rPr lang="tr-TR" b="1" dirty="0" smtClean="0">
                <a:ea typeface="Times New Roman" panose="02020603050405020304" pitchFamily="18" charset="0"/>
              </a:rPr>
              <a:t>Araçlar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/>
              <a:t>Push</a:t>
            </a:r>
            <a:r>
              <a:rPr lang="tr-TR" dirty="0"/>
              <a:t> Notification sürecine dahil olan işlemlerin, müşteri onayı alınana kadar geçen sürede, </a:t>
            </a:r>
            <a:r>
              <a:rPr lang="tr-TR" dirty="0" err="1"/>
              <a:t>thread</a:t>
            </a:r>
            <a:r>
              <a:rPr lang="tr-TR" dirty="0"/>
              <a:t> yapısı kullanılarak arka planda muhasebe işlemlerinin tamamlanması sağlandı. Böylece işlemlerin daha hızlı yapılması sağlanarak müşteri memnuniyeti sağlandı. </a:t>
            </a:r>
          </a:p>
          <a:p>
            <a:pPr lvl="0"/>
            <a:endParaRPr lang="tr-TR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dirty="0" smtClean="0"/>
              <a:t>Gün sonunda gişe personellerinin yaptığı işlemlere divit eklenip eklenmediğini kontrol ettiği ekranlara, </a:t>
            </a:r>
            <a:r>
              <a:rPr lang="tr-TR" dirty="0" err="1" smtClean="0"/>
              <a:t>push</a:t>
            </a:r>
            <a:r>
              <a:rPr lang="tr-TR" dirty="0" smtClean="0"/>
              <a:t> onayı alınan işlemler için zorunluluk kaldırıldı. Ekran düzenlemesi yapıldı. Böylece şube personelinin iş yükü hafifletilmiş oldu.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dirty="0" smtClean="0"/>
              <a:t>İleride </a:t>
            </a:r>
            <a:r>
              <a:rPr lang="tr-TR" dirty="0" err="1" smtClean="0"/>
              <a:t>Push</a:t>
            </a:r>
            <a:r>
              <a:rPr lang="tr-TR" dirty="0" smtClean="0"/>
              <a:t> </a:t>
            </a:r>
            <a:r>
              <a:rPr lang="tr-TR" dirty="0" err="1" smtClean="0"/>
              <a:t>notification</a:t>
            </a:r>
            <a:r>
              <a:rPr lang="tr-TR" dirty="0" smtClean="0"/>
              <a:t> sürecine dahil olabilecek ekranların kolayca sisteme entegre olabilmesi için dinamik bir yapı tasarlandı.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07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248" y="741325"/>
            <a:ext cx="1012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4"/>
            </a:pPr>
            <a:r>
              <a:rPr lang="tr-TR" b="1" dirty="0" smtClean="0">
                <a:ea typeface="Times New Roman" panose="02020603050405020304" pitchFamily="18" charset="0"/>
              </a:rPr>
              <a:t>Projenin </a:t>
            </a:r>
            <a:r>
              <a:rPr lang="tr-TR" b="1" dirty="0">
                <a:ea typeface="Times New Roman" panose="02020603050405020304" pitchFamily="18" charset="0"/>
              </a:rPr>
              <a:t>Ar-Ge ve Yenilikçi </a:t>
            </a:r>
            <a:r>
              <a:rPr lang="tr-TR" b="1" dirty="0" smtClean="0">
                <a:ea typeface="Times New Roman" panose="02020603050405020304" pitchFamily="18" charset="0"/>
              </a:rPr>
              <a:t>Yönü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0397"/>
              </p:ext>
            </p:extLst>
          </p:nvPr>
        </p:nvGraphicFramePr>
        <p:xfrm>
          <a:off x="460248" y="1368000"/>
          <a:ext cx="10091447" cy="5400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94194">
                  <a:extLst>
                    <a:ext uri="{9D8B030D-6E8A-4147-A177-3AD203B41FA5}">
                      <a16:colId xmlns:a16="http://schemas.microsoft.com/office/drawing/2014/main" val="2593772820"/>
                    </a:ext>
                  </a:extLst>
                </a:gridCol>
                <a:gridCol w="8097253">
                  <a:extLst>
                    <a:ext uri="{9D8B030D-6E8A-4147-A177-3AD203B41FA5}">
                      <a16:colId xmlns:a16="http://schemas.microsoft.com/office/drawing/2014/main" val="1884045966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10000" t="10000" r="10000" b="9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Banka şubelerinde  yapılan </a:t>
                      </a:r>
                      <a:r>
                        <a:rPr lang="tr-TR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dekontlu</a:t>
                      </a:r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işlemlerin en aza indirilerek hem zamandan hem de kağıttan tasarruf sağlanmıştır. Bununla birlikte temiz hava ve doğaya ciddi bir katkı sağlanmıştır.  </a:t>
                      </a:r>
                    </a:p>
                    <a:p>
                      <a:endParaRPr lang="tr-TR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162167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10000" t="10000" r="1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Yeni nesil bankacılık sistemine yeni bir adım eklenerek, dijital ve güvenli bankacılık sistemine katkı sağlanmıştır. </a:t>
                      </a:r>
                    </a:p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Zamandan çok ciddi bir tasarruf sağlanmıştır. </a:t>
                      </a:r>
                    </a:p>
                    <a:p>
                      <a:endParaRPr lang="tr-TR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36392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21000" t="7000" r="9000" b="27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/>
                    </a:p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işlem sonunda dekont basılması, müşteriden imza alınması, imzalı dekontun taratılması, saklanması ve arşivlenmesi gibi ihtiyaçları ortadan kalkacağından dolayı hem şubelere hem de müşterilere çok fazla katkı sağlamıştır.</a:t>
                      </a:r>
                    </a:p>
                    <a:p>
                      <a:endParaRPr lang="tr-TR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344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0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248" y="741325"/>
            <a:ext cx="1012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4"/>
            </a:pPr>
            <a:r>
              <a:rPr lang="tr-TR" b="1" dirty="0" smtClean="0">
                <a:ea typeface="Times New Roman" panose="02020603050405020304" pitchFamily="18" charset="0"/>
              </a:rPr>
              <a:t>Projenin </a:t>
            </a:r>
            <a:r>
              <a:rPr lang="tr-TR" b="1" dirty="0">
                <a:ea typeface="Times New Roman" panose="02020603050405020304" pitchFamily="18" charset="0"/>
              </a:rPr>
              <a:t>Ar-Ge ve Yenilikçi </a:t>
            </a:r>
            <a:r>
              <a:rPr lang="tr-TR" b="1" dirty="0" smtClean="0">
                <a:ea typeface="Times New Roman" panose="02020603050405020304" pitchFamily="18" charset="0"/>
              </a:rPr>
              <a:t>Yönü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179859"/>
              </p:ext>
            </p:extLst>
          </p:nvPr>
        </p:nvGraphicFramePr>
        <p:xfrm>
          <a:off x="432000" y="1110657"/>
          <a:ext cx="10203916" cy="5400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61289">
                  <a:extLst>
                    <a:ext uri="{9D8B030D-6E8A-4147-A177-3AD203B41FA5}">
                      <a16:colId xmlns:a16="http://schemas.microsoft.com/office/drawing/2014/main" val="2720963150"/>
                    </a:ext>
                  </a:extLst>
                </a:gridCol>
                <a:gridCol w="8842627">
                  <a:extLst>
                    <a:ext uri="{9D8B030D-6E8A-4147-A177-3AD203B41FA5}">
                      <a16:colId xmlns:a16="http://schemas.microsoft.com/office/drawing/2014/main" val="1632002754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7000" t="2000" r="9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Müşteriye gönderilen </a:t>
                      </a:r>
                      <a:r>
                        <a:rPr lang="tr-TR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push</a:t>
                      </a:r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onayı ile dijital onay alınması sağlanarak, iş risklerinin dijital yollar ile yönetilmesi sağlanmıştır.</a:t>
                      </a:r>
                    </a:p>
                    <a:p>
                      <a:pPr algn="l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283708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9000" t="16000" r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Mobil şube kullanımı yaygınlaştırılması ve bu işlemlerin dijital kanallarımızdan da şubeye gelmeye gerek kalmadan yapılabildiğinin görülmesi sağlanarak, müşterilerin dijital ortamlara yönlendirilmesi sağlanmıştır.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61292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11000" t="4000" r="10000" b="6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Böylece müşterilerin dijital onay izinlerini kullanarak kendilerini daha güvende hissetmesi sağlanmıştır.</a:t>
                      </a:r>
                    </a:p>
                    <a:p>
                      <a:pPr algn="l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17205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/>
                      <a:endParaRPr lang="tr-T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6000" t="4000" r="8000" b="4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Şube Mutabakat işlemlerinin etkinliğinin arttırılması sağlanmıştır.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49351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7"/>
                      <a:srcRect/>
                      <a:stretch>
                        <a:fillRect l="6000" t="4000" r="8000" b="4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Müşterilerin şube ve ATM’de sıra beklemeden, dijital bankacılık uygulama ve araçlarına yönlendirilmesi sağlanmıştır.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038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3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248" y="741325"/>
            <a:ext cx="10128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4"/>
            </a:pPr>
            <a:r>
              <a:rPr lang="tr-TR" b="1" dirty="0" smtClean="0">
                <a:ea typeface="Times New Roman" panose="02020603050405020304" pitchFamily="18" charset="0"/>
              </a:rPr>
              <a:t>Projenin </a:t>
            </a:r>
            <a:r>
              <a:rPr lang="tr-TR" b="1" dirty="0">
                <a:ea typeface="Times New Roman" panose="02020603050405020304" pitchFamily="18" charset="0"/>
              </a:rPr>
              <a:t>Ar-Ge ve Yenilikçi </a:t>
            </a:r>
            <a:r>
              <a:rPr lang="tr-TR" b="1" dirty="0" smtClean="0">
                <a:ea typeface="Times New Roman" panose="02020603050405020304" pitchFamily="18" charset="0"/>
              </a:rPr>
              <a:t>Yönü</a:t>
            </a:r>
          </a:p>
          <a:p>
            <a:pPr lvl="0"/>
            <a:endParaRPr lang="tr-TR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dirty="0" smtClean="0"/>
              <a:t>Parametrik bir değer ile tutulan </a:t>
            </a:r>
            <a:r>
              <a:rPr lang="tr-TR" dirty="0" err="1" smtClean="0"/>
              <a:t>Push</a:t>
            </a:r>
            <a:r>
              <a:rPr lang="tr-TR" dirty="0" smtClean="0"/>
              <a:t> Notification işlem limitinin istenildiği taktirde değiştirilmesine imkan sağlanmıştır.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dirty="0"/>
              <a:t>8</a:t>
            </a:r>
            <a:r>
              <a:rPr lang="tr-TR" dirty="0" smtClean="0"/>
              <a:t> ayrı ekran baz alınarak, bu ekranlardan yapılan işlemlerin toplanması ve </a:t>
            </a:r>
            <a:r>
              <a:rPr lang="tr-TR" dirty="0" err="1" smtClean="0"/>
              <a:t>push</a:t>
            </a:r>
            <a:r>
              <a:rPr lang="tr-TR" dirty="0" smtClean="0"/>
              <a:t> onayına uygun olup olmamasının kararlaştırılmasını sağlayacak yapının kurulması sağlanmıştır.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dirty="0" smtClean="0"/>
              <a:t>İleriye dönük bu limite dahil edilebilecek yeni ekranların, gerekli tanımlarını yapmalarıyla </a:t>
            </a:r>
            <a:r>
              <a:rPr lang="tr-TR" dirty="0" err="1" smtClean="0"/>
              <a:t>Push</a:t>
            </a:r>
            <a:r>
              <a:rPr lang="tr-TR" dirty="0" smtClean="0"/>
              <a:t> sistemine kolaylıkla dahil edilebilmesi için alt yapı tasarlanmıştır.</a:t>
            </a:r>
            <a:endParaRPr lang="tr-TR" dirty="0"/>
          </a:p>
          <a:p>
            <a:pPr lv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72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" y="695605"/>
            <a:ext cx="10485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5"/>
            </a:pPr>
            <a:r>
              <a:rPr lang="tr-TR" b="1" dirty="0" smtClean="0">
                <a:ea typeface="Times New Roman" panose="02020603050405020304" pitchFamily="18" charset="0"/>
              </a:rPr>
              <a:t>Projenin </a:t>
            </a:r>
            <a:r>
              <a:rPr lang="tr-TR" b="1" dirty="0">
                <a:ea typeface="Times New Roman" panose="02020603050405020304" pitchFamily="18" charset="0"/>
              </a:rPr>
              <a:t>Çıktıları ve </a:t>
            </a:r>
            <a:r>
              <a:rPr lang="tr-TR" b="1" dirty="0" smtClean="0">
                <a:ea typeface="Times New Roman" panose="02020603050405020304" pitchFamily="18" charset="0"/>
              </a:rPr>
              <a:t>Faydaları</a:t>
            </a:r>
          </a:p>
          <a:p>
            <a:pPr marL="342900" lvl="0" indent="-342900">
              <a:buFont typeface="+mj-lt"/>
              <a:buAutoNum type="arabicPeriod" startAt="5"/>
            </a:pPr>
            <a:endParaRPr lang="tr-TR" dirty="0"/>
          </a:p>
          <a:p>
            <a:pPr lvl="0"/>
            <a:r>
              <a:rPr lang="tr-TR" dirty="0"/>
              <a:t>Proje hayata geçtikten sonra </a:t>
            </a:r>
            <a:r>
              <a:rPr lang="tr-TR" dirty="0" smtClean="0"/>
              <a:t>parametrik olarak yönetilen 185.000 TL altı işlemler için aşağıdaki ekranlardan dekont üretilmeyecek olup, müşteriden </a:t>
            </a:r>
            <a:r>
              <a:rPr lang="tr-TR" dirty="0" err="1" smtClean="0"/>
              <a:t>Push</a:t>
            </a:r>
            <a:r>
              <a:rPr lang="tr-TR" dirty="0" smtClean="0"/>
              <a:t> Notification onayı alınarak işleme devam edilmesi sağlanmıştır.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365594"/>
              </p:ext>
            </p:extLst>
          </p:nvPr>
        </p:nvGraphicFramePr>
        <p:xfrm>
          <a:off x="487680" y="1998000"/>
          <a:ext cx="10244488" cy="4536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05609">
                  <a:extLst>
                    <a:ext uri="{9D8B030D-6E8A-4147-A177-3AD203B41FA5}">
                      <a16:colId xmlns:a16="http://schemas.microsoft.com/office/drawing/2014/main" val="1215426890"/>
                    </a:ext>
                  </a:extLst>
                </a:gridCol>
                <a:gridCol w="8938879">
                  <a:extLst>
                    <a:ext uri="{9D8B030D-6E8A-4147-A177-3AD203B41FA5}">
                      <a16:colId xmlns:a16="http://schemas.microsoft.com/office/drawing/2014/main" val="4168085066"/>
                    </a:ext>
                  </a:extLst>
                </a:gridCol>
              </a:tblGrid>
              <a:tr h="1512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19000" t="21000" r="8000" b="14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Şubeden yapılan </a:t>
                      </a:r>
                      <a:r>
                        <a:rPr lang="tr-TR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dekontlu</a:t>
                      </a:r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işlemlerde, işlem sonunda yazdırılan dekontun en aza indirilerek, hem yazdırma işleminde hem de müşteriden alınan imza sürecinin azalması ile zamandan tasarruf sağlanmıştır.</a:t>
                      </a:r>
                    </a:p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Ortalama Şube bazlı günlük</a:t>
                      </a:r>
                      <a:r>
                        <a:rPr lang="tr-T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35 </a:t>
                      </a:r>
                      <a:r>
                        <a:rPr lang="tr-TR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dk</a:t>
                      </a:r>
                      <a:r>
                        <a:rPr lang="tr-T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zaman kazanım sağlanmıştır.</a:t>
                      </a:r>
                      <a:endParaRPr lang="tr-TR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979756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10000" t="20000" r="12000" b="13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Şube personeli tarafından yapılabilecek hatanın önüne geçilmesi sağlanmıştır. (Risk Kontrolünün Müşteri tarafından yapılması ve hatalı işlemi önüne geçilmesi sağlanmıştır.)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9695523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7000" t="13000" r="12000" b="1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r-TR" dirty="0" smtClean="0"/>
                        <a:t>Banka maliyetine katkı sağlanmıştır.</a:t>
                      </a:r>
                    </a:p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r-TR" dirty="0" smtClean="0"/>
                        <a:t>Kağıt tasarrufu yapılarak doğaya katkıda bulunulmuştur.</a:t>
                      </a:r>
                    </a:p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r-TR" dirty="0" smtClean="0"/>
                        <a:t>286.000 adet dekont basılmasının önüne geçilmiştir.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927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6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" y="695605"/>
            <a:ext cx="10485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5"/>
            </a:pPr>
            <a:r>
              <a:rPr lang="tr-TR" b="1" dirty="0" smtClean="0">
                <a:ea typeface="Times New Roman" panose="02020603050405020304" pitchFamily="18" charset="0"/>
              </a:rPr>
              <a:t>Projenin </a:t>
            </a:r>
            <a:r>
              <a:rPr lang="tr-TR" b="1" dirty="0">
                <a:ea typeface="Times New Roman" panose="02020603050405020304" pitchFamily="18" charset="0"/>
              </a:rPr>
              <a:t>Çıktıları ve </a:t>
            </a:r>
            <a:r>
              <a:rPr lang="tr-TR" b="1" dirty="0" smtClean="0">
                <a:ea typeface="Times New Roman" panose="02020603050405020304" pitchFamily="18" charset="0"/>
              </a:rPr>
              <a:t>Faydaları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760412"/>
              </p:ext>
            </p:extLst>
          </p:nvPr>
        </p:nvGraphicFramePr>
        <p:xfrm>
          <a:off x="487680" y="1086774"/>
          <a:ext cx="9931667" cy="5400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52362">
                  <a:extLst>
                    <a:ext uri="{9D8B030D-6E8A-4147-A177-3AD203B41FA5}">
                      <a16:colId xmlns:a16="http://schemas.microsoft.com/office/drawing/2014/main" val="3838476392"/>
                    </a:ext>
                  </a:extLst>
                </a:gridCol>
                <a:gridCol w="8879305">
                  <a:extLst>
                    <a:ext uri="{9D8B030D-6E8A-4147-A177-3AD203B41FA5}">
                      <a16:colId xmlns:a16="http://schemas.microsoft.com/office/drawing/2014/main" val="3944525379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5000" t="15000" r="7000" b="8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Mobil Şube uygulamasında </a:t>
                      </a:r>
                      <a:r>
                        <a:rPr lang="tr-TR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push</a:t>
                      </a:r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bildirim özelliği aktif edilerek, finansal işlemler sonrası da </a:t>
                      </a:r>
                      <a:r>
                        <a:rPr lang="tr-TR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push</a:t>
                      </a:r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bildirimiyle müşterinin anlık bilgilendirilmesi sağlanmıştır.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45743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l="-5000" t="6000" r="3000" b="2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Mobil Şube uygulamasının kullanımını artırarak, müşterilerin dijital ortamda güvenli ve şube bağımsız işlem yapmasına imkan sağlanmıştır.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53611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2000" t="8000" r="3000" b="6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İşlemlerin iz kayıtları elektronik ortamda saklanmasına imkân sağlanmıştır.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783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 l="5000" t="14000" r="3000" b="2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Mobil Onay ile şubelerin yaptıkları işlemlere ait </a:t>
                      </a:r>
                      <a:r>
                        <a:rPr lang="tr-TR" b="1" dirty="0" smtClean="0"/>
                        <a:t>saklaması gereken dekont </a:t>
                      </a:r>
                      <a:r>
                        <a:rPr lang="tr-TR" dirty="0" smtClean="0"/>
                        <a:t>sayısının azalması ve buna bağlı olarak tüm banka için </a:t>
                      </a:r>
                      <a:r>
                        <a:rPr lang="tr-TR" b="1" dirty="0" smtClean="0"/>
                        <a:t>arşivleme</a:t>
                      </a:r>
                      <a:r>
                        <a:rPr lang="tr-TR" b="1" baseline="0" dirty="0" smtClean="0"/>
                        <a:t> süreçlerinin kısalması</a:t>
                      </a:r>
                      <a:r>
                        <a:rPr lang="tr-TR" b="1" dirty="0" smtClean="0"/>
                        <a:t> </a:t>
                      </a:r>
                      <a:r>
                        <a:rPr lang="tr-TR" dirty="0" smtClean="0"/>
                        <a:t>sağlanmıştır.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72891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7"/>
                      <a:srcRect/>
                      <a:stretch>
                        <a:fillRect l="-10000" t="6000" r="3000" b="2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Dekontla yapılan işlemlerin mutabakatı</a:t>
                      </a:r>
                      <a:r>
                        <a:rPr lang="tr-TR" baseline="0" dirty="0" smtClean="0"/>
                        <a:t> kolaylaştırılmıştır</a:t>
                      </a:r>
                      <a:r>
                        <a:rPr lang="tr-TR" dirty="0" smtClean="0"/>
                        <a:t>.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737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0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" y="695605"/>
            <a:ext cx="104851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5"/>
            </a:pPr>
            <a:r>
              <a:rPr lang="tr-TR" b="1" dirty="0" smtClean="0">
                <a:ea typeface="Times New Roman" panose="02020603050405020304" pitchFamily="18" charset="0"/>
              </a:rPr>
              <a:t>Projenin </a:t>
            </a:r>
            <a:r>
              <a:rPr lang="tr-TR" b="1" dirty="0">
                <a:ea typeface="Times New Roman" panose="02020603050405020304" pitchFamily="18" charset="0"/>
              </a:rPr>
              <a:t>Çıktıları ve </a:t>
            </a:r>
            <a:r>
              <a:rPr lang="tr-TR" b="1" dirty="0" smtClean="0">
                <a:ea typeface="Times New Roman" panose="02020603050405020304" pitchFamily="18" charset="0"/>
              </a:rPr>
              <a:t>Faydaları</a:t>
            </a:r>
          </a:p>
          <a:p>
            <a:pPr lvl="0"/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2400" dirty="0" err="1" smtClean="0"/>
              <a:t>Push</a:t>
            </a:r>
            <a:r>
              <a:rPr lang="tr-TR" sz="2400" dirty="0" smtClean="0"/>
              <a:t> </a:t>
            </a:r>
            <a:r>
              <a:rPr lang="tr-TR" sz="2400" dirty="0"/>
              <a:t>onayı alınarak gerçekleşen işlem sayısı (11 Ay): </a:t>
            </a:r>
            <a:r>
              <a:rPr lang="tr-TR" sz="2400" dirty="0" smtClean="0"/>
              <a:t>286.000 Adet</a:t>
            </a:r>
          </a:p>
          <a:p>
            <a:pPr lvl="0"/>
            <a:endParaRPr lang="tr-TR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 err="1"/>
              <a:t>Push</a:t>
            </a:r>
            <a:r>
              <a:rPr lang="tr-TR" sz="2400" dirty="0"/>
              <a:t> onayı alınarak gerçekleşen işlem sayısı (1 Ay): </a:t>
            </a:r>
            <a:r>
              <a:rPr lang="tr-TR" sz="2400" dirty="0" smtClean="0"/>
              <a:t>26.000 </a:t>
            </a:r>
            <a:r>
              <a:rPr lang="tr-TR" sz="2400" dirty="0"/>
              <a:t>Adet</a:t>
            </a:r>
            <a:endParaRPr lang="tr-TR" sz="2400" dirty="0" smtClean="0"/>
          </a:p>
          <a:p>
            <a:endParaRPr lang="tr-TR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 err="1"/>
              <a:t>Push</a:t>
            </a:r>
            <a:r>
              <a:rPr lang="tr-TR" sz="2400" dirty="0"/>
              <a:t> onayı alınarak gerçekleşen işlem sayısı (1 Gün): </a:t>
            </a:r>
            <a:r>
              <a:rPr lang="tr-TR" sz="2400" dirty="0" smtClean="0"/>
              <a:t>1.181 </a:t>
            </a:r>
            <a:r>
              <a:rPr lang="tr-TR" sz="2400" dirty="0"/>
              <a:t>Adet</a:t>
            </a:r>
            <a:endParaRPr lang="tr-TR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 smtClean="0"/>
              <a:t>Şube başına düşen işlem sayısı : 1184/100 = 12 </a:t>
            </a:r>
            <a:r>
              <a:rPr lang="tr-TR" sz="2400" dirty="0"/>
              <a:t>Adet</a:t>
            </a:r>
            <a:endParaRPr lang="tr-TR" sz="2400" dirty="0" smtClean="0"/>
          </a:p>
          <a:p>
            <a:endParaRPr lang="tr-TR" sz="1600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2400" dirty="0"/>
              <a:t>Dakika olarak 1 günde </a:t>
            </a:r>
            <a:r>
              <a:rPr lang="tr-TR" sz="2400" dirty="0" smtClean="0"/>
              <a:t>toplam elde </a:t>
            </a:r>
            <a:r>
              <a:rPr lang="tr-TR" sz="2400" dirty="0"/>
              <a:t>edilen kazanım </a:t>
            </a:r>
            <a:r>
              <a:rPr lang="tr-TR" sz="2400" dirty="0" smtClean="0"/>
              <a:t>(3 </a:t>
            </a:r>
            <a:r>
              <a:rPr lang="tr-TR" sz="2400" dirty="0" err="1"/>
              <a:t>dk</a:t>
            </a:r>
            <a:r>
              <a:rPr lang="tr-TR" sz="2400" dirty="0"/>
              <a:t>) : </a:t>
            </a:r>
            <a:r>
              <a:rPr lang="tr-TR" sz="2400" dirty="0" smtClean="0"/>
              <a:t>3.543 </a:t>
            </a:r>
            <a:r>
              <a:rPr lang="tr-TR" sz="2400" dirty="0" err="1" smtClean="0"/>
              <a:t>dk</a:t>
            </a:r>
            <a:endParaRPr lang="tr-TR" sz="2400" dirty="0" smtClean="0"/>
          </a:p>
          <a:p>
            <a:pPr lvl="0"/>
            <a:endParaRPr lang="tr-TR" sz="1600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2400" dirty="0"/>
              <a:t>Dakika olarak Şube bazlı 1 günde elde edilen kazanım </a:t>
            </a:r>
            <a:r>
              <a:rPr lang="tr-TR" sz="2400" dirty="0" smtClean="0"/>
              <a:t>(3 </a:t>
            </a:r>
            <a:r>
              <a:rPr lang="tr-TR" sz="2400" dirty="0" err="1"/>
              <a:t>dk</a:t>
            </a:r>
            <a:r>
              <a:rPr lang="tr-TR" sz="2400" dirty="0"/>
              <a:t>) : </a:t>
            </a:r>
            <a:r>
              <a:rPr lang="tr-TR" sz="2400" dirty="0" smtClean="0"/>
              <a:t>35 </a:t>
            </a:r>
            <a:r>
              <a:rPr lang="tr-TR" sz="2400" dirty="0" err="1"/>
              <a:t>dk</a:t>
            </a:r>
            <a:endParaRPr lang="tr-TR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5029665"/>
            <a:ext cx="8587650" cy="10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03742" cy="6858000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</p:spPr>
      </p:pic>
      <p:sp>
        <p:nvSpPr>
          <p:cNvPr id="8" name="Başlık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6702552" y="1020277"/>
            <a:ext cx="5489448" cy="789272"/>
          </a:xfrm>
          <a:prstGeom prst="roundRect">
            <a:avLst>
              <a:gd name="adj" fmla="val 2139"/>
            </a:avLst>
          </a:prstGeom>
        </p:spPr>
        <p:txBody>
          <a:bodyPr tIns="288000" rtlCol="0"/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 smtClean="0">
                <a:ln w="19050">
                  <a:noFill/>
                </a:ln>
                <a:solidFill>
                  <a:srgbClr val="E70695"/>
                </a:solidFill>
              </a:rPr>
              <a:t>Teşekkürler…</a:t>
            </a:r>
            <a:endParaRPr lang="tr-TR" sz="4000" b="1" dirty="0">
              <a:solidFill>
                <a:srgbClr val="154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8264" y="107965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dirty="0" smtClean="0">
                <a:ea typeface="Times New Roman" panose="02020603050405020304" pitchFamily="18" charset="0"/>
              </a:rPr>
              <a:t>İÇİNDEKİLER:</a:t>
            </a:r>
          </a:p>
          <a:p>
            <a:pPr lvl="0"/>
            <a:endParaRPr lang="tr-TR" dirty="0" smtClean="0"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dirty="0" smtClean="0">
                <a:ea typeface="Times New Roman" panose="02020603050405020304" pitchFamily="18" charset="0"/>
              </a:rPr>
              <a:t>Projenin </a:t>
            </a:r>
            <a:r>
              <a:rPr lang="tr-TR" dirty="0">
                <a:ea typeface="Times New Roman" panose="02020603050405020304" pitchFamily="18" charset="0"/>
              </a:rPr>
              <a:t>Konusu ve Amacı</a:t>
            </a:r>
            <a:endParaRPr lang="tr-TR" dirty="0"/>
          </a:p>
          <a:p>
            <a:pPr marL="342900" lvl="0" indent="-342900">
              <a:buFont typeface="+mj-lt"/>
              <a:buAutoNum type="arabicPeriod"/>
            </a:pPr>
            <a:r>
              <a:rPr lang="tr-TR" dirty="0">
                <a:ea typeface="Times New Roman" panose="02020603050405020304" pitchFamily="18" charset="0"/>
              </a:rPr>
              <a:t>Projenin Kapsamı</a:t>
            </a:r>
            <a:endParaRPr lang="tr-TR" dirty="0"/>
          </a:p>
          <a:p>
            <a:pPr marL="342900" lvl="0" indent="-342900">
              <a:buFont typeface="+mj-lt"/>
              <a:buAutoNum type="arabicPeriod"/>
            </a:pPr>
            <a:r>
              <a:rPr lang="tr-TR" dirty="0">
                <a:ea typeface="Times New Roman" panose="02020603050405020304" pitchFamily="18" charset="0"/>
              </a:rPr>
              <a:t>Projenin Mimarisi, Kullanılan Teknolojiler ve Araçlar</a:t>
            </a:r>
            <a:endParaRPr lang="tr-TR" dirty="0"/>
          </a:p>
          <a:p>
            <a:pPr marL="342900" lvl="0" indent="-342900">
              <a:buFont typeface="+mj-lt"/>
              <a:buAutoNum type="arabicPeriod"/>
            </a:pPr>
            <a:r>
              <a:rPr lang="tr-TR" dirty="0">
                <a:ea typeface="Times New Roman" panose="02020603050405020304" pitchFamily="18" charset="0"/>
              </a:rPr>
              <a:t>Projenin Ar-Ge ve Yenilikçi Yönü</a:t>
            </a:r>
            <a:endParaRPr lang="tr-TR" dirty="0"/>
          </a:p>
          <a:p>
            <a:pPr marL="342900" lvl="0" indent="-342900">
              <a:buFont typeface="+mj-lt"/>
              <a:buAutoNum type="arabicPeriod"/>
            </a:pPr>
            <a:r>
              <a:rPr lang="tr-TR" dirty="0">
                <a:ea typeface="Times New Roman" panose="02020603050405020304" pitchFamily="18" charset="0"/>
              </a:rPr>
              <a:t>Projenin Çıktıları ve </a:t>
            </a:r>
            <a:r>
              <a:rPr lang="tr-TR" dirty="0" smtClean="0">
                <a:ea typeface="Times New Roman" panose="02020603050405020304" pitchFamily="18" charset="0"/>
              </a:rPr>
              <a:t>Faydaları</a:t>
            </a:r>
          </a:p>
        </p:txBody>
      </p:sp>
    </p:spTree>
    <p:extLst>
      <p:ext uri="{BB962C8B-B14F-4D97-AF65-F5344CB8AC3E}">
        <p14:creationId xmlns:p14="http://schemas.microsoft.com/office/powerpoint/2010/main" val="21517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807" y="723037"/>
            <a:ext cx="1109728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tr-TR" b="1" dirty="0">
                <a:ea typeface="Times New Roman" panose="02020603050405020304" pitchFamily="18" charset="0"/>
              </a:rPr>
              <a:t>Projenin Konusu ve </a:t>
            </a:r>
            <a:r>
              <a:rPr lang="tr-TR" b="1" dirty="0" smtClean="0">
                <a:ea typeface="Times New Roman" panose="02020603050405020304" pitchFamily="18" charset="0"/>
              </a:rPr>
              <a:t>Amacı</a:t>
            </a:r>
          </a:p>
          <a:p>
            <a:pPr lvl="0"/>
            <a:endParaRPr lang="tr-TR" dirty="0"/>
          </a:p>
          <a:p>
            <a:r>
              <a:rPr lang="tr-TR" dirty="0"/>
              <a:t>Mevcutta tüm banka </a:t>
            </a:r>
            <a:r>
              <a:rPr lang="tr-TR" dirty="0" smtClean="0"/>
              <a:t>şubelerinde, </a:t>
            </a:r>
            <a:r>
              <a:rPr lang="tr-TR" dirty="0"/>
              <a:t>müşterilerin  yapmış olduğu nakit yatırma, nakit çekme, virman, </a:t>
            </a:r>
            <a:r>
              <a:rPr lang="tr-TR" dirty="0" smtClean="0"/>
              <a:t>havale ve </a:t>
            </a:r>
            <a:r>
              <a:rPr lang="tr-TR" dirty="0" err="1"/>
              <a:t>eft</a:t>
            </a:r>
            <a:r>
              <a:rPr lang="tr-TR" dirty="0"/>
              <a:t> gibi birçok işlemde, işlem esnasında bazı onay süreçlerinin </a:t>
            </a:r>
            <a:r>
              <a:rPr lang="tr-TR" dirty="0" smtClean="0"/>
              <a:t>alınıp, </a:t>
            </a:r>
            <a:r>
              <a:rPr lang="tr-TR" dirty="0"/>
              <a:t>işlem sonunda da dekont basılarak müşteriden imza alınması  gerekmektedir.  </a:t>
            </a:r>
            <a:r>
              <a:rPr lang="tr-TR" dirty="0" smtClean="0"/>
              <a:t>Yapılan proje </a:t>
            </a:r>
            <a:r>
              <a:rPr lang="tr-TR" dirty="0"/>
              <a:t>ile bu süreçlerin en aza indirilmesi </a:t>
            </a:r>
            <a:r>
              <a:rPr lang="tr-TR" dirty="0" smtClean="0"/>
              <a:t>sağlanmıştır.</a:t>
            </a:r>
          </a:p>
          <a:p>
            <a:endParaRPr lang="tr-TR" dirty="0"/>
          </a:p>
          <a:p>
            <a:r>
              <a:rPr lang="tr-TR" dirty="0"/>
              <a:t>Müşteri bazlı  belirlenmiş günlük limit çerçevesine kadar olan işlemlerde, işlem sonrası dekont yerine müşterinin bankacılık mobil uygulamasına </a:t>
            </a:r>
            <a:r>
              <a:rPr lang="tr-TR" dirty="0" err="1"/>
              <a:t>push</a:t>
            </a:r>
            <a:r>
              <a:rPr lang="tr-TR" dirty="0"/>
              <a:t> </a:t>
            </a:r>
            <a:r>
              <a:rPr lang="tr-TR" dirty="0" err="1"/>
              <a:t>notification</a:t>
            </a:r>
            <a:r>
              <a:rPr lang="tr-TR" dirty="0"/>
              <a:t> bildirim </a:t>
            </a:r>
            <a:r>
              <a:rPr lang="tr-TR" dirty="0" smtClean="0"/>
              <a:t>yapılarak, </a:t>
            </a:r>
            <a:r>
              <a:rPr lang="tr-TR" dirty="0"/>
              <a:t>mobil onayı alınması </a:t>
            </a:r>
            <a:r>
              <a:rPr lang="tr-TR" dirty="0" smtClean="0"/>
              <a:t>sağlanmıştır. </a:t>
            </a:r>
            <a:r>
              <a:rPr lang="tr-TR" dirty="0"/>
              <a:t>Böylece hem kağıt tasarrufu </a:t>
            </a:r>
            <a:r>
              <a:rPr lang="tr-TR" dirty="0" smtClean="0"/>
              <a:t>sağlanmış, </a:t>
            </a:r>
            <a:r>
              <a:rPr lang="tr-TR" dirty="0"/>
              <a:t>hem de </a:t>
            </a:r>
            <a:r>
              <a:rPr lang="tr-TR" dirty="0" smtClean="0"/>
              <a:t>1 şubede </a:t>
            </a:r>
            <a:r>
              <a:rPr lang="tr-TR" dirty="0"/>
              <a:t>ortalama</a:t>
            </a:r>
            <a:r>
              <a:rPr lang="tr-TR" dirty="0" smtClean="0"/>
              <a:t> 12 </a:t>
            </a:r>
            <a:r>
              <a:rPr lang="tr-TR" dirty="0"/>
              <a:t>adet dekont  basma, bunlar için imza alma, akışın onay süreçleri gibi vakit alan süreçler </a:t>
            </a:r>
            <a:r>
              <a:rPr lang="tr-TR" dirty="0" smtClean="0"/>
              <a:t>azalmış,  </a:t>
            </a:r>
            <a:r>
              <a:rPr lang="tr-TR" dirty="0"/>
              <a:t>şube bazında ortalama günlük </a:t>
            </a:r>
            <a:r>
              <a:rPr lang="tr-TR" dirty="0" smtClean="0"/>
              <a:t>35 dakika zamandan </a:t>
            </a:r>
            <a:r>
              <a:rPr lang="tr-TR" dirty="0"/>
              <a:t>tasarruf </a:t>
            </a:r>
            <a:r>
              <a:rPr lang="tr-TR" dirty="0" smtClean="0"/>
              <a:t>sağlanmıştır.</a:t>
            </a:r>
          </a:p>
          <a:p>
            <a:endParaRPr lang="tr-TR" dirty="0" smtClean="0"/>
          </a:p>
          <a:p>
            <a:r>
              <a:rPr lang="tr-TR" dirty="0" err="1" smtClean="0"/>
              <a:t>Push</a:t>
            </a:r>
            <a:r>
              <a:rPr lang="tr-TR" dirty="0" smtClean="0"/>
              <a:t> Notification onayı alınarak işleme devam eden ekranlar şunlardır;</a:t>
            </a:r>
          </a:p>
          <a:p>
            <a:endParaRPr lang="tr-TR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tr-TR" dirty="0"/>
              <a:t>Nakit Yatırma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tr-TR" dirty="0"/>
              <a:t>Nakit Ödeme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tr-TR" dirty="0"/>
              <a:t>Havale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tr-TR" dirty="0"/>
              <a:t>Virman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tr-TR" dirty="0"/>
              <a:t>Fatura Tahsilatları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tr-TR" dirty="0"/>
              <a:t>Hesaba Fon Transferi (PÖS)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tr-TR" dirty="0"/>
              <a:t>İsme Fon Transferi (PÖS)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tr-TR" dirty="0"/>
              <a:t>Kredi Kartına Fon Transferi (PÖS)</a:t>
            </a:r>
          </a:p>
          <a:p>
            <a:r>
              <a:rPr lang="tr-TR" dirty="0"/>
              <a:t> </a:t>
            </a:r>
          </a:p>
          <a:p>
            <a:pPr lv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45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808" y="704749"/>
            <a:ext cx="107411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2"/>
            </a:pPr>
            <a:r>
              <a:rPr lang="tr-TR" b="1" dirty="0" smtClean="0">
                <a:ea typeface="Times New Roman" panose="02020603050405020304" pitchFamily="18" charset="0"/>
              </a:rPr>
              <a:t>Projenin Kapsamı</a:t>
            </a:r>
          </a:p>
          <a:p>
            <a:pPr marL="342900" lvl="0" indent="-342900">
              <a:buFont typeface="+mj-lt"/>
              <a:buAutoNum type="arabicPeriod" startAt="2"/>
            </a:pPr>
            <a:endParaRPr lang="tr-TR" dirty="0"/>
          </a:p>
          <a:p>
            <a:r>
              <a:rPr lang="tr-TR" dirty="0"/>
              <a:t>Proje kapsamında </a:t>
            </a:r>
            <a:r>
              <a:rPr lang="tr-TR" dirty="0" smtClean="0"/>
              <a:t>yapılan </a:t>
            </a:r>
            <a:r>
              <a:rPr lang="tr-TR" dirty="0"/>
              <a:t>çalışmalar aşağıdaki gibidir. Çalışmaların tamamı kurum bünyesinde kendi kaynaklarımızla </a:t>
            </a:r>
            <a:r>
              <a:rPr lang="tr-TR" dirty="0" smtClean="0"/>
              <a:t>yapılmıştır. </a:t>
            </a:r>
          </a:p>
          <a:p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dirty="0"/>
              <a:t>185.000 TL olarak belirlenen </a:t>
            </a:r>
            <a:r>
              <a:rPr lang="tr-TR" dirty="0" smtClean="0"/>
              <a:t>limit için, </a:t>
            </a:r>
            <a:r>
              <a:rPr lang="tr-TR" dirty="0" err="1" smtClean="0"/>
              <a:t>Push</a:t>
            </a:r>
            <a:r>
              <a:rPr lang="tr-TR" dirty="0" smtClean="0"/>
              <a:t> limitinin hesaplanacağı ekranlar için ve mobil mesajları için parametrik bir yapı kurulmuştur.</a:t>
            </a:r>
          </a:p>
          <a:p>
            <a:pPr lvl="0"/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dirty="0" smtClean="0"/>
              <a:t>Tanımı yapılan ekranlarda, müşteri bazında yapılan işlemlerin toplam tutarını hesaplayan yeni bir </a:t>
            </a:r>
            <a:r>
              <a:rPr lang="tr-TR" dirty="0" err="1" smtClean="0"/>
              <a:t>metod</a:t>
            </a:r>
            <a:r>
              <a:rPr lang="tr-TR" dirty="0" smtClean="0"/>
              <a:t> yazıldı.</a:t>
            </a:r>
          </a:p>
          <a:p>
            <a:pPr lvl="0"/>
            <a:endParaRPr lang="tr-TR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dirty="0" smtClean="0"/>
              <a:t>Yazılan </a:t>
            </a:r>
            <a:r>
              <a:rPr lang="tr-TR" dirty="0" err="1" smtClean="0"/>
              <a:t>method</a:t>
            </a:r>
            <a:r>
              <a:rPr lang="tr-TR" dirty="0" smtClean="0"/>
              <a:t>, döviz ile yapılan işlemleri o günün kuru ile hesaplayarak toplam tutarı TL olarak dönmesini sağlayacak şekilde tasarlandı.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/>
              <a:t>Push</a:t>
            </a:r>
            <a:r>
              <a:rPr lang="tr-TR" dirty="0"/>
              <a:t> onayına giden işlemlerde, arka planda muhasebe fiş desenlerinin oluşturulması sağlandı.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/>
              <a:t>185.000 TL altı ve </a:t>
            </a:r>
            <a:r>
              <a:rPr lang="tr-TR" dirty="0" err="1"/>
              <a:t>push</a:t>
            </a:r>
            <a:r>
              <a:rPr lang="tr-TR" dirty="0"/>
              <a:t> onayına uygun olan işlemler için, </a:t>
            </a:r>
            <a:r>
              <a:rPr lang="tr-TR" dirty="0" err="1"/>
              <a:t>push</a:t>
            </a:r>
            <a:r>
              <a:rPr lang="tr-TR" dirty="0"/>
              <a:t> onayının gönderilmesi sağlandı.</a:t>
            </a:r>
          </a:p>
          <a:p>
            <a:pPr lvl="0"/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dirty="0" err="1"/>
              <a:t>Push</a:t>
            </a:r>
            <a:r>
              <a:rPr lang="tr-TR" dirty="0"/>
              <a:t> onayı vermeyen müşteriler için veya müşteri bazında toplam 185.000 TL limiti aşılması durumunda mevcut sürecin devam etmesi ve dekontun basılarak müşteriden imza alınması sağlandı.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00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808" y="704749"/>
            <a:ext cx="10741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2"/>
            </a:pPr>
            <a:r>
              <a:rPr lang="tr-TR" b="1" dirty="0" smtClean="0">
                <a:ea typeface="Times New Roman" panose="02020603050405020304" pitchFamily="18" charset="0"/>
              </a:rPr>
              <a:t>Projenin Kapsamı</a:t>
            </a:r>
          </a:p>
          <a:p>
            <a:pPr lvl="0"/>
            <a:endParaRPr lang="tr-TR" dirty="0"/>
          </a:p>
          <a:p>
            <a:pPr lvl="0"/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09" y="1323474"/>
            <a:ext cx="9124108" cy="53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808" y="704749"/>
            <a:ext cx="10741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2"/>
            </a:pPr>
            <a:r>
              <a:rPr lang="tr-TR" b="1" dirty="0" smtClean="0">
                <a:ea typeface="Times New Roman" panose="02020603050405020304" pitchFamily="18" charset="0"/>
              </a:rPr>
              <a:t>Projenin Kapsamı</a:t>
            </a:r>
          </a:p>
          <a:p>
            <a:pPr lvl="0"/>
            <a:endParaRPr lang="tr-TR" dirty="0"/>
          </a:p>
          <a:p>
            <a:pPr lvl="0"/>
            <a:endParaRPr lang="tr-TR" dirty="0"/>
          </a:p>
        </p:txBody>
      </p:sp>
      <p:pic>
        <p:nvPicPr>
          <p:cNvPr id="2050" name="4C37D118-490B-491D-8F24-B6A7E0BDE2D7" descr="PHOTO-2024-07-30-10-50-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8" y="1166414"/>
            <a:ext cx="2458613" cy="549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2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808" y="704749"/>
            <a:ext cx="10741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2"/>
            </a:pPr>
            <a:r>
              <a:rPr lang="tr-TR" b="1" dirty="0" smtClean="0">
                <a:ea typeface="Times New Roman" panose="02020603050405020304" pitchFamily="18" charset="0"/>
              </a:rPr>
              <a:t>Projenin Kapsamı</a:t>
            </a:r>
          </a:p>
          <a:p>
            <a:pPr lvl="0"/>
            <a:endParaRPr lang="tr-TR" dirty="0"/>
          </a:p>
          <a:p>
            <a:pPr lvl="0"/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07" y="1166414"/>
            <a:ext cx="11212133" cy="52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112" y="741325"/>
            <a:ext cx="9507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3"/>
            </a:pPr>
            <a:r>
              <a:rPr lang="tr-TR" b="1" dirty="0" smtClean="0">
                <a:ea typeface="Times New Roman" panose="02020603050405020304" pitchFamily="18" charset="0"/>
              </a:rPr>
              <a:t>Projenin </a:t>
            </a:r>
            <a:r>
              <a:rPr lang="tr-TR" b="1" dirty="0">
                <a:ea typeface="Times New Roman" panose="02020603050405020304" pitchFamily="18" charset="0"/>
              </a:rPr>
              <a:t>Mimarisi, Kullanılan Teknolojiler ve </a:t>
            </a:r>
            <a:r>
              <a:rPr lang="tr-TR" b="1" dirty="0" smtClean="0">
                <a:ea typeface="Times New Roman" panose="02020603050405020304" pitchFamily="18" charset="0"/>
              </a:rPr>
              <a:t>Araçlar</a:t>
            </a:r>
          </a:p>
          <a:p>
            <a:pPr lvl="0"/>
            <a:endParaRPr lang="tr-TR" dirty="0"/>
          </a:p>
          <a:p>
            <a:pPr lvl="0"/>
            <a:r>
              <a:rPr lang="tr-TR" dirty="0" smtClean="0"/>
              <a:t>Proje kapsamında aşağıdaki teknolojiler kullanılmıştır.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532128"/>
              </p:ext>
            </p:extLst>
          </p:nvPr>
        </p:nvGraphicFramePr>
        <p:xfrm>
          <a:off x="515112" y="1822529"/>
          <a:ext cx="10806604" cy="417846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397909">
                  <a:extLst>
                    <a:ext uri="{9D8B030D-6E8A-4147-A177-3AD203B41FA5}">
                      <a16:colId xmlns:a16="http://schemas.microsoft.com/office/drawing/2014/main" val="688669571"/>
                    </a:ext>
                  </a:extLst>
                </a:gridCol>
                <a:gridCol w="4186990">
                  <a:extLst>
                    <a:ext uri="{9D8B030D-6E8A-4147-A177-3AD203B41FA5}">
                      <a16:colId xmlns:a16="http://schemas.microsoft.com/office/drawing/2014/main" val="1091944311"/>
                    </a:ext>
                  </a:extLst>
                </a:gridCol>
                <a:gridCol w="1636294">
                  <a:extLst>
                    <a:ext uri="{9D8B030D-6E8A-4147-A177-3AD203B41FA5}">
                      <a16:colId xmlns:a16="http://schemas.microsoft.com/office/drawing/2014/main" val="2193545538"/>
                    </a:ext>
                  </a:extLst>
                </a:gridCol>
                <a:gridCol w="3585411">
                  <a:extLst>
                    <a:ext uri="{9D8B030D-6E8A-4147-A177-3AD203B41FA5}">
                      <a16:colId xmlns:a16="http://schemas.microsoft.com/office/drawing/2014/main" val="3286994203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endParaRPr lang="tr-TR" sz="1800" dirty="0"/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 </a:t>
                      </a:r>
                      <a:r>
                        <a:rPr lang="tr-TR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Azure</a:t>
                      </a:r>
                      <a:endParaRPr lang="tr-TR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r-TR" sz="1800" dirty="0"/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defTabSz="914411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lvl="0" indent="0" algn="l" defTabSz="914411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tr-TR" sz="18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Hangfire</a:t>
                      </a:r>
                      <a:endParaRPr lang="tr-TR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 defTabSz="914411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NET </a:t>
                      </a:r>
                      <a:r>
                        <a:rPr lang="tr-TR" sz="18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endParaRPr lang="tr-TR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94" marR="89394" marT="44697" marB="446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960247"/>
                  </a:ext>
                </a:extLst>
              </a:tr>
              <a:tr h="237713">
                <a:tc>
                  <a:txBody>
                    <a:bodyPr/>
                    <a:lstStyle/>
                    <a:p>
                      <a:pPr algn="l"/>
                      <a:endParaRPr lang="tr-TR" sz="1800" dirty="0"/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r-TR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r-TR" sz="1800" dirty="0"/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l" defTabSz="914411" rtl="0" eaLnBrk="1" latinLnBrk="0" hangingPunct="1"/>
                      <a:endParaRPr lang="tr-T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614024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algn="l" defTabSz="914411" rtl="0" eaLnBrk="1" latinLnBrk="0" hangingPunct="1"/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l" defTabSz="914411" rtl="0" eaLnBrk="1" latinLnBrk="0" hangingPunct="1"/>
                      <a:r>
                        <a:rPr lang="tr-T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 MS SQL Server</a:t>
                      </a:r>
                      <a:endParaRPr lang="tr-T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11" rtl="0" eaLnBrk="1" latinLnBrk="0" hangingPunct="1"/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tr-TR" sz="18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Firebase</a:t>
                      </a:r>
                      <a:r>
                        <a:rPr lang="tr-T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Push</a:t>
                      </a:r>
                      <a:r>
                        <a:rPr lang="tr-T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Notification</a:t>
                      </a: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9568611"/>
                  </a:ext>
                </a:extLst>
              </a:tr>
              <a:tr h="358104">
                <a:tc>
                  <a:txBody>
                    <a:bodyPr/>
                    <a:lstStyle/>
                    <a:p>
                      <a:pPr marL="0" algn="l" defTabSz="914411" rtl="0" eaLnBrk="1" latinLnBrk="0" hangingPunct="1"/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11" rtl="0" eaLnBrk="1" latinLnBrk="0" hangingPunct="1"/>
                      <a:endParaRPr lang="tr-T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11" rtl="0" eaLnBrk="1" latinLnBrk="0" hangingPunct="1"/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11" rtl="0" eaLnBrk="1" latinLnBrk="0" hangingPunct="1"/>
                      <a:endParaRPr lang="tr-T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824090"/>
                  </a:ext>
                </a:extLst>
              </a:tr>
              <a:tr h="1291034">
                <a:tc>
                  <a:txBody>
                    <a:bodyPr/>
                    <a:lstStyle/>
                    <a:p>
                      <a:pPr marL="0" algn="l" defTabSz="914411" rtl="0" eaLnBrk="1" latinLnBrk="0" hangingPunct="1"/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 </a:t>
                      </a:r>
                      <a:r>
                        <a:rPr lang="tr-TR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Microservice</a:t>
                      </a:r>
                      <a:r>
                        <a:rPr lang="tr-T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Architecture</a:t>
                      </a: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11" rtl="0" eaLnBrk="1" latinLnBrk="0" hangingPunct="1"/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Entity</a:t>
                      </a: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Framework </a:t>
                      </a:r>
                      <a:r>
                        <a:rPr kumimoji="0" lang="tr-T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Core</a:t>
                      </a:r>
                      <a:endParaRPr kumimoji="0" lang="tr-T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493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9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112" y="741325"/>
            <a:ext cx="1119161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3"/>
            </a:pPr>
            <a:r>
              <a:rPr lang="tr-TR" b="1" dirty="0" smtClean="0">
                <a:ea typeface="Times New Roman" panose="02020603050405020304" pitchFamily="18" charset="0"/>
              </a:rPr>
              <a:t>Projenin </a:t>
            </a:r>
            <a:r>
              <a:rPr lang="tr-TR" b="1" dirty="0">
                <a:ea typeface="Times New Roman" panose="02020603050405020304" pitchFamily="18" charset="0"/>
              </a:rPr>
              <a:t>Mimarisi, Kullanılan Teknolojiler ve </a:t>
            </a:r>
            <a:r>
              <a:rPr lang="tr-TR" b="1" dirty="0" smtClean="0">
                <a:ea typeface="Times New Roman" panose="02020603050405020304" pitchFamily="18" charset="0"/>
              </a:rPr>
              <a:t>Araçlar</a:t>
            </a:r>
          </a:p>
          <a:p>
            <a:pPr marL="342900" lvl="0" indent="-342900">
              <a:buFont typeface="+mj-lt"/>
              <a:buAutoNum type="arabicPeriod" startAt="3"/>
            </a:pPr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dirty="0" smtClean="0"/>
              <a:t>8 ekranın toplam işlem tutarını yönetebileceğimiz yeni bir parametre tanımı yapıldı.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/>
              <a:t>Nakit yatırma, nakit çekme, virman, havale, </a:t>
            </a:r>
            <a:r>
              <a:rPr lang="tr-TR" dirty="0" err="1"/>
              <a:t>Eft</a:t>
            </a:r>
            <a:r>
              <a:rPr lang="tr-TR" dirty="0"/>
              <a:t> gibi işleme alınacak ekranların tutulduğu parametrik bir yapı kuruldu.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12" y="1784182"/>
            <a:ext cx="4219575" cy="1123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12" y="3834779"/>
            <a:ext cx="6900594" cy="262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8A50AA-654B-45CA-B6AD-FDA9E9535EF9}">
  <ds:schemaRefs>
    <ds:schemaRef ds:uri="http://purl.org/dc/dcmitype/"/>
    <ds:schemaRef ds:uri="6dc4bcd6-49db-4c07-9060-8acfc67cef9f"/>
    <ds:schemaRef ds:uri="fb0879af-3eba-417a-a55a-ffe6dcd6ca77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4F06F66-218D-4D1C-873A-158A1848B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1186</Words>
  <Application>Microsoft Office PowerPoint</Application>
  <PresentationFormat>Widescreen</PresentationFormat>
  <Paragraphs>165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</vt:lpstr>
      <vt:lpstr>Calibri Light</vt:lpstr>
      <vt:lpstr>Microsoft Sans Serif</vt:lpstr>
      <vt:lpstr>Times New Roman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KI881b81c3aa925bd6, KVYab177a2a461437a6</cp:keywords>
  <cp:lastModifiedBy/>
  <cp:revision>1</cp:revision>
  <dcterms:created xsi:type="dcterms:W3CDTF">2019-08-15T07:04:20Z</dcterms:created>
  <dcterms:modified xsi:type="dcterms:W3CDTF">2024-09-04T06:54:23Z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baafed90-7a1b-4ea1-a6a0-16f2299b9ada</vt:lpwstr>
  </property>
  <property fmtid="{D5CDD505-2E9C-101B-9397-08002B2CF9AE}" pid="3" name="Classification">
    <vt:lpwstr>KI881b81c3aa925bd6</vt:lpwstr>
  </property>
  <property fmtid="{D5CDD505-2E9C-101B-9397-08002B2CF9AE}" pid="4" name="KVKK">
    <vt:lpwstr>KVYab177a2a461437a6</vt:lpwstr>
  </property>
  <property fmtid="{D5CDD505-2E9C-101B-9397-08002B2CF9AE}" pid="5" name="DocType">
    <vt:lpwstr>STb5e9c9db04b10254</vt:lpwstr>
  </property>
</Properties>
</file>