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hyperlink" Target="https://gamma.app" TargetMode="External"/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19599" y="1212294"/>
            <a:ext cx="7477601" cy="5805011"/>
          </a:xfrm>
          <a:prstGeom prst="roundRect">
            <a:avLst>
              <a:gd name="adj" fmla="val 1722"/>
            </a:avLst>
          </a:prstGeom>
          <a:noFill/>
          <a:ln w="13811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33411" y="1226106"/>
            <a:ext cx="7449979" cy="379237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55581" y="1455896"/>
            <a:ext cx="7005638" cy="33327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6561"/>
              </a:lnSpc>
              <a:buNone/>
            </a:pPr>
            <a:r>
              <a:rPr lang="en-US" sz="5249" b="1" spc="-105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Yeni Nesil Dijital Dönüşüm: Kurumsal Web, E-Ticaret ve Call Center</a:t>
            </a:r>
            <a:endParaRPr lang="en-US" sz="5249" dirty="0"/>
          </a:p>
        </p:txBody>
      </p:sp>
      <p:sp>
        <p:nvSpPr>
          <p:cNvPr id="7" name="Shape 4"/>
          <p:cNvSpPr/>
          <p:nvPr/>
        </p:nvSpPr>
        <p:spPr>
          <a:xfrm>
            <a:off x="6333411" y="5018484"/>
            <a:ext cx="7449979" cy="13479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6555581" y="5159335"/>
            <a:ext cx="700563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Günümüzde dijital dönüşümün önemi giderek artmaktadır. Bu sunumda kurumsal web, e-ticaret ve call center gibi yeni nesil teknolojilerin işletmelere sağladığı avantajlardan bahsedeceğiz.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333411" y="6366391"/>
            <a:ext cx="7449979" cy="6371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555581" y="6507242"/>
            <a:ext cx="7005638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12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833199" y="1604367"/>
            <a:ext cx="522267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87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Kavramlar ve Tanımlar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833199" y="2805589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1195" y="2847261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2624" dirty="0"/>
          </a:p>
        </p:txBody>
      </p:sp>
      <p:sp>
        <p:nvSpPr>
          <p:cNvPr id="7" name="Text 4"/>
          <p:cNvSpPr/>
          <p:nvPr/>
        </p:nvSpPr>
        <p:spPr>
          <a:xfrm>
            <a:off x="1555313" y="288190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Dijital Dönüşüm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1555313" y="3451265"/>
            <a:ext cx="2905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İşletmelerin teknolojiyi kullanarak süreçlerini optimize etmesi ve yeni iş modelleri yaratmasıdır.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3085" y="2805589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841081" y="2847261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2624" dirty="0"/>
          </a:p>
        </p:txBody>
      </p:sp>
      <p:sp>
        <p:nvSpPr>
          <p:cNvPr id="11" name="Text 8"/>
          <p:cNvSpPr/>
          <p:nvPr/>
        </p:nvSpPr>
        <p:spPr>
          <a:xfrm>
            <a:off x="5405199" y="288190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Kurumsal Web</a:t>
            </a:r>
            <a:endParaRPr lang="en-US" sz="2187" dirty="0"/>
          </a:p>
        </p:txBody>
      </p:sp>
      <p:sp>
        <p:nvSpPr>
          <p:cNvPr id="12" name="Text 9"/>
          <p:cNvSpPr/>
          <p:nvPr/>
        </p:nvSpPr>
        <p:spPr>
          <a:xfrm>
            <a:off x="5405199" y="3451265"/>
            <a:ext cx="2905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Şirketlerin yüzlerini internete taşıyarak marka bilinirliğini artırması ve müşteri ilişkilerini güçlendirmesidir.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33199" y="5268635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91195" y="5310307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2624" dirty="0"/>
          </a:p>
        </p:txBody>
      </p:sp>
      <p:sp>
        <p:nvSpPr>
          <p:cNvPr id="15" name="Text 12"/>
          <p:cNvSpPr/>
          <p:nvPr/>
        </p:nvSpPr>
        <p:spPr>
          <a:xfrm>
            <a:off x="1555313" y="534495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E-Ticaret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1555313" y="5914311"/>
            <a:ext cx="67554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İşletmelerin ürün veya hizmetlerini internet üzerinden satışa sunarak müşterilere daha geniş bir kitleye hitap etmesidir.</a:t>
            </a:r>
            <a:endParaRPr lang="en-US" sz="1750" dirty="0"/>
          </a:p>
        </p:txBody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8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348389" y="2151578"/>
            <a:ext cx="663487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87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E-Ticaretin Önemi ve Etkileri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3401378"/>
            <a:ext cx="294941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Daha Geniş Müşteri Kitlesi</a:t>
            </a:r>
            <a:endParaRPr lang="en-US" sz="2624" dirty="0"/>
          </a:p>
        </p:txBody>
      </p:sp>
      <p:sp>
        <p:nvSpPr>
          <p:cNvPr id="6" name="Text 3"/>
          <p:cNvSpPr/>
          <p:nvPr/>
        </p:nvSpPr>
        <p:spPr>
          <a:xfrm>
            <a:off x="2348389" y="4456509"/>
            <a:ext cx="294941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Online satış kanalları sayesinde işletmeler, coğrafi sınırlamalar olmaksızın daha geniş bir müşteri kitlesine ulaşabilir.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847398" y="3401378"/>
            <a:ext cx="294941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Kolay ve Hızlı Alışveriş</a:t>
            </a:r>
            <a:endParaRPr lang="en-US" sz="2624" dirty="0"/>
          </a:p>
        </p:txBody>
      </p:sp>
      <p:sp>
        <p:nvSpPr>
          <p:cNvPr id="8" name="Text 5"/>
          <p:cNvSpPr/>
          <p:nvPr/>
        </p:nvSpPr>
        <p:spPr>
          <a:xfrm>
            <a:off x="5847398" y="4456509"/>
            <a:ext cx="294941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E-Ticaret, müşterilere 7/24 erişilebilirlik, kolay arama ve hızlı teslimat gibi avantajlar sunarak alışverişi daha keyifli hale getirir.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346406" y="3401378"/>
            <a:ext cx="294941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Maliyet ve Zaman Tasarrufu</a:t>
            </a:r>
            <a:endParaRPr lang="en-US" sz="2624" dirty="0"/>
          </a:p>
        </p:txBody>
      </p:sp>
      <p:sp>
        <p:nvSpPr>
          <p:cNvPr id="10" name="Text 7"/>
          <p:cNvSpPr/>
          <p:nvPr/>
        </p:nvSpPr>
        <p:spPr>
          <a:xfrm>
            <a:off x="9346406" y="4456509"/>
            <a:ext cx="294941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İşletmeler, e-ticaret sayesinde fiziksel mağaza maliyetlerini azaltır ve daha hızlı satış gerçekleştirir.</a:t>
            </a:r>
            <a:endParaRPr lang="en-US" sz="1750" dirty="0"/>
          </a:p>
        </p:txBody>
      </p:sp>
      <p:pic>
        <p:nvPicPr>
          <p:cNvPr id="11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348389" y="1525429"/>
            <a:ext cx="7527131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87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Call Center ve Müşteri Deneyimi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348389" y="2664143"/>
            <a:ext cx="9933503" cy="4040029"/>
          </a:xfrm>
          <a:prstGeom prst="roundRect">
            <a:avLst>
              <a:gd name="adj" fmla="val 2475"/>
            </a:avLst>
          </a:prstGeom>
          <a:noFill/>
          <a:ln w="13811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2362200" y="2677954"/>
            <a:ext cx="9905881" cy="20062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2584490" y="2907744"/>
            <a:ext cx="369677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Artırılmış Müşteri Memnuniyeti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2584490" y="3477101"/>
            <a:ext cx="450473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Call center, müşterilerle doğrudan etkileşim kurarak sorunları hızla çözmeyi ve memnuniyeti artırmayı sağlar.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41181" y="290774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Etkili İletişim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7541181" y="3477101"/>
            <a:ext cx="450473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İyi bir call center, müşteriye anlaşılır bir şekilde bilgi aktarır ve sorunların çözümü için doğru departmana yönlendirme yapar.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2362200" y="4684157"/>
            <a:ext cx="9905881" cy="200620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2584490" y="4913948"/>
            <a:ext cx="29057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Veri Analizi ve İyileştirme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2584490" y="5483304"/>
            <a:ext cx="450473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Call center, müşteri geri bildirimlerini toplar ve analiz ederek işletmelere iyileştirme fırsatları sunar.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541181" y="4913948"/>
            <a:ext cx="279487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Kişiselleştirilmiş Hizmet</a:t>
            </a:r>
            <a:endParaRPr lang="en-US" sz="2187" dirty="0"/>
          </a:p>
        </p:txBody>
      </p:sp>
      <p:sp>
        <p:nvSpPr>
          <p:cNvPr id="15" name="Text 12"/>
          <p:cNvSpPr/>
          <p:nvPr/>
        </p:nvSpPr>
        <p:spPr>
          <a:xfrm>
            <a:off x="7541181" y="5483304"/>
            <a:ext cx="450473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Call center çalışanları, müşterileriyle birebir ilişki kurarak ihtiyaçlara özel çözümler sunar ve kişiselleştirilmiş bir deneyim sağlar.</a:t>
            </a:r>
            <a:endParaRPr lang="en-US" sz="1750" dirty="0"/>
          </a:p>
        </p:txBody>
      </p:sp>
      <p:pic>
        <p:nvPicPr>
          <p:cNvPr id="16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348389" y="1456611"/>
            <a:ext cx="6975038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87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Yeni Nesil Teknolojilerin Etkisi</a:t>
            </a:r>
            <a:endParaRPr lang="en-US" sz="4374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389" y="2595324"/>
            <a:ext cx="3088958" cy="1909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478202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Yapay Zeka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2348389" y="5351383"/>
            <a:ext cx="308895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Yapay zeka, işletmelerin süreçlerini otomatikleştirerek verimliliği artırır ve müşterilere daha iyi bir deneyim sunar.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02" y="2595324"/>
            <a:ext cx="3088958" cy="190904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770602" y="478202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Bulut Teknolojisi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5770602" y="5351383"/>
            <a:ext cx="308895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Bulut teknolojisi, işletmelere esneklik ve veri güvenliği sağlar ve hizmetlere daha kolay erişim imkanı sunar.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816" y="2595324"/>
            <a:ext cx="3089077" cy="190916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192816" y="478214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Veri Analitiği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9192816" y="5351502"/>
            <a:ext cx="308907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Veri analitiği, işletmelerin verileri analiz ederek kararlarını verimli bir şekilde yönlendirmesini sağlar.</a:t>
            </a:r>
            <a:endParaRPr lang="en-US" sz="1750" dirty="0"/>
          </a:p>
        </p:txBody>
      </p:sp>
      <p:pic>
        <p:nvPicPr>
          <p:cNvPr id="14" name="Image 4" descr="preencoded.png">
            <a:hlinkClick r:id="rId6" tooltip="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348389" y="999053"/>
            <a:ext cx="9381292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87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Uygulama Örnekleri ve Başarı Hikayeleri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7292935" y="2137767"/>
            <a:ext cx="44410" cy="5092779"/>
          </a:xfrm>
          <a:prstGeom prst="rect">
            <a:avLst/>
          </a:prstGeom>
          <a:solidFill>
            <a:srgbClr val="D7A1F7"/>
          </a:solidFill>
          <a:ln/>
        </p:spPr>
      </p:sp>
      <p:sp>
        <p:nvSpPr>
          <p:cNvPr id="6" name="Shape 3"/>
          <p:cNvSpPr/>
          <p:nvPr/>
        </p:nvSpPr>
        <p:spPr>
          <a:xfrm>
            <a:off x="7565053" y="2539067"/>
            <a:ext cx="777597" cy="44410"/>
          </a:xfrm>
          <a:prstGeom prst="rect">
            <a:avLst/>
          </a:prstGeom>
          <a:solidFill>
            <a:srgbClr val="D7A1F7"/>
          </a:solidFill>
          <a:ln/>
        </p:spPr>
      </p:sp>
      <p:sp>
        <p:nvSpPr>
          <p:cNvPr id="7" name="Shape 4"/>
          <p:cNvSpPr/>
          <p:nvPr/>
        </p:nvSpPr>
        <p:spPr>
          <a:xfrm>
            <a:off x="7065109" y="2311360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223105" y="2353032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2624" dirty="0"/>
          </a:p>
        </p:txBody>
      </p:sp>
      <p:sp>
        <p:nvSpPr>
          <p:cNvPr id="9" name="Text 6"/>
          <p:cNvSpPr/>
          <p:nvPr/>
        </p:nvSpPr>
        <p:spPr>
          <a:xfrm>
            <a:off x="8537138" y="235993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Örnek 1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8537138" y="2929295"/>
            <a:ext cx="3744754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Bir e-ticaret şirketi, kullanıcı dostu bir web sitesi ve etkili bir call center ile müşteri memnuniyetini artırarak satışlarını %50 oranında artırdı.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7512" y="3649920"/>
            <a:ext cx="777597" cy="44410"/>
          </a:xfrm>
          <a:prstGeom prst="rect">
            <a:avLst/>
          </a:prstGeom>
          <a:solidFill>
            <a:srgbClr val="D7A1F7"/>
          </a:solidFill>
          <a:ln/>
        </p:spPr>
      </p:sp>
      <p:sp>
        <p:nvSpPr>
          <p:cNvPr id="12" name="Shape 9"/>
          <p:cNvSpPr/>
          <p:nvPr/>
        </p:nvSpPr>
        <p:spPr>
          <a:xfrm>
            <a:off x="7065109" y="3422213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223105" y="3463885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2624" dirty="0"/>
          </a:p>
        </p:txBody>
      </p:sp>
      <p:sp>
        <p:nvSpPr>
          <p:cNvPr id="14" name="Text 11"/>
          <p:cNvSpPr/>
          <p:nvPr/>
        </p:nvSpPr>
        <p:spPr>
          <a:xfrm>
            <a:off x="3871079" y="3470791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Örnek 2</a:t>
            </a:r>
            <a:endParaRPr lang="en-US" sz="2187" dirty="0"/>
          </a:p>
        </p:txBody>
      </p:sp>
      <p:sp>
        <p:nvSpPr>
          <p:cNvPr id="15" name="Text 12"/>
          <p:cNvSpPr/>
          <p:nvPr/>
        </p:nvSpPr>
        <p:spPr>
          <a:xfrm>
            <a:off x="2348389" y="4040148"/>
            <a:ext cx="3744635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Bir kurumsal şirket, dijital dönüşüm sürecinde aldığı veri analizi desteği ile iş süreçlerini optimize etti ve maliyetlerini %40 oranında azalttı.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565053" y="5196542"/>
            <a:ext cx="777597" cy="44410"/>
          </a:xfrm>
          <a:prstGeom prst="rect">
            <a:avLst/>
          </a:prstGeom>
          <a:solidFill>
            <a:srgbClr val="D7A1F7"/>
          </a:solidFill>
          <a:ln/>
        </p:spPr>
      </p:sp>
      <p:sp>
        <p:nvSpPr>
          <p:cNvPr id="17" name="Shape 14"/>
          <p:cNvSpPr/>
          <p:nvPr/>
        </p:nvSpPr>
        <p:spPr>
          <a:xfrm>
            <a:off x="7065109" y="4968835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223105" y="5010507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b="1" spc="-52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2624" dirty="0"/>
          </a:p>
        </p:txBody>
      </p:sp>
      <p:sp>
        <p:nvSpPr>
          <p:cNvPr id="19" name="Text 16"/>
          <p:cNvSpPr/>
          <p:nvPr/>
        </p:nvSpPr>
        <p:spPr>
          <a:xfrm>
            <a:off x="8537138" y="501741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Örnek 3</a:t>
            </a:r>
            <a:endParaRPr lang="en-US" sz="2187" dirty="0"/>
          </a:p>
        </p:txBody>
      </p:sp>
      <p:sp>
        <p:nvSpPr>
          <p:cNvPr id="20" name="Text 17"/>
          <p:cNvSpPr/>
          <p:nvPr/>
        </p:nvSpPr>
        <p:spPr>
          <a:xfrm>
            <a:off x="8537138" y="5586770"/>
            <a:ext cx="3744754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Bir start-up şirketi, yapay zeka ve bulut teknolojilerini kullanarak kısa sürede müşteri portföyünü genişleterek büyük bir başarı elde etti.</a:t>
            </a:r>
            <a:endParaRPr lang="en-US" sz="1750" dirty="0"/>
          </a:p>
        </p:txBody>
      </p:sp>
      <p:pic>
        <p:nvPicPr>
          <p:cNvPr id="21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348389" y="1326833"/>
            <a:ext cx="9125783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b="1" spc="-87" kern="0" dirty="0">
                <a:solidFill>
                  <a:srgbClr val="FF75D3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Süreç Yönetimi ve Dönüşüm Stratejileri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348389" y="2465546"/>
            <a:ext cx="4855726" cy="2107525"/>
          </a:xfrm>
          <a:prstGeom prst="roundRect">
            <a:avLst>
              <a:gd name="adj" fmla="val 4744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584371" y="2701528"/>
            <a:ext cx="2571155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Mevcut Durum Analizi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584371" y="3270885"/>
            <a:ext cx="4383762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İşletmelerin dijital dönüşüm sürecine başlamadan önce mevcut durumlarını ve ihtiyaçlarını analiz etmeleri gerekir.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6285" y="2465546"/>
            <a:ext cx="4855726" cy="2107525"/>
          </a:xfrm>
          <a:prstGeom prst="roundRect">
            <a:avLst>
              <a:gd name="adj" fmla="val 4744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662267" y="270152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Stratejik Planlama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7662267" y="3270885"/>
            <a:ext cx="4383762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Dönüşüm için hedefler belirlemek ve uygun stratejileri oluşturmak önemlidir.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2348389" y="4795242"/>
            <a:ext cx="4855726" cy="2107525"/>
          </a:xfrm>
          <a:prstGeom prst="roundRect">
            <a:avLst>
              <a:gd name="adj" fmla="val 4744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2584371" y="503122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Süreç Yönetimi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2584371" y="5600581"/>
            <a:ext cx="4383762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Dönüşüm sürecini etkin bir şekilde yönetmek, iş süreçlerinin iyileştirilmesini sağlar.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426285" y="4795242"/>
            <a:ext cx="4855726" cy="2107525"/>
          </a:xfrm>
          <a:prstGeom prst="roundRect">
            <a:avLst>
              <a:gd name="adj" fmla="val 4744"/>
            </a:avLst>
          </a:prstGeom>
          <a:solidFill>
            <a:srgbClr val="EBD0FB"/>
          </a:solidFill>
          <a:ln w="13811">
            <a:solidFill>
              <a:srgbClr val="D7A1F7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662267" y="503122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b="1" spc="-44" kern="0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Çalışan Eğitimi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7662267" y="5600581"/>
            <a:ext cx="4383762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İşletmeler, çalışanlarına dijital becerileri geliştirecek eğitimler sağlamalı ve farkındalık yaratmalıdır.</a:t>
            </a:r>
            <a:endParaRPr lang="en-US" sz="1750" dirty="0"/>
          </a:p>
        </p:txBody>
      </p:sp>
      <p:pic>
        <p:nvPicPr>
          <p:cNvPr id="17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2023-10-19T11:27:02Z</dcterms:created>
  <dcterms:modified xsi:type="dcterms:W3CDTF">2023-10-19T11:27:02Z</dcterms:modified>
</cp:coreProperties>
</file>