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672" r:id="rId3"/>
  </p:sldMasterIdLst>
  <p:notesMasterIdLst>
    <p:notesMasterId r:id="rId16"/>
  </p:notesMasterIdLst>
  <p:handoutMasterIdLst>
    <p:handoutMasterId r:id="rId17"/>
  </p:handoutMasterIdLst>
  <p:sldIdLst>
    <p:sldId id="1713" r:id="rId4"/>
    <p:sldId id="1724" r:id="rId5"/>
    <p:sldId id="1714" r:id="rId6"/>
    <p:sldId id="1729" r:id="rId7"/>
    <p:sldId id="1720" r:id="rId8"/>
    <p:sldId id="583" r:id="rId9"/>
    <p:sldId id="1728" r:id="rId10"/>
    <p:sldId id="1727" r:id="rId11"/>
    <p:sldId id="1726" r:id="rId12"/>
    <p:sldId id="1730" r:id="rId13"/>
    <p:sldId id="1731" r:id="rId14"/>
    <p:sldId id="1732" r:id="rId15"/>
  </p:sldIdLst>
  <p:sldSz cx="12192000" cy="6858000"/>
  <p:notesSz cx="6724650" cy="97742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6D0"/>
    <a:srgbClr val="D660CE"/>
    <a:srgbClr val="A92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5635" autoAdjust="0"/>
  </p:normalViewPr>
  <p:slideViewPr>
    <p:cSldViewPr snapToGrid="0" snapToObjects="1">
      <p:cViewPr varScale="1">
        <p:scale>
          <a:sx n="97" d="100"/>
          <a:sy n="97" d="100"/>
        </p:scale>
        <p:origin x="2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D94EC098-EB88-4BA8-BF00-5E9457A89489}"/>
              </a:ext>
            </a:extLst>
          </p:cNvPr>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168E3E2A-47BD-4F5D-BDFB-D6E9628D1DF0}"/>
              </a:ext>
            </a:extLst>
          </p:cNvPr>
          <p:cNvSpPr>
            <a:spLocks noGrp="1"/>
          </p:cNvSpPr>
          <p:nvPr>
            <p:ph type="dt" sz="quarter" idx="1"/>
          </p:nvPr>
        </p:nvSpPr>
        <p:spPr>
          <a:xfrm>
            <a:off x="3809079" y="0"/>
            <a:ext cx="2914015" cy="490409"/>
          </a:xfrm>
          <a:prstGeom prst="rect">
            <a:avLst/>
          </a:prstGeom>
        </p:spPr>
        <p:txBody>
          <a:bodyPr vert="horz" lIns="91440" tIns="45720" rIns="91440" bIns="45720" rtlCol="0"/>
          <a:lstStyle>
            <a:lvl1pPr algn="r">
              <a:defRPr sz="1200"/>
            </a:lvl1pPr>
          </a:lstStyle>
          <a:p>
            <a:fld id="{DD23D197-16FB-4E77-B7D7-8BA47F229484}" type="datetimeFigureOut">
              <a:rPr lang="tr-TR" smtClean="0"/>
              <a:t>13.10.2023</a:t>
            </a:fld>
            <a:endParaRPr lang="tr-TR"/>
          </a:p>
        </p:txBody>
      </p:sp>
      <p:sp>
        <p:nvSpPr>
          <p:cNvPr id="4" name="Alt Bilgi Yer Tutucusu 3">
            <a:extLst>
              <a:ext uri="{FF2B5EF4-FFF2-40B4-BE49-F238E27FC236}">
                <a16:creationId xmlns:a16="http://schemas.microsoft.com/office/drawing/2014/main" id="{B1E90D39-E283-4FB3-8AFB-679244656A2A}"/>
              </a:ext>
            </a:extLst>
          </p:cNvPr>
          <p:cNvSpPr>
            <a:spLocks noGrp="1"/>
          </p:cNvSpPr>
          <p:nvPr>
            <p:ph type="ftr" sz="quarter" idx="2"/>
          </p:nvPr>
        </p:nvSpPr>
        <p:spPr>
          <a:xfrm>
            <a:off x="0" y="9283830"/>
            <a:ext cx="2914015" cy="49040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59F2FAEA-5D53-4CFD-8AE9-66767E97A61D}"/>
              </a:ext>
            </a:extLst>
          </p:cNvPr>
          <p:cNvSpPr>
            <a:spLocks noGrp="1"/>
          </p:cNvSpPr>
          <p:nvPr>
            <p:ph type="sldNum" sz="quarter" idx="3"/>
          </p:nvPr>
        </p:nvSpPr>
        <p:spPr>
          <a:xfrm>
            <a:off x="3809079" y="9283830"/>
            <a:ext cx="2914015" cy="490408"/>
          </a:xfrm>
          <a:prstGeom prst="rect">
            <a:avLst/>
          </a:prstGeom>
        </p:spPr>
        <p:txBody>
          <a:bodyPr vert="horz" lIns="91440" tIns="45720" rIns="91440" bIns="45720" rtlCol="0" anchor="b"/>
          <a:lstStyle>
            <a:lvl1pPr algn="r">
              <a:defRPr sz="1200"/>
            </a:lvl1pPr>
          </a:lstStyle>
          <a:p>
            <a:fld id="{646558EF-A6B9-443F-B06D-31043E447151}" type="slidenum">
              <a:rPr lang="tr-TR" smtClean="0"/>
              <a:t>‹#›</a:t>
            </a:fld>
            <a:endParaRPr lang="tr-TR"/>
          </a:p>
        </p:txBody>
      </p:sp>
    </p:spTree>
    <p:extLst>
      <p:ext uri="{BB962C8B-B14F-4D97-AF65-F5344CB8AC3E}">
        <p14:creationId xmlns:p14="http://schemas.microsoft.com/office/powerpoint/2010/main" val="2492273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CBF948E9-F08A-4B72-A66C-EEA6C8811EC0}" type="datetimeFigureOut">
              <a:rPr lang="tr-TR" smtClean="0"/>
              <a:t>13.10.2023</a:t>
            </a:fld>
            <a:endParaRPr lang="tr-TR"/>
          </a:p>
        </p:txBody>
      </p:sp>
      <p:sp>
        <p:nvSpPr>
          <p:cNvPr id="4" name="Slayt Görüntüsü Yer Tutucusu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77F3EC6A-946A-4CAD-8417-22625CD2D5D8}" type="slidenum">
              <a:rPr lang="tr-TR" smtClean="0"/>
              <a:t>‹#›</a:t>
            </a:fld>
            <a:endParaRPr lang="tr-TR"/>
          </a:p>
        </p:txBody>
      </p:sp>
    </p:spTree>
    <p:extLst>
      <p:ext uri="{BB962C8B-B14F-4D97-AF65-F5344CB8AC3E}">
        <p14:creationId xmlns:p14="http://schemas.microsoft.com/office/powerpoint/2010/main" val="4610015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 Bilgi Yer Tutucusu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lt Bilgi Yer Tutucusu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ayt Numarası Yer Tutucusu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D984A8-2626-4F78-9D15-F86C5EECC1A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077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Wingdings" panose="05000000000000000000" pitchFamily="2" charset="2"/>
              <a:buNone/>
            </a:pPr>
            <a:endParaRPr lang="tr-TR" b="0" dirty="0">
              <a:solidFill>
                <a:schemeClr val="bg1"/>
              </a:solidFill>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3EC6A-946A-4CAD-8417-22625CD2D5D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497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Wingdings" panose="05000000000000000000" pitchFamily="2" charset="2"/>
              <a:buChar char="ü"/>
            </a:pPr>
            <a:endParaRPr lang="tr-TR" b="0" dirty="0">
              <a:solidFill>
                <a:schemeClr val="bg1"/>
              </a:solidFill>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3EC6A-946A-4CAD-8417-22625CD2D5D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958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Wingdings" panose="05000000000000000000" pitchFamily="2" charset="2"/>
              <a:buChar char="ü"/>
            </a:pPr>
            <a:endParaRPr lang="tr-TR" b="0" dirty="0">
              <a:solidFill>
                <a:schemeClr val="bg1"/>
              </a:solidFill>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3EC6A-946A-4CAD-8417-22625CD2D5D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98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Wingdings" panose="05000000000000000000" pitchFamily="2" charset="2"/>
              <a:buChar char="ü"/>
            </a:pPr>
            <a:endParaRPr lang="tr-TR" b="0" dirty="0">
              <a:solidFill>
                <a:schemeClr val="bg1"/>
              </a:solidFill>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3EC6A-946A-4CAD-8417-22625CD2D5D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38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3EC6A-946A-4CAD-8417-22625CD2D5D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774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85750" indent="-285750" algn="just">
              <a:buFont typeface="Wingdings" panose="05000000000000000000" pitchFamily="2" charset="2"/>
              <a:buChar char="ü"/>
            </a:pPr>
            <a:r>
              <a:rPr lang="tr-TR" sz="1200" b="1" dirty="0"/>
              <a:t>Ürünleri Karakterize Eder</a:t>
            </a:r>
            <a:r>
              <a:rPr lang="tr-TR" sz="1200" dirty="0"/>
              <a:t>: Ürünleri geçmiş verilerine ve özelliklerine göre sınıflandırılıp, buradaki sınıf özelliğine göre her ürün bazında farklı hesaplama ortaya sunar. Örneğin; </a:t>
            </a:r>
            <a:r>
              <a:rPr lang="tr-TR" sz="1200" dirty="0" err="1"/>
              <a:t>motomot</a:t>
            </a:r>
            <a:r>
              <a:rPr lang="tr-TR" sz="1200" dirty="0"/>
              <a:t> aynı formülü her ürün için uygulamayıp, ürün geçmiş satış karakterine göre değerlendirip her ürüne ayrı ayrı hesaplama yapar. Hızlı giden ürünler için farklı bir özelliği var, satışı hiç olmadıysa ona göre sıfırlayan bir yöntem ya da ürün yeni mı değil mı kullanıcının dokunması gerekli mı diye bilgi verir.</a:t>
            </a:r>
          </a:p>
          <a:p>
            <a:pPr marL="285750" indent="-285750" algn="just">
              <a:buFont typeface="Wingdings" panose="05000000000000000000" pitchFamily="2" charset="2"/>
              <a:buChar char="ü"/>
            </a:pPr>
            <a:r>
              <a:rPr lang="tr-TR" sz="1200" b="1" dirty="0"/>
              <a:t>Ürün İstisnalarını Analiz Eder: </a:t>
            </a:r>
            <a:r>
              <a:rPr lang="tr-TR" sz="1200" dirty="0"/>
              <a:t>Tahmin konusunda hesaplamasını yaptıktan sonra ikinci aşamada bu tahmini değerlendirdiğim dediği bazı satış istisnaları oluşturmaktadır. Burada üründe büyüme mı var azalmamı mı var sıfırlanmaya mı gidiyor, genel geçmişinde bir eğri mı oluşturmaya başladı aşağıya ve ya yukarıya doğru kullanıcının incelemesi üzerine sonuçlar ortaya koymaktadır. Buradaki amaç her şey yolunda olduğu bir ürün varsa, kullanıcı kendi piyasa bilgisini eklemediği sürece o ürünleri kontrol etme ihtiyacı duymasın. Burada üretim planlamanın da girdisi olabilir; örneğin, biz ucuza ürün getiriyoruz satabilir misin ya da hammadde yetişmeyecek bakın satamazsınız gibi olmadığı durumlarda bak bu düşüyor azalıyor yükseliyor bunu bir kontrol etmen lazım gibi kullanıcıya sonuç veriyor.</a:t>
            </a:r>
          </a:p>
          <a:p>
            <a:pPr marL="285750" indent="-285750" algn="just">
              <a:buFont typeface="Wingdings" panose="05000000000000000000" pitchFamily="2" charset="2"/>
              <a:buChar char="ü"/>
            </a:pPr>
            <a:r>
              <a:rPr lang="tr-TR" sz="1200" b="1" dirty="0" err="1"/>
              <a:t>Sezonsallık</a:t>
            </a:r>
            <a:r>
              <a:rPr lang="tr-TR" sz="1200" b="1" dirty="0"/>
              <a:t>: </a:t>
            </a:r>
            <a:r>
              <a:rPr lang="tr-TR" sz="1200" dirty="0"/>
              <a:t>Ürünlerde ayrıca satış sınıflarından bağımsız bir de geçmiş minimum 2 yılını kontrol ederek bir </a:t>
            </a:r>
            <a:r>
              <a:rPr lang="tr-TR" sz="1200" dirty="0" err="1"/>
              <a:t>sezonsallık</a:t>
            </a:r>
            <a:r>
              <a:rPr lang="tr-TR" sz="1200" dirty="0"/>
              <a:t> eğrisi varsa ürün bazında ortaya çıkarıyor</a:t>
            </a:r>
          </a:p>
          <a:p>
            <a:pPr marL="285750" indent="-285750" algn="just">
              <a:buFont typeface="Wingdings" panose="05000000000000000000" pitchFamily="2" charset="2"/>
              <a:buChar char="ü"/>
            </a:pPr>
            <a:r>
              <a:rPr lang="tr-TR" sz="1200" b="1" dirty="0"/>
              <a:t>Üretim planlama: </a:t>
            </a:r>
            <a:r>
              <a:rPr lang="tr-TR" sz="1200" dirty="0"/>
              <a:t>MRP reçetesinde  bize özel kurgusu vardır. Ürünlerin üretim tüketimi, satış tüketimini birbirinden ayrı tutar, aşağıdaki hammadde ve ambalajlara tepeden inen yani reçetelerden patlatarak değerlerin girdisini yapıyor. Reçete değişikliklerinde tüketim baz alındığı için, Ham. </a:t>
            </a:r>
            <a:r>
              <a:rPr lang="tr-TR" sz="1200" dirty="0" err="1"/>
              <a:t>Amb</a:t>
            </a:r>
            <a:r>
              <a:rPr lang="tr-TR" sz="1200" dirty="0"/>
              <a:t>. </a:t>
            </a:r>
            <a:r>
              <a:rPr lang="tr-TR" sz="1200" dirty="0" err="1"/>
              <a:t>Y.mml</a:t>
            </a:r>
            <a:r>
              <a:rPr lang="tr-TR" sz="1200" dirty="0"/>
              <a:t> fazla alım ya da fazla üretim sonuçları olabiliyor, burada reçetelerdeki herhangi bir değişikliği ertesi gün sisteme yansıyacağı için kullanıcıların hata yapmasını engelliyor.</a:t>
            </a:r>
          </a:p>
          <a:p>
            <a:pPr marL="285750" indent="-285750" algn="just">
              <a:buFont typeface="Wingdings" panose="05000000000000000000" pitchFamily="2" charset="2"/>
              <a:buChar char="ü"/>
            </a:pPr>
            <a:r>
              <a:rPr lang="tr-TR" sz="1200" b="1" dirty="0"/>
              <a:t>Gelecek öngörüleri yapar: </a:t>
            </a:r>
            <a:r>
              <a:rPr lang="tr-TR" sz="1200" dirty="0"/>
              <a:t>Slım4 günlük çalışmaktadır. </a:t>
            </a:r>
            <a:r>
              <a:rPr lang="tr-TR" sz="1200" dirty="0" err="1"/>
              <a:t>Forecast</a:t>
            </a:r>
            <a:r>
              <a:rPr lang="tr-TR" sz="1200" dirty="0"/>
              <a:t> aylık, ay kapanışlarında değerlendiriyor ama haftalık kendi değerlendirmeleri de var. mevcut </a:t>
            </a:r>
            <a:r>
              <a:rPr lang="tr-TR" sz="1200" dirty="0" err="1"/>
              <a:t>forecast</a:t>
            </a:r>
            <a:r>
              <a:rPr lang="tr-TR" sz="1200" dirty="0"/>
              <a:t> birlikte gerçekleşenler ne durumda diye değerlendirme yapar. Bunun yanında envanteri de yani öneri olarak üretim planlamasını yapar. ham </a:t>
            </a:r>
            <a:r>
              <a:rPr lang="tr-TR" sz="1200" dirty="0" err="1"/>
              <a:t>amb</a:t>
            </a:r>
            <a:r>
              <a:rPr lang="tr-TR" sz="1200" dirty="0"/>
              <a:t> kısmı için ise satın alma planlamasını. Gelecek içinde öngörüde bulunuyor </a:t>
            </a:r>
            <a:r>
              <a:rPr lang="tr-TR" sz="1200" dirty="0" err="1"/>
              <a:t>kı</a:t>
            </a:r>
            <a:r>
              <a:rPr lang="tr-TR" sz="1200" dirty="0"/>
              <a:t> bütçe planlamasını yardımcı oluyor satın alma kısmında. Envanter hesaplamasını yaptığında </a:t>
            </a:r>
            <a:r>
              <a:rPr lang="tr-TR" sz="1200" dirty="0" err="1"/>
              <a:t>ERP’den</a:t>
            </a:r>
            <a:r>
              <a:rPr lang="tr-TR" sz="1200" dirty="0"/>
              <a:t> farklı mevcut satın almalarında durumunu inceliyor. Sipariş açılmış ama yetersiz hemen kullanıcıyı öneriyor, sipariş açıldı ama fazla ötelenmesi lazım ya da sipariş açılması lazım çünkü </a:t>
            </a:r>
            <a:r>
              <a:rPr lang="tr-TR" sz="1200" dirty="0" err="1"/>
              <a:t>stock</a:t>
            </a:r>
            <a:r>
              <a:rPr lang="tr-TR" sz="1200" dirty="0"/>
              <a:t> </a:t>
            </a:r>
            <a:r>
              <a:rPr lang="tr-TR" sz="1200" dirty="0" err="1"/>
              <a:t>out</a:t>
            </a:r>
            <a:r>
              <a:rPr lang="tr-TR" sz="1200" dirty="0"/>
              <a:t> olacak gibi sınıflandırma kısmında uyarıları verir.</a:t>
            </a:r>
          </a:p>
          <a:p>
            <a:pPr marL="285750" indent="-285750" algn="just">
              <a:buFont typeface="Wingdings" panose="05000000000000000000" pitchFamily="2" charset="2"/>
              <a:buChar char="ü"/>
            </a:pPr>
            <a:r>
              <a:rPr lang="tr-TR" sz="1200" b="1" dirty="0"/>
              <a:t>Kullanıcılara günlük plan yapmasına yardımcı olur: </a:t>
            </a:r>
            <a:r>
              <a:rPr lang="tr-TR" sz="1200" dirty="0"/>
              <a:t>Hiçbir uyarı yoksa </a:t>
            </a:r>
            <a:r>
              <a:rPr lang="tr-TR" sz="1200" dirty="0" err="1"/>
              <a:t>herşey</a:t>
            </a:r>
            <a:r>
              <a:rPr lang="tr-TR" sz="1200" dirty="0"/>
              <a:t> yolunda ise kontrol etme ihtiyacı olmayabilir kullanıcıların. Haftalık değişimlerle birlikte ay içerisinde ani değişiklikleri gösterir. Satış yüksek gidiyor </a:t>
            </a:r>
            <a:r>
              <a:rPr lang="tr-TR" sz="1200" dirty="0" err="1"/>
              <a:t>stock</a:t>
            </a:r>
            <a:r>
              <a:rPr lang="tr-TR" sz="1200" dirty="0"/>
              <a:t> </a:t>
            </a:r>
            <a:r>
              <a:rPr lang="tr-TR" sz="1200" dirty="0" err="1"/>
              <a:t>out</a:t>
            </a:r>
            <a:r>
              <a:rPr lang="tr-TR" sz="1200" dirty="0"/>
              <a:t> olmayı engelleyelim gibi... Örneğin 1 milyon ton satmayı öngördük ama bir sürpriz oldu 2 milyon tona doğru koşuyoruz burada sistem </a:t>
            </a:r>
            <a:r>
              <a:rPr lang="tr-TR" sz="1200" dirty="0" err="1"/>
              <a:t>stock</a:t>
            </a:r>
            <a:r>
              <a:rPr lang="tr-TR" sz="1200" dirty="0"/>
              <a:t> </a:t>
            </a:r>
            <a:r>
              <a:rPr lang="tr-TR" sz="1200" dirty="0" err="1"/>
              <a:t>out</a:t>
            </a:r>
            <a:r>
              <a:rPr lang="tr-TR" sz="1200" dirty="0"/>
              <a:t> olmayı veya bir ay </a:t>
            </a:r>
            <a:r>
              <a:rPr lang="tr-TR" sz="1200" dirty="0" err="1"/>
              <a:t>geçipte</a:t>
            </a:r>
            <a:r>
              <a:rPr lang="tr-TR" sz="1200" dirty="0"/>
              <a:t> yeni ay geldiğinde </a:t>
            </a:r>
            <a:r>
              <a:rPr lang="tr-TR" sz="1200" dirty="0" err="1"/>
              <a:t>forecast</a:t>
            </a:r>
            <a:r>
              <a:rPr lang="tr-TR" sz="1200" dirty="0"/>
              <a:t> güncellemek yerine </a:t>
            </a:r>
            <a:r>
              <a:rPr lang="tr-TR" sz="1200" dirty="0" err="1"/>
              <a:t>stock</a:t>
            </a:r>
            <a:r>
              <a:rPr lang="tr-TR" sz="1200" dirty="0"/>
              <a:t> </a:t>
            </a:r>
            <a:r>
              <a:rPr lang="tr-TR" sz="1200" dirty="0" err="1"/>
              <a:t>out</a:t>
            </a:r>
            <a:r>
              <a:rPr lang="tr-TR" sz="1200" dirty="0"/>
              <a:t> olmayı engellemek için </a:t>
            </a:r>
            <a:r>
              <a:rPr lang="tr-TR" sz="1200" dirty="0" err="1"/>
              <a:t>stoğa</a:t>
            </a:r>
            <a:r>
              <a:rPr lang="tr-TR" sz="1200" dirty="0"/>
              <a:t> yatırım yapmaya başlıyor.</a:t>
            </a:r>
          </a:p>
          <a:p>
            <a:pPr marL="285750" indent="-285750" algn="just">
              <a:buFont typeface="Wingdings" panose="05000000000000000000" pitchFamily="2" charset="2"/>
              <a:buChar char="ü"/>
            </a:pPr>
            <a:r>
              <a:rPr lang="tr-TR" sz="1200" b="1" dirty="0"/>
              <a:t>ABC Analizi: </a:t>
            </a:r>
            <a:r>
              <a:rPr lang="tr-TR" sz="1200" dirty="0"/>
              <a:t>Servis seviyesi yani dolayısıyla güvenlik </a:t>
            </a:r>
            <a:r>
              <a:rPr lang="tr-TR" sz="1200" dirty="0" err="1"/>
              <a:t>stoğu</a:t>
            </a:r>
            <a:r>
              <a:rPr lang="tr-TR" sz="1200" dirty="0"/>
              <a:t> için hesaplama imkânı oluyor. A ürünleri için yüksek, C ürünleri için düşük olsun gibi ürün bazında değerlendirme yapmaktadır bir grup olmak zorunda değil.</a:t>
            </a:r>
          </a:p>
          <a:p>
            <a:pPr marL="171450" indent="-171450">
              <a:buFont typeface="Wingdings" panose="05000000000000000000" pitchFamily="2" charset="2"/>
              <a:buChar char="ü"/>
            </a:pPr>
            <a:endParaRPr lang="tr-TR" b="0" dirty="0">
              <a:solidFill>
                <a:schemeClr val="bg1"/>
              </a:solidFill>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3EC6A-946A-4CAD-8417-22625CD2D5D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706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3EC6A-946A-4CAD-8417-22625CD2D5D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5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Wingdings" panose="05000000000000000000" pitchFamily="2" charset="2"/>
              <a:buChar char="ü"/>
            </a:pPr>
            <a:endParaRPr lang="tr-TR" b="0" dirty="0">
              <a:solidFill>
                <a:schemeClr val="bg1"/>
              </a:solidFill>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3EC6A-946A-4CAD-8417-22625CD2D5D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36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Wingdings" panose="05000000000000000000" pitchFamily="2" charset="2"/>
              <a:buChar char="ü"/>
            </a:pPr>
            <a:endParaRPr lang="tr-TR" b="0" dirty="0">
              <a:solidFill>
                <a:schemeClr val="bg1"/>
              </a:solidFill>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3EC6A-946A-4CAD-8417-22625CD2D5D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99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Wingdings" panose="05000000000000000000" pitchFamily="2" charset="2"/>
              <a:buChar char="ü"/>
            </a:pPr>
            <a:endParaRPr lang="tr-TR" b="0" dirty="0">
              <a:solidFill>
                <a:schemeClr val="bg1"/>
              </a:solidFill>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3EC6A-946A-4CAD-8417-22625CD2D5D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843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Wingdings" panose="05000000000000000000" pitchFamily="2" charset="2"/>
              <a:buChar char="ü"/>
            </a:pPr>
            <a:endParaRPr lang="tr-TR" b="0" dirty="0">
              <a:solidFill>
                <a:schemeClr val="bg1"/>
              </a:solidFill>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3EC6A-946A-4CAD-8417-22625CD2D5D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60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679C-D048-6543-A44B-E973A81757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6C723A1D-41FB-534F-B94A-5825895DE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4B0FD5ED-9DE4-044E-9C67-C42189144436}"/>
              </a:ext>
            </a:extLst>
          </p:cNvPr>
          <p:cNvSpPr>
            <a:spLocks noGrp="1"/>
          </p:cNvSpPr>
          <p:nvPr>
            <p:ph type="dt" sz="half" idx="10"/>
          </p:nvPr>
        </p:nvSpPr>
        <p:spPr/>
        <p:txBody>
          <a:bodyPr/>
          <a:lstStyle/>
          <a:p>
            <a:fld id="{33FD5399-69B6-624D-BAD9-4591DF013759}" type="datetimeFigureOut">
              <a:rPr lang="tr-TR" smtClean="0"/>
              <a:t>13.10.2023</a:t>
            </a:fld>
            <a:endParaRPr lang="tr-TR"/>
          </a:p>
        </p:txBody>
      </p:sp>
      <p:sp>
        <p:nvSpPr>
          <p:cNvPr id="5" name="Footer Placeholder 4">
            <a:extLst>
              <a:ext uri="{FF2B5EF4-FFF2-40B4-BE49-F238E27FC236}">
                <a16:creationId xmlns:a16="http://schemas.microsoft.com/office/drawing/2014/main" id="{B40D7C8D-E9B8-7449-97CC-3C7CF6ED32D2}"/>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83D6B9C-9AAE-E94F-A1FF-FF3493AE6070}"/>
              </a:ext>
            </a:extLst>
          </p:cNvPr>
          <p:cNvSpPr>
            <a:spLocks noGrp="1"/>
          </p:cNvSpPr>
          <p:nvPr>
            <p:ph type="sldNum" sz="quarter" idx="12"/>
          </p:nvPr>
        </p:nvSpPr>
        <p:spPr/>
        <p:txBody>
          <a:bodyPr/>
          <a:lstStyle/>
          <a:p>
            <a:fld id="{B3900194-EC85-1E4A-97D0-EFC2439DFBBC}" type="slidenum">
              <a:rPr lang="tr-TR" smtClean="0"/>
              <a:t>‹#›</a:t>
            </a:fld>
            <a:endParaRPr lang="tr-TR"/>
          </a:p>
        </p:txBody>
      </p:sp>
    </p:spTree>
    <p:extLst>
      <p:ext uri="{BB962C8B-B14F-4D97-AF65-F5344CB8AC3E}">
        <p14:creationId xmlns:p14="http://schemas.microsoft.com/office/powerpoint/2010/main" val="212667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8E97-F423-7C46-A396-61BE4084B970}"/>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CE555B8F-DD93-E94B-8C00-892EB0CBCB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DA57C4F-A6A6-5F4F-A9DE-04A15D60ADA7}"/>
              </a:ext>
            </a:extLst>
          </p:cNvPr>
          <p:cNvSpPr>
            <a:spLocks noGrp="1"/>
          </p:cNvSpPr>
          <p:nvPr>
            <p:ph type="dt" sz="half" idx="10"/>
          </p:nvPr>
        </p:nvSpPr>
        <p:spPr/>
        <p:txBody>
          <a:bodyPr/>
          <a:lstStyle/>
          <a:p>
            <a:fld id="{33FD5399-69B6-624D-BAD9-4591DF013759}" type="datetimeFigureOut">
              <a:rPr lang="tr-TR" smtClean="0"/>
              <a:t>13.10.2023</a:t>
            </a:fld>
            <a:endParaRPr lang="tr-TR"/>
          </a:p>
        </p:txBody>
      </p:sp>
      <p:sp>
        <p:nvSpPr>
          <p:cNvPr id="5" name="Footer Placeholder 4">
            <a:extLst>
              <a:ext uri="{FF2B5EF4-FFF2-40B4-BE49-F238E27FC236}">
                <a16:creationId xmlns:a16="http://schemas.microsoft.com/office/drawing/2014/main" id="{FA090871-FCD7-8144-94B2-D779D4E276E7}"/>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759BDE89-BFF3-B444-A1DA-950B5C6849B2}"/>
              </a:ext>
            </a:extLst>
          </p:cNvPr>
          <p:cNvSpPr>
            <a:spLocks noGrp="1"/>
          </p:cNvSpPr>
          <p:nvPr>
            <p:ph type="sldNum" sz="quarter" idx="12"/>
          </p:nvPr>
        </p:nvSpPr>
        <p:spPr/>
        <p:txBody>
          <a:bodyPr/>
          <a:lstStyle/>
          <a:p>
            <a:fld id="{B3900194-EC85-1E4A-97D0-EFC2439DFBBC}" type="slidenum">
              <a:rPr lang="tr-TR" smtClean="0"/>
              <a:t>‹#›</a:t>
            </a:fld>
            <a:endParaRPr lang="tr-TR"/>
          </a:p>
        </p:txBody>
      </p:sp>
    </p:spTree>
    <p:extLst>
      <p:ext uri="{BB962C8B-B14F-4D97-AF65-F5344CB8AC3E}">
        <p14:creationId xmlns:p14="http://schemas.microsoft.com/office/powerpoint/2010/main" val="216235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A75221-8729-B94F-A927-11980A6D39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23F28056-E7AB-544B-A37C-D0B6B004C6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C7EFCAB-5E77-3641-AA7D-6A1F6FB1DEFE}"/>
              </a:ext>
            </a:extLst>
          </p:cNvPr>
          <p:cNvSpPr>
            <a:spLocks noGrp="1"/>
          </p:cNvSpPr>
          <p:nvPr>
            <p:ph type="dt" sz="half" idx="10"/>
          </p:nvPr>
        </p:nvSpPr>
        <p:spPr/>
        <p:txBody>
          <a:bodyPr/>
          <a:lstStyle/>
          <a:p>
            <a:fld id="{33FD5399-69B6-624D-BAD9-4591DF013759}" type="datetimeFigureOut">
              <a:rPr lang="tr-TR" smtClean="0"/>
              <a:t>13.10.2023</a:t>
            </a:fld>
            <a:endParaRPr lang="tr-TR"/>
          </a:p>
        </p:txBody>
      </p:sp>
      <p:sp>
        <p:nvSpPr>
          <p:cNvPr id="5" name="Footer Placeholder 4">
            <a:extLst>
              <a:ext uri="{FF2B5EF4-FFF2-40B4-BE49-F238E27FC236}">
                <a16:creationId xmlns:a16="http://schemas.microsoft.com/office/drawing/2014/main" id="{1FA81705-B9BC-D74B-9AC8-2D35F2D6B204}"/>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693886A2-286C-5A4E-8665-6356CA269914}"/>
              </a:ext>
            </a:extLst>
          </p:cNvPr>
          <p:cNvSpPr>
            <a:spLocks noGrp="1"/>
          </p:cNvSpPr>
          <p:nvPr>
            <p:ph type="sldNum" sz="quarter" idx="12"/>
          </p:nvPr>
        </p:nvSpPr>
        <p:spPr/>
        <p:txBody>
          <a:bodyPr/>
          <a:lstStyle/>
          <a:p>
            <a:fld id="{B3900194-EC85-1E4A-97D0-EFC2439DFBBC}" type="slidenum">
              <a:rPr lang="tr-TR" smtClean="0"/>
              <a:t>‹#›</a:t>
            </a:fld>
            <a:endParaRPr lang="tr-TR"/>
          </a:p>
        </p:txBody>
      </p:sp>
    </p:spTree>
    <p:extLst>
      <p:ext uri="{BB962C8B-B14F-4D97-AF65-F5344CB8AC3E}">
        <p14:creationId xmlns:p14="http://schemas.microsoft.com/office/powerpoint/2010/main" val="3069188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679C-D048-6543-A44B-E973A81757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6C723A1D-41FB-534F-B94A-5825895DE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4B0FD5ED-9DE4-044E-9C67-C42189144436}"/>
              </a:ext>
            </a:extLst>
          </p:cNvPr>
          <p:cNvSpPr>
            <a:spLocks noGrp="1"/>
          </p:cNvSpPr>
          <p:nvPr>
            <p:ph type="dt" sz="half" idx="10"/>
          </p:nvPr>
        </p:nvSpPr>
        <p:spPr/>
        <p:txBody>
          <a:bodyPr/>
          <a:lstStyle/>
          <a:p>
            <a:fld id="{33FD5399-69B6-624D-BAD9-4591DF013759}" type="datetimeFigureOut">
              <a:rPr lang="tr-TR" smtClean="0">
                <a:solidFill>
                  <a:prstClr val="black">
                    <a:tint val="75000"/>
                  </a:prstClr>
                </a:solidFill>
              </a:rPr>
              <a:pPr/>
              <a:t>13.10.2023</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B40D7C8D-E9B8-7449-97CC-3C7CF6ED32D2}"/>
              </a:ext>
            </a:extLst>
          </p:cNvPr>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a:extLst>
              <a:ext uri="{FF2B5EF4-FFF2-40B4-BE49-F238E27FC236}">
                <a16:creationId xmlns:a16="http://schemas.microsoft.com/office/drawing/2014/main" id="{283D6B9C-9AAE-E94F-A1FF-FF3493AE6070}"/>
              </a:ext>
            </a:extLst>
          </p:cNvPr>
          <p:cNvSpPr>
            <a:spLocks noGrp="1"/>
          </p:cNvSpPr>
          <p:nvPr>
            <p:ph type="sldNum" sz="quarter" idx="12"/>
          </p:nvPr>
        </p:nvSpPr>
        <p:spPr/>
        <p:txBody>
          <a:bodyPr/>
          <a:lstStyle/>
          <a:p>
            <a:fld id="{B3900194-EC85-1E4A-97D0-EFC2439DFBB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09501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B7EA-166C-604E-92C2-E0D5F2E74521}"/>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E1F269F1-D5D9-CE4E-91E6-BC886B6702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361EBFC-BD67-8548-9295-10FF1C53AC48}"/>
              </a:ext>
            </a:extLst>
          </p:cNvPr>
          <p:cNvSpPr>
            <a:spLocks noGrp="1"/>
          </p:cNvSpPr>
          <p:nvPr>
            <p:ph type="dt" sz="half" idx="10"/>
          </p:nvPr>
        </p:nvSpPr>
        <p:spPr/>
        <p:txBody>
          <a:bodyPr/>
          <a:lstStyle/>
          <a:p>
            <a:fld id="{33FD5399-69B6-624D-BAD9-4591DF013759}" type="datetimeFigureOut">
              <a:rPr lang="tr-TR" smtClean="0">
                <a:solidFill>
                  <a:prstClr val="black">
                    <a:tint val="75000"/>
                  </a:prstClr>
                </a:solidFill>
              </a:rPr>
              <a:pPr/>
              <a:t>13.10.2023</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9A4CF184-22DB-4F49-A696-F1D9358EB001}"/>
              </a:ext>
            </a:extLst>
          </p:cNvPr>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a:extLst>
              <a:ext uri="{FF2B5EF4-FFF2-40B4-BE49-F238E27FC236}">
                <a16:creationId xmlns:a16="http://schemas.microsoft.com/office/drawing/2014/main" id="{72968FBD-34C2-C94D-A688-5D8A6A9F4CBA}"/>
              </a:ext>
            </a:extLst>
          </p:cNvPr>
          <p:cNvSpPr>
            <a:spLocks noGrp="1"/>
          </p:cNvSpPr>
          <p:nvPr>
            <p:ph type="sldNum" sz="quarter" idx="12"/>
          </p:nvPr>
        </p:nvSpPr>
        <p:spPr/>
        <p:txBody>
          <a:bodyPr/>
          <a:lstStyle/>
          <a:p>
            <a:fld id="{B3900194-EC85-1E4A-97D0-EFC2439DFBB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42323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DCFB-869D-F546-9691-843D9B0F7C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FEB8F6C4-3E29-2646-9316-5D57CFF6F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B9A911-ED86-2E43-AADE-A9A687D7095A}"/>
              </a:ext>
            </a:extLst>
          </p:cNvPr>
          <p:cNvSpPr>
            <a:spLocks noGrp="1"/>
          </p:cNvSpPr>
          <p:nvPr>
            <p:ph type="dt" sz="half" idx="10"/>
          </p:nvPr>
        </p:nvSpPr>
        <p:spPr/>
        <p:txBody>
          <a:bodyPr/>
          <a:lstStyle/>
          <a:p>
            <a:fld id="{33FD5399-69B6-624D-BAD9-4591DF013759}" type="datetimeFigureOut">
              <a:rPr lang="tr-TR" smtClean="0">
                <a:solidFill>
                  <a:prstClr val="black">
                    <a:tint val="75000"/>
                  </a:prstClr>
                </a:solidFill>
              </a:rPr>
              <a:pPr/>
              <a:t>13.10.2023</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B27707DE-C344-F248-8099-2546C7088AB8}"/>
              </a:ext>
            </a:extLst>
          </p:cNvPr>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a:extLst>
              <a:ext uri="{FF2B5EF4-FFF2-40B4-BE49-F238E27FC236}">
                <a16:creationId xmlns:a16="http://schemas.microsoft.com/office/drawing/2014/main" id="{81B5FAAF-6369-1C44-9D08-33A25F8C3894}"/>
              </a:ext>
            </a:extLst>
          </p:cNvPr>
          <p:cNvSpPr>
            <a:spLocks noGrp="1"/>
          </p:cNvSpPr>
          <p:nvPr>
            <p:ph type="sldNum" sz="quarter" idx="12"/>
          </p:nvPr>
        </p:nvSpPr>
        <p:spPr/>
        <p:txBody>
          <a:bodyPr/>
          <a:lstStyle/>
          <a:p>
            <a:fld id="{B3900194-EC85-1E4A-97D0-EFC2439DFBB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96859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4F1C-960A-5648-A432-BB1EA3B58543}"/>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62BEF90-DE54-A243-A617-AF62468219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254D37B7-B35B-ED4C-9F69-88ADB8FC4E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41F62AF1-79C3-4F43-A7C1-1A79AFD98569}"/>
              </a:ext>
            </a:extLst>
          </p:cNvPr>
          <p:cNvSpPr>
            <a:spLocks noGrp="1"/>
          </p:cNvSpPr>
          <p:nvPr>
            <p:ph type="dt" sz="half" idx="10"/>
          </p:nvPr>
        </p:nvSpPr>
        <p:spPr/>
        <p:txBody>
          <a:bodyPr/>
          <a:lstStyle/>
          <a:p>
            <a:fld id="{33FD5399-69B6-624D-BAD9-4591DF013759}" type="datetimeFigureOut">
              <a:rPr lang="tr-TR" smtClean="0">
                <a:solidFill>
                  <a:prstClr val="black">
                    <a:tint val="75000"/>
                  </a:prstClr>
                </a:solidFill>
              </a:rPr>
              <a:pPr/>
              <a:t>13.10.2023</a:t>
            </a:fld>
            <a:endParaRPr lang="tr-TR">
              <a:solidFill>
                <a:prstClr val="black">
                  <a:tint val="75000"/>
                </a:prstClr>
              </a:solidFill>
            </a:endParaRPr>
          </a:p>
        </p:txBody>
      </p:sp>
      <p:sp>
        <p:nvSpPr>
          <p:cNvPr id="6" name="Footer Placeholder 5">
            <a:extLst>
              <a:ext uri="{FF2B5EF4-FFF2-40B4-BE49-F238E27FC236}">
                <a16:creationId xmlns:a16="http://schemas.microsoft.com/office/drawing/2014/main" id="{10D3C17A-81A3-BD49-9D8C-EB95244C721D}"/>
              </a:ext>
            </a:extLst>
          </p:cNvPr>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a:extLst>
              <a:ext uri="{FF2B5EF4-FFF2-40B4-BE49-F238E27FC236}">
                <a16:creationId xmlns:a16="http://schemas.microsoft.com/office/drawing/2014/main" id="{0B40DB9C-DD46-9E47-AD7D-11BA6D28B895}"/>
              </a:ext>
            </a:extLst>
          </p:cNvPr>
          <p:cNvSpPr>
            <a:spLocks noGrp="1"/>
          </p:cNvSpPr>
          <p:nvPr>
            <p:ph type="sldNum" sz="quarter" idx="12"/>
          </p:nvPr>
        </p:nvSpPr>
        <p:spPr/>
        <p:txBody>
          <a:bodyPr/>
          <a:lstStyle/>
          <a:p>
            <a:fld id="{B3900194-EC85-1E4A-97D0-EFC2439DFBB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29225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ED9D-681D-EA4A-8918-4E07ADAAFBD9}"/>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2A5083A8-DE41-884D-B9B1-267716B04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1E3BC-A3BB-4540-BA6D-179ACCF06B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4C0509F6-3252-7446-8752-E0A1FD044B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C795E-51D2-E24E-B63C-AF2EB40CF4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B3036A8D-D8B6-264C-A7BD-3D8F7768D3B3}"/>
              </a:ext>
            </a:extLst>
          </p:cNvPr>
          <p:cNvSpPr>
            <a:spLocks noGrp="1"/>
          </p:cNvSpPr>
          <p:nvPr>
            <p:ph type="dt" sz="half" idx="10"/>
          </p:nvPr>
        </p:nvSpPr>
        <p:spPr/>
        <p:txBody>
          <a:bodyPr/>
          <a:lstStyle/>
          <a:p>
            <a:fld id="{33FD5399-69B6-624D-BAD9-4591DF013759}" type="datetimeFigureOut">
              <a:rPr lang="tr-TR" smtClean="0">
                <a:solidFill>
                  <a:prstClr val="black">
                    <a:tint val="75000"/>
                  </a:prstClr>
                </a:solidFill>
              </a:rPr>
              <a:pPr/>
              <a:t>13.10.2023</a:t>
            </a:fld>
            <a:endParaRPr lang="tr-TR">
              <a:solidFill>
                <a:prstClr val="black">
                  <a:tint val="75000"/>
                </a:prstClr>
              </a:solidFill>
            </a:endParaRPr>
          </a:p>
        </p:txBody>
      </p:sp>
      <p:sp>
        <p:nvSpPr>
          <p:cNvPr id="8" name="Footer Placeholder 7">
            <a:extLst>
              <a:ext uri="{FF2B5EF4-FFF2-40B4-BE49-F238E27FC236}">
                <a16:creationId xmlns:a16="http://schemas.microsoft.com/office/drawing/2014/main" id="{06CF18CB-58AB-EC45-A0E8-41E1529129A3}"/>
              </a:ext>
            </a:extLst>
          </p:cNvPr>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a:extLst>
              <a:ext uri="{FF2B5EF4-FFF2-40B4-BE49-F238E27FC236}">
                <a16:creationId xmlns:a16="http://schemas.microsoft.com/office/drawing/2014/main" id="{14F26014-C09C-1A41-9B5F-2DCD4AC5CCDD}"/>
              </a:ext>
            </a:extLst>
          </p:cNvPr>
          <p:cNvSpPr>
            <a:spLocks noGrp="1"/>
          </p:cNvSpPr>
          <p:nvPr>
            <p:ph type="sldNum" sz="quarter" idx="12"/>
          </p:nvPr>
        </p:nvSpPr>
        <p:spPr/>
        <p:txBody>
          <a:bodyPr/>
          <a:lstStyle/>
          <a:p>
            <a:fld id="{B3900194-EC85-1E4A-97D0-EFC2439DFBB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77498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77FF-C71E-6949-B688-F13C3880B3FC}"/>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6CB93E05-874B-F54F-AB45-E4BBFB9C387B}"/>
              </a:ext>
            </a:extLst>
          </p:cNvPr>
          <p:cNvSpPr>
            <a:spLocks noGrp="1"/>
          </p:cNvSpPr>
          <p:nvPr>
            <p:ph type="dt" sz="half" idx="10"/>
          </p:nvPr>
        </p:nvSpPr>
        <p:spPr/>
        <p:txBody>
          <a:bodyPr/>
          <a:lstStyle/>
          <a:p>
            <a:fld id="{33FD5399-69B6-624D-BAD9-4591DF013759}" type="datetimeFigureOut">
              <a:rPr lang="tr-TR" smtClean="0">
                <a:solidFill>
                  <a:prstClr val="black">
                    <a:tint val="75000"/>
                  </a:prstClr>
                </a:solidFill>
              </a:rPr>
              <a:pPr/>
              <a:t>13.10.2023</a:t>
            </a:fld>
            <a:endParaRPr lang="tr-TR">
              <a:solidFill>
                <a:prstClr val="black">
                  <a:tint val="75000"/>
                </a:prstClr>
              </a:solidFill>
            </a:endParaRPr>
          </a:p>
        </p:txBody>
      </p:sp>
      <p:sp>
        <p:nvSpPr>
          <p:cNvPr id="4" name="Footer Placeholder 3">
            <a:extLst>
              <a:ext uri="{FF2B5EF4-FFF2-40B4-BE49-F238E27FC236}">
                <a16:creationId xmlns:a16="http://schemas.microsoft.com/office/drawing/2014/main" id="{B40F6545-F170-394E-9D09-A021656A5D57}"/>
              </a:ext>
            </a:extLst>
          </p:cNvPr>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a:extLst>
              <a:ext uri="{FF2B5EF4-FFF2-40B4-BE49-F238E27FC236}">
                <a16:creationId xmlns:a16="http://schemas.microsoft.com/office/drawing/2014/main" id="{176DDF50-1116-3340-8EDB-A5C125B155A1}"/>
              </a:ext>
            </a:extLst>
          </p:cNvPr>
          <p:cNvSpPr>
            <a:spLocks noGrp="1"/>
          </p:cNvSpPr>
          <p:nvPr>
            <p:ph type="sldNum" sz="quarter" idx="12"/>
          </p:nvPr>
        </p:nvSpPr>
        <p:spPr/>
        <p:txBody>
          <a:bodyPr/>
          <a:lstStyle/>
          <a:p>
            <a:fld id="{B3900194-EC85-1E4A-97D0-EFC2439DFBB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10366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26C3A6-4B7C-AE45-B9B2-14ECC62729F3}"/>
              </a:ext>
            </a:extLst>
          </p:cNvPr>
          <p:cNvSpPr>
            <a:spLocks noGrp="1"/>
          </p:cNvSpPr>
          <p:nvPr>
            <p:ph type="dt" sz="half" idx="10"/>
          </p:nvPr>
        </p:nvSpPr>
        <p:spPr/>
        <p:txBody>
          <a:bodyPr/>
          <a:lstStyle/>
          <a:p>
            <a:fld id="{33FD5399-69B6-624D-BAD9-4591DF013759}" type="datetimeFigureOut">
              <a:rPr lang="tr-TR" smtClean="0">
                <a:solidFill>
                  <a:prstClr val="black">
                    <a:tint val="75000"/>
                  </a:prstClr>
                </a:solidFill>
              </a:rPr>
              <a:pPr/>
              <a:t>13.10.2023</a:t>
            </a:fld>
            <a:endParaRPr lang="tr-TR">
              <a:solidFill>
                <a:prstClr val="black">
                  <a:tint val="75000"/>
                </a:prstClr>
              </a:solidFill>
            </a:endParaRPr>
          </a:p>
        </p:txBody>
      </p:sp>
      <p:sp>
        <p:nvSpPr>
          <p:cNvPr id="3" name="Footer Placeholder 2">
            <a:extLst>
              <a:ext uri="{FF2B5EF4-FFF2-40B4-BE49-F238E27FC236}">
                <a16:creationId xmlns:a16="http://schemas.microsoft.com/office/drawing/2014/main" id="{C8ABA6C6-EBBB-274F-BFBE-8B996A0E018B}"/>
              </a:ext>
            </a:extLst>
          </p:cNvPr>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a:extLst>
              <a:ext uri="{FF2B5EF4-FFF2-40B4-BE49-F238E27FC236}">
                <a16:creationId xmlns:a16="http://schemas.microsoft.com/office/drawing/2014/main" id="{44120284-EB7E-9F49-BC04-704618A19CE1}"/>
              </a:ext>
            </a:extLst>
          </p:cNvPr>
          <p:cNvSpPr>
            <a:spLocks noGrp="1"/>
          </p:cNvSpPr>
          <p:nvPr>
            <p:ph type="sldNum" sz="quarter" idx="12"/>
          </p:nvPr>
        </p:nvSpPr>
        <p:spPr/>
        <p:txBody>
          <a:bodyPr/>
          <a:lstStyle/>
          <a:p>
            <a:fld id="{B3900194-EC85-1E4A-97D0-EFC2439DFBB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88094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3D9C-8663-FF48-A18A-BDC39C981B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5127899D-F648-1742-A403-9EA65426C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50862933-D686-B247-9E81-F00A6F042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BAC99C-DF5A-1D40-8122-FA436CC937E4}"/>
              </a:ext>
            </a:extLst>
          </p:cNvPr>
          <p:cNvSpPr>
            <a:spLocks noGrp="1"/>
          </p:cNvSpPr>
          <p:nvPr>
            <p:ph type="dt" sz="half" idx="10"/>
          </p:nvPr>
        </p:nvSpPr>
        <p:spPr/>
        <p:txBody>
          <a:bodyPr/>
          <a:lstStyle/>
          <a:p>
            <a:fld id="{33FD5399-69B6-624D-BAD9-4591DF013759}" type="datetimeFigureOut">
              <a:rPr lang="tr-TR" smtClean="0">
                <a:solidFill>
                  <a:prstClr val="black">
                    <a:tint val="75000"/>
                  </a:prstClr>
                </a:solidFill>
              </a:rPr>
              <a:pPr/>
              <a:t>13.10.2023</a:t>
            </a:fld>
            <a:endParaRPr lang="tr-TR">
              <a:solidFill>
                <a:prstClr val="black">
                  <a:tint val="75000"/>
                </a:prstClr>
              </a:solidFill>
            </a:endParaRPr>
          </a:p>
        </p:txBody>
      </p:sp>
      <p:sp>
        <p:nvSpPr>
          <p:cNvPr id="6" name="Footer Placeholder 5">
            <a:extLst>
              <a:ext uri="{FF2B5EF4-FFF2-40B4-BE49-F238E27FC236}">
                <a16:creationId xmlns:a16="http://schemas.microsoft.com/office/drawing/2014/main" id="{78E8580D-0784-7C4A-89FB-23E10BF618F0}"/>
              </a:ext>
            </a:extLst>
          </p:cNvPr>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a:extLst>
              <a:ext uri="{FF2B5EF4-FFF2-40B4-BE49-F238E27FC236}">
                <a16:creationId xmlns:a16="http://schemas.microsoft.com/office/drawing/2014/main" id="{A2A142A7-CCD2-C444-9CE8-26940FB6A408}"/>
              </a:ext>
            </a:extLst>
          </p:cNvPr>
          <p:cNvSpPr>
            <a:spLocks noGrp="1"/>
          </p:cNvSpPr>
          <p:nvPr>
            <p:ph type="sldNum" sz="quarter" idx="12"/>
          </p:nvPr>
        </p:nvSpPr>
        <p:spPr/>
        <p:txBody>
          <a:bodyPr/>
          <a:lstStyle/>
          <a:p>
            <a:fld id="{B3900194-EC85-1E4A-97D0-EFC2439DFBB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024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B7EA-166C-604E-92C2-E0D5F2E74521}"/>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E1F269F1-D5D9-CE4E-91E6-BC886B6702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361EBFC-BD67-8548-9295-10FF1C53AC48}"/>
              </a:ext>
            </a:extLst>
          </p:cNvPr>
          <p:cNvSpPr>
            <a:spLocks noGrp="1"/>
          </p:cNvSpPr>
          <p:nvPr>
            <p:ph type="dt" sz="half" idx="10"/>
          </p:nvPr>
        </p:nvSpPr>
        <p:spPr/>
        <p:txBody>
          <a:bodyPr/>
          <a:lstStyle/>
          <a:p>
            <a:fld id="{33FD5399-69B6-624D-BAD9-4591DF013759}" type="datetimeFigureOut">
              <a:rPr lang="tr-TR" smtClean="0"/>
              <a:t>13.10.2023</a:t>
            </a:fld>
            <a:endParaRPr lang="tr-TR"/>
          </a:p>
        </p:txBody>
      </p:sp>
      <p:sp>
        <p:nvSpPr>
          <p:cNvPr id="5" name="Footer Placeholder 4">
            <a:extLst>
              <a:ext uri="{FF2B5EF4-FFF2-40B4-BE49-F238E27FC236}">
                <a16:creationId xmlns:a16="http://schemas.microsoft.com/office/drawing/2014/main" id="{9A4CF184-22DB-4F49-A696-F1D9358EB00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72968FBD-34C2-C94D-A688-5D8A6A9F4CBA}"/>
              </a:ext>
            </a:extLst>
          </p:cNvPr>
          <p:cNvSpPr>
            <a:spLocks noGrp="1"/>
          </p:cNvSpPr>
          <p:nvPr>
            <p:ph type="sldNum" sz="quarter" idx="12"/>
          </p:nvPr>
        </p:nvSpPr>
        <p:spPr/>
        <p:txBody>
          <a:bodyPr/>
          <a:lstStyle/>
          <a:p>
            <a:fld id="{B3900194-EC85-1E4A-97D0-EFC2439DFBBC}" type="slidenum">
              <a:rPr lang="tr-TR" smtClean="0"/>
              <a:t>‹#›</a:t>
            </a:fld>
            <a:endParaRPr lang="tr-TR"/>
          </a:p>
        </p:txBody>
      </p:sp>
    </p:spTree>
    <p:extLst>
      <p:ext uri="{BB962C8B-B14F-4D97-AF65-F5344CB8AC3E}">
        <p14:creationId xmlns:p14="http://schemas.microsoft.com/office/powerpoint/2010/main" val="3511723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BC94-DCCB-9C40-970B-E1BC4A858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3031F866-8418-6345-BE4D-37841BEFB8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42304E1D-874B-AA44-B32C-2E1A090C3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64459-F2D5-C940-93C9-9D833D6D5714}"/>
              </a:ext>
            </a:extLst>
          </p:cNvPr>
          <p:cNvSpPr>
            <a:spLocks noGrp="1"/>
          </p:cNvSpPr>
          <p:nvPr>
            <p:ph type="dt" sz="half" idx="10"/>
          </p:nvPr>
        </p:nvSpPr>
        <p:spPr/>
        <p:txBody>
          <a:bodyPr/>
          <a:lstStyle/>
          <a:p>
            <a:fld id="{33FD5399-69B6-624D-BAD9-4591DF013759}" type="datetimeFigureOut">
              <a:rPr lang="tr-TR" smtClean="0">
                <a:solidFill>
                  <a:prstClr val="black">
                    <a:tint val="75000"/>
                  </a:prstClr>
                </a:solidFill>
              </a:rPr>
              <a:pPr/>
              <a:t>13.10.2023</a:t>
            </a:fld>
            <a:endParaRPr lang="tr-TR">
              <a:solidFill>
                <a:prstClr val="black">
                  <a:tint val="75000"/>
                </a:prstClr>
              </a:solidFill>
            </a:endParaRPr>
          </a:p>
        </p:txBody>
      </p:sp>
      <p:sp>
        <p:nvSpPr>
          <p:cNvPr id="6" name="Footer Placeholder 5">
            <a:extLst>
              <a:ext uri="{FF2B5EF4-FFF2-40B4-BE49-F238E27FC236}">
                <a16:creationId xmlns:a16="http://schemas.microsoft.com/office/drawing/2014/main" id="{075211F3-4D98-6941-9AB6-9635C0A29429}"/>
              </a:ext>
            </a:extLst>
          </p:cNvPr>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a:extLst>
              <a:ext uri="{FF2B5EF4-FFF2-40B4-BE49-F238E27FC236}">
                <a16:creationId xmlns:a16="http://schemas.microsoft.com/office/drawing/2014/main" id="{BC32C5E0-864B-4E48-A6F4-2190C8B1788E}"/>
              </a:ext>
            </a:extLst>
          </p:cNvPr>
          <p:cNvSpPr>
            <a:spLocks noGrp="1"/>
          </p:cNvSpPr>
          <p:nvPr>
            <p:ph type="sldNum" sz="quarter" idx="12"/>
          </p:nvPr>
        </p:nvSpPr>
        <p:spPr/>
        <p:txBody>
          <a:bodyPr/>
          <a:lstStyle/>
          <a:p>
            <a:fld id="{B3900194-EC85-1E4A-97D0-EFC2439DFBB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7537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8E97-F423-7C46-A396-61BE4084B970}"/>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CE555B8F-DD93-E94B-8C00-892EB0CBCB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DA57C4F-A6A6-5F4F-A9DE-04A15D60ADA7}"/>
              </a:ext>
            </a:extLst>
          </p:cNvPr>
          <p:cNvSpPr>
            <a:spLocks noGrp="1"/>
          </p:cNvSpPr>
          <p:nvPr>
            <p:ph type="dt" sz="half" idx="10"/>
          </p:nvPr>
        </p:nvSpPr>
        <p:spPr/>
        <p:txBody>
          <a:bodyPr/>
          <a:lstStyle/>
          <a:p>
            <a:fld id="{33FD5399-69B6-624D-BAD9-4591DF013759}" type="datetimeFigureOut">
              <a:rPr lang="tr-TR" smtClean="0">
                <a:solidFill>
                  <a:prstClr val="black">
                    <a:tint val="75000"/>
                  </a:prstClr>
                </a:solidFill>
              </a:rPr>
              <a:pPr/>
              <a:t>13.10.2023</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FA090871-FCD7-8144-94B2-D779D4E276E7}"/>
              </a:ext>
            </a:extLst>
          </p:cNvPr>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a:extLst>
              <a:ext uri="{FF2B5EF4-FFF2-40B4-BE49-F238E27FC236}">
                <a16:creationId xmlns:a16="http://schemas.microsoft.com/office/drawing/2014/main" id="{759BDE89-BFF3-B444-A1DA-950B5C6849B2}"/>
              </a:ext>
            </a:extLst>
          </p:cNvPr>
          <p:cNvSpPr>
            <a:spLocks noGrp="1"/>
          </p:cNvSpPr>
          <p:nvPr>
            <p:ph type="sldNum" sz="quarter" idx="12"/>
          </p:nvPr>
        </p:nvSpPr>
        <p:spPr/>
        <p:txBody>
          <a:bodyPr/>
          <a:lstStyle/>
          <a:p>
            <a:fld id="{B3900194-EC85-1E4A-97D0-EFC2439DFBB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4721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A75221-8729-B94F-A927-11980A6D39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23F28056-E7AB-544B-A37C-D0B6B004C6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C7EFCAB-5E77-3641-AA7D-6A1F6FB1DEFE}"/>
              </a:ext>
            </a:extLst>
          </p:cNvPr>
          <p:cNvSpPr>
            <a:spLocks noGrp="1"/>
          </p:cNvSpPr>
          <p:nvPr>
            <p:ph type="dt" sz="half" idx="10"/>
          </p:nvPr>
        </p:nvSpPr>
        <p:spPr/>
        <p:txBody>
          <a:bodyPr/>
          <a:lstStyle/>
          <a:p>
            <a:fld id="{33FD5399-69B6-624D-BAD9-4591DF013759}" type="datetimeFigureOut">
              <a:rPr lang="tr-TR" smtClean="0">
                <a:solidFill>
                  <a:prstClr val="black">
                    <a:tint val="75000"/>
                  </a:prstClr>
                </a:solidFill>
              </a:rPr>
              <a:pPr/>
              <a:t>13.10.2023</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1FA81705-B9BC-D74B-9AC8-2D35F2D6B204}"/>
              </a:ext>
            </a:extLst>
          </p:cNvPr>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a:extLst>
              <a:ext uri="{FF2B5EF4-FFF2-40B4-BE49-F238E27FC236}">
                <a16:creationId xmlns:a16="http://schemas.microsoft.com/office/drawing/2014/main" id="{693886A2-286C-5A4E-8665-6356CA269914}"/>
              </a:ext>
            </a:extLst>
          </p:cNvPr>
          <p:cNvSpPr>
            <a:spLocks noGrp="1"/>
          </p:cNvSpPr>
          <p:nvPr>
            <p:ph type="sldNum" sz="quarter" idx="12"/>
          </p:nvPr>
        </p:nvSpPr>
        <p:spPr/>
        <p:txBody>
          <a:bodyPr/>
          <a:lstStyle/>
          <a:p>
            <a:fld id="{B3900194-EC85-1E4A-97D0-EFC2439DFBB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3122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DCFB-869D-F546-9691-843D9B0F7C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FEB8F6C4-3E29-2646-9316-5D57CFF6F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B9A911-ED86-2E43-AADE-A9A687D7095A}"/>
              </a:ext>
            </a:extLst>
          </p:cNvPr>
          <p:cNvSpPr>
            <a:spLocks noGrp="1"/>
          </p:cNvSpPr>
          <p:nvPr>
            <p:ph type="dt" sz="half" idx="10"/>
          </p:nvPr>
        </p:nvSpPr>
        <p:spPr/>
        <p:txBody>
          <a:bodyPr/>
          <a:lstStyle/>
          <a:p>
            <a:fld id="{33FD5399-69B6-624D-BAD9-4591DF013759}" type="datetimeFigureOut">
              <a:rPr lang="tr-TR" smtClean="0"/>
              <a:t>13.10.2023</a:t>
            </a:fld>
            <a:endParaRPr lang="tr-TR"/>
          </a:p>
        </p:txBody>
      </p:sp>
      <p:sp>
        <p:nvSpPr>
          <p:cNvPr id="5" name="Footer Placeholder 4">
            <a:extLst>
              <a:ext uri="{FF2B5EF4-FFF2-40B4-BE49-F238E27FC236}">
                <a16:creationId xmlns:a16="http://schemas.microsoft.com/office/drawing/2014/main" id="{B27707DE-C344-F248-8099-2546C7088AB8}"/>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81B5FAAF-6369-1C44-9D08-33A25F8C3894}"/>
              </a:ext>
            </a:extLst>
          </p:cNvPr>
          <p:cNvSpPr>
            <a:spLocks noGrp="1"/>
          </p:cNvSpPr>
          <p:nvPr>
            <p:ph type="sldNum" sz="quarter" idx="12"/>
          </p:nvPr>
        </p:nvSpPr>
        <p:spPr/>
        <p:txBody>
          <a:bodyPr/>
          <a:lstStyle/>
          <a:p>
            <a:fld id="{B3900194-EC85-1E4A-97D0-EFC2439DFBBC}" type="slidenum">
              <a:rPr lang="tr-TR" smtClean="0"/>
              <a:t>‹#›</a:t>
            </a:fld>
            <a:endParaRPr lang="tr-TR"/>
          </a:p>
        </p:txBody>
      </p:sp>
    </p:spTree>
    <p:extLst>
      <p:ext uri="{BB962C8B-B14F-4D97-AF65-F5344CB8AC3E}">
        <p14:creationId xmlns:p14="http://schemas.microsoft.com/office/powerpoint/2010/main" val="260859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4F1C-960A-5648-A432-BB1EA3B58543}"/>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62BEF90-DE54-A243-A617-AF62468219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254D37B7-B35B-ED4C-9F69-88ADB8FC4E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41F62AF1-79C3-4F43-A7C1-1A79AFD98569}"/>
              </a:ext>
            </a:extLst>
          </p:cNvPr>
          <p:cNvSpPr>
            <a:spLocks noGrp="1"/>
          </p:cNvSpPr>
          <p:nvPr>
            <p:ph type="dt" sz="half" idx="10"/>
          </p:nvPr>
        </p:nvSpPr>
        <p:spPr/>
        <p:txBody>
          <a:bodyPr/>
          <a:lstStyle/>
          <a:p>
            <a:fld id="{33FD5399-69B6-624D-BAD9-4591DF013759}" type="datetimeFigureOut">
              <a:rPr lang="tr-TR" smtClean="0"/>
              <a:t>13.10.2023</a:t>
            </a:fld>
            <a:endParaRPr lang="tr-TR"/>
          </a:p>
        </p:txBody>
      </p:sp>
      <p:sp>
        <p:nvSpPr>
          <p:cNvPr id="6" name="Footer Placeholder 5">
            <a:extLst>
              <a:ext uri="{FF2B5EF4-FFF2-40B4-BE49-F238E27FC236}">
                <a16:creationId xmlns:a16="http://schemas.microsoft.com/office/drawing/2014/main" id="{10D3C17A-81A3-BD49-9D8C-EB95244C721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0B40DB9C-DD46-9E47-AD7D-11BA6D28B895}"/>
              </a:ext>
            </a:extLst>
          </p:cNvPr>
          <p:cNvSpPr>
            <a:spLocks noGrp="1"/>
          </p:cNvSpPr>
          <p:nvPr>
            <p:ph type="sldNum" sz="quarter" idx="12"/>
          </p:nvPr>
        </p:nvSpPr>
        <p:spPr/>
        <p:txBody>
          <a:bodyPr/>
          <a:lstStyle/>
          <a:p>
            <a:fld id="{B3900194-EC85-1E4A-97D0-EFC2439DFBBC}" type="slidenum">
              <a:rPr lang="tr-TR" smtClean="0"/>
              <a:t>‹#›</a:t>
            </a:fld>
            <a:endParaRPr lang="tr-TR"/>
          </a:p>
        </p:txBody>
      </p:sp>
    </p:spTree>
    <p:extLst>
      <p:ext uri="{BB962C8B-B14F-4D97-AF65-F5344CB8AC3E}">
        <p14:creationId xmlns:p14="http://schemas.microsoft.com/office/powerpoint/2010/main" val="101287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ED9D-681D-EA4A-8918-4E07ADAAFBD9}"/>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2A5083A8-DE41-884D-B9B1-267716B04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1E3BC-A3BB-4540-BA6D-179ACCF06B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4C0509F6-3252-7446-8752-E0A1FD044B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C795E-51D2-E24E-B63C-AF2EB40CF4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B3036A8D-D8B6-264C-A7BD-3D8F7768D3B3}"/>
              </a:ext>
            </a:extLst>
          </p:cNvPr>
          <p:cNvSpPr>
            <a:spLocks noGrp="1"/>
          </p:cNvSpPr>
          <p:nvPr>
            <p:ph type="dt" sz="half" idx="10"/>
          </p:nvPr>
        </p:nvSpPr>
        <p:spPr/>
        <p:txBody>
          <a:bodyPr/>
          <a:lstStyle/>
          <a:p>
            <a:fld id="{33FD5399-69B6-624D-BAD9-4591DF013759}" type="datetimeFigureOut">
              <a:rPr lang="tr-TR" smtClean="0"/>
              <a:t>13.10.2023</a:t>
            </a:fld>
            <a:endParaRPr lang="tr-TR"/>
          </a:p>
        </p:txBody>
      </p:sp>
      <p:sp>
        <p:nvSpPr>
          <p:cNvPr id="8" name="Footer Placeholder 7">
            <a:extLst>
              <a:ext uri="{FF2B5EF4-FFF2-40B4-BE49-F238E27FC236}">
                <a16:creationId xmlns:a16="http://schemas.microsoft.com/office/drawing/2014/main" id="{06CF18CB-58AB-EC45-A0E8-41E1529129A3}"/>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14F26014-C09C-1A41-9B5F-2DCD4AC5CCDD}"/>
              </a:ext>
            </a:extLst>
          </p:cNvPr>
          <p:cNvSpPr>
            <a:spLocks noGrp="1"/>
          </p:cNvSpPr>
          <p:nvPr>
            <p:ph type="sldNum" sz="quarter" idx="12"/>
          </p:nvPr>
        </p:nvSpPr>
        <p:spPr/>
        <p:txBody>
          <a:bodyPr/>
          <a:lstStyle/>
          <a:p>
            <a:fld id="{B3900194-EC85-1E4A-97D0-EFC2439DFBBC}" type="slidenum">
              <a:rPr lang="tr-TR" smtClean="0"/>
              <a:t>‹#›</a:t>
            </a:fld>
            <a:endParaRPr lang="tr-TR"/>
          </a:p>
        </p:txBody>
      </p:sp>
    </p:spTree>
    <p:extLst>
      <p:ext uri="{BB962C8B-B14F-4D97-AF65-F5344CB8AC3E}">
        <p14:creationId xmlns:p14="http://schemas.microsoft.com/office/powerpoint/2010/main" val="248931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77FF-C71E-6949-B688-F13C3880B3FC}"/>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6CB93E05-874B-F54F-AB45-E4BBFB9C387B}"/>
              </a:ext>
            </a:extLst>
          </p:cNvPr>
          <p:cNvSpPr>
            <a:spLocks noGrp="1"/>
          </p:cNvSpPr>
          <p:nvPr>
            <p:ph type="dt" sz="half" idx="10"/>
          </p:nvPr>
        </p:nvSpPr>
        <p:spPr/>
        <p:txBody>
          <a:bodyPr/>
          <a:lstStyle/>
          <a:p>
            <a:fld id="{33FD5399-69B6-624D-BAD9-4591DF013759}" type="datetimeFigureOut">
              <a:rPr lang="tr-TR" smtClean="0"/>
              <a:t>13.10.2023</a:t>
            </a:fld>
            <a:endParaRPr lang="tr-TR"/>
          </a:p>
        </p:txBody>
      </p:sp>
      <p:sp>
        <p:nvSpPr>
          <p:cNvPr id="4" name="Footer Placeholder 3">
            <a:extLst>
              <a:ext uri="{FF2B5EF4-FFF2-40B4-BE49-F238E27FC236}">
                <a16:creationId xmlns:a16="http://schemas.microsoft.com/office/drawing/2014/main" id="{B40F6545-F170-394E-9D09-A021656A5D57}"/>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176DDF50-1116-3340-8EDB-A5C125B155A1}"/>
              </a:ext>
            </a:extLst>
          </p:cNvPr>
          <p:cNvSpPr>
            <a:spLocks noGrp="1"/>
          </p:cNvSpPr>
          <p:nvPr>
            <p:ph type="sldNum" sz="quarter" idx="12"/>
          </p:nvPr>
        </p:nvSpPr>
        <p:spPr/>
        <p:txBody>
          <a:bodyPr/>
          <a:lstStyle/>
          <a:p>
            <a:fld id="{B3900194-EC85-1E4A-97D0-EFC2439DFBBC}" type="slidenum">
              <a:rPr lang="tr-TR" smtClean="0"/>
              <a:t>‹#›</a:t>
            </a:fld>
            <a:endParaRPr lang="tr-TR"/>
          </a:p>
        </p:txBody>
      </p:sp>
    </p:spTree>
    <p:extLst>
      <p:ext uri="{BB962C8B-B14F-4D97-AF65-F5344CB8AC3E}">
        <p14:creationId xmlns:p14="http://schemas.microsoft.com/office/powerpoint/2010/main" val="332911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26C3A6-4B7C-AE45-B9B2-14ECC62729F3}"/>
              </a:ext>
            </a:extLst>
          </p:cNvPr>
          <p:cNvSpPr>
            <a:spLocks noGrp="1"/>
          </p:cNvSpPr>
          <p:nvPr>
            <p:ph type="dt" sz="half" idx="10"/>
          </p:nvPr>
        </p:nvSpPr>
        <p:spPr/>
        <p:txBody>
          <a:bodyPr/>
          <a:lstStyle/>
          <a:p>
            <a:fld id="{33FD5399-69B6-624D-BAD9-4591DF013759}" type="datetimeFigureOut">
              <a:rPr lang="tr-TR" smtClean="0"/>
              <a:t>13.10.2023</a:t>
            </a:fld>
            <a:endParaRPr lang="tr-TR"/>
          </a:p>
        </p:txBody>
      </p:sp>
      <p:sp>
        <p:nvSpPr>
          <p:cNvPr id="3" name="Footer Placeholder 2">
            <a:extLst>
              <a:ext uri="{FF2B5EF4-FFF2-40B4-BE49-F238E27FC236}">
                <a16:creationId xmlns:a16="http://schemas.microsoft.com/office/drawing/2014/main" id="{C8ABA6C6-EBBB-274F-BFBE-8B996A0E018B}"/>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44120284-EB7E-9F49-BC04-704618A19CE1}"/>
              </a:ext>
            </a:extLst>
          </p:cNvPr>
          <p:cNvSpPr>
            <a:spLocks noGrp="1"/>
          </p:cNvSpPr>
          <p:nvPr>
            <p:ph type="sldNum" sz="quarter" idx="12"/>
          </p:nvPr>
        </p:nvSpPr>
        <p:spPr/>
        <p:txBody>
          <a:bodyPr/>
          <a:lstStyle/>
          <a:p>
            <a:fld id="{B3900194-EC85-1E4A-97D0-EFC2439DFBBC}" type="slidenum">
              <a:rPr lang="tr-TR" smtClean="0"/>
              <a:t>‹#›</a:t>
            </a:fld>
            <a:endParaRPr lang="tr-TR"/>
          </a:p>
        </p:txBody>
      </p:sp>
    </p:spTree>
    <p:extLst>
      <p:ext uri="{BB962C8B-B14F-4D97-AF65-F5344CB8AC3E}">
        <p14:creationId xmlns:p14="http://schemas.microsoft.com/office/powerpoint/2010/main" val="259133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3D9C-8663-FF48-A18A-BDC39C981B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5127899D-F648-1742-A403-9EA65426C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50862933-D686-B247-9E81-F00A6F042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BAC99C-DF5A-1D40-8122-FA436CC937E4}"/>
              </a:ext>
            </a:extLst>
          </p:cNvPr>
          <p:cNvSpPr>
            <a:spLocks noGrp="1"/>
          </p:cNvSpPr>
          <p:nvPr>
            <p:ph type="dt" sz="half" idx="10"/>
          </p:nvPr>
        </p:nvSpPr>
        <p:spPr/>
        <p:txBody>
          <a:bodyPr/>
          <a:lstStyle/>
          <a:p>
            <a:fld id="{33FD5399-69B6-624D-BAD9-4591DF013759}" type="datetimeFigureOut">
              <a:rPr lang="tr-TR" smtClean="0"/>
              <a:t>13.10.2023</a:t>
            </a:fld>
            <a:endParaRPr lang="tr-TR"/>
          </a:p>
        </p:txBody>
      </p:sp>
      <p:sp>
        <p:nvSpPr>
          <p:cNvPr id="6" name="Footer Placeholder 5">
            <a:extLst>
              <a:ext uri="{FF2B5EF4-FFF2-40B4-BE49-F238E27FC236}">
                <a16:creationId xmlns:a16="http://schemas.microsoft.com/office/drawing/2014/main" id="{78E8580D-0784-7C4A-89FB-23E10BF618F0}"/>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A2A142A7-CCD2-C444-9CE8-26940FB6A408}"/>
              </a:ext>
            </a:extLst>
          </p:cNvPr>
          <p:cNvSpPr>
            <a:spLocks noGrp="1"/>
          </p:cNvSpPr>
          <p:nvPr>
            <p:ph type="sldNum" sz="quarter" idx="12"/>
          </p:nvPr>
        </p:nvSpPr>
        <p:spPr/>
        <p:txBody>
          <a:bodyPr/>
          <a:lstStyle/>
          <a:p>
            <a:fld id="{B3900194-EC85-1E4A-97D0-EFC2439DFBBC}" type="slidenum">
              <a:rPr lang="tr-TR" smtClean="0"/>
              <a:t>‹#›</a:t>
            </a:fld>
            <a:endParaRPr lang="tr-TR"/>
          </a:p>
        </p:txBody>
      </p:sp>
    </p:spTree>
    <p:extLst>
      <p:ext uri="{BB962C8B-B14F-4D97-AF65-F5344CB8AC3E}">
        <p14:creationId xmlns:p14="http://schemas.microsoft.com/office/powerpoint/2010/main" val="7165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BC94-DCCB-9C40-970B-E1BC4A858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3031F866-8418-6345-BE4D-37841BEFB8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42304E1D-874B-AA44-B32C-2E1A090C3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64459-F2D5-C940-93C9-9D833D6D5714}"/>
              </a:ext>
            </a:extLst>
          </p:cNvPr>
          <p:cNvSpPr>
            <a:spLocks noGrp="1"/>
          </p:cNvSpPr>
          <p:nvPr>
            <p:ph type="dt" sz="half" idx="10"/>
          </p:nvPr>
        </p:nvSpPr>
        <p:spPr/>
        <p:txBody>
          <a:bodyPr/>
          <a:lstStyle/>
          <a:p>
            <a:fld id="{33FD5399-69B6-624D-BAD9-4591DF013759}" type="datetimeFigureOut">
              <a:rPr lang="tr-TR" smtClean="0"/>
              <a:t>13.10.2023</a:t>
            </a:fld>
            <a:endParaRPr lang="tr-TR"/>
          </a:p>
        </p:txBody>
      </p:sp>
      <p:sp>
        <p:nvSpPr>
          <p:cNvPr id="6" name="Footer Placeholder 5">
            <a:extLst>
              <a:ext uri="{FF2B5EF4-FFF2-40B4-BE49-F238E27FC236}">
                <a16:creationId xmlns:a16="http://schemas.microsoft.com/office/drawing/2014/main" id="{075211F3-4D98-6941-9AB6-9635C0A29429}"/>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C32C5E0-864B-4E48-A6F4-2190C8B1788E}"/>
              </a:ext>
            </a:extLst>
          </p:cNvPr>
          <p:cNvSpPr>
            <a:spLocks noGrp="1"/>
          </p:cNvSpPr>
          <p:nvPr>
            <p:ph type="sldNum" sz="quarter" idx="12"/>
          </p:nvPr>
        </p:nvSpPr>
        <p:spPr/>
        <p:txBody>
          <a:bodyPr/>
          <a:lstStyle/>
          <a:p>
            <a:fld id="{B3900194-EC85-1E4A-97D0-EFC2439DFBBC}" type="slidenum">
              <a:rPr lang="tr-TR" smtClean="0"/>
              <a:t>‹#›</a:t>
            </a:fld>
            <a:endParaRPr lang="tr-TR"/>
          </a:p>
        </p:txBody>
      </p:sp>
    </p:spTree>
    <p:extLst>
      <p:ext uri="{BB962C8B-B14F-4D97-AF65-F5344CB8AC3E}">
        <p14:creationId xmlns:p14="http://schemas.microsoft.com/office/powerpoint/2010/main" val="304376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AB779C-5456-834B-8BB9-AB17595BFC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8C80AA88-2777-3849-AA73-DDA5DD4BF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9E5218A0-5B1A-154B-99D3-0522BED90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D5399-69B6-624D-BAD9-4591DF013759}" type="datetimeFigureOut">
              <a:rPr lang="tr-TR" smtClean="0"/>
              <a:t>13.10.2023</a:t>
            </a:fld>
            <a:endParaRPr lang="tr-TR"/>
          </a:p>
        </p:txBody>
      </p:sp>
      <p:sp>
        <p:nvSpPr>
          <p:cNvPr id="5" name="Footer Placeholder 4">
            <a:extLst>
              <a:ext uri="{FF2B5EF4-FFF2-40B4-BE49-F238E27FC236}">
                <a16:creationId xmlns:a16="http://schemas.microsoft.com/office/drawing/2014/main" id="{2FA7ED9C-8D6F-6144-A241-6CF06DB7F9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1BBA3869-455C-E943-8049-A12633837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00194-EC85-1E4A-97D0-EFC2439DFBBC}" type="slidenum">
              <a:rPr lang="tr-TR" smtClean="0"/>
              <a:t>‹#›</a:t>
            </a:fld>
            <a:endParaRPr lang="tr-TR"/>
          </a:p>
        </p:txBody>
      </p:sp>
    </p:spTree>
    <p:extLst>
      <p:ext uri="{BB962C8B-B14F-4D97-AF65-F5344CB8AC3E}">
        <p14:creationId xmlns:p14="http://schemas.microsoft.com/office/powerpoint/2010/main" val="4211818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AB779C-5456-834B-8BB9-AB17595BFC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8C80AA88-2777-3849-AA73-DDA5DD4BF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9E5218A0-5B1A-154B-99D3-0522BED90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D5399-69B6-624D-BAD9-4591DF013759}" type="datetimeFigureOut">
              <a:rPr lang="tr-TR" smtClean="0">
                <a:solidFill>
                  <a:prstClr val="black">
                    <a:tint val="75000"/>
                  </a:prstClr>
                </a:solidFill>
              </a:rPr>
              <a:pPr/>
              <a:t>13.10.2023</a:t>
            </a:fld>
            <a:endParaRPr lang="tr-TR">
              <a:solidFill>
                <a:prstClr val="black">
                  <a:tint val="75000"/>
                </a:prstClr>
              </a:solidFill>
            </a:endParaRPr>
          </a:p>
        </p:txBody>
      </p:sp>
      <p:sp>
        <p:nvSpPr>
          <p:cNvPr id="5" name="Footer Placeholder 4">
            <a:extLst>
              <a:ext uri="{FF2B5EF4-FFF2-40B4-BE49-F238E27FC236}">
                <a16:creationId xmlns:a16="http://schemas.microsoft.com/office/drawing/2014/main" id="{2FA7ED9C-8D6F-6144-A241-6CF06DB7F9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a:extLst>
              <a:ext uri="{FF2B5EF4-FFF2-40B4-BE49-F238E27FC236}">
                <a16:creationId xmlns:a16="http://schemas.microsoft.com/office/drawing/2014/main" id="{1BBA3869-455C-E943-8049-A12633837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00194-EC85-1E4A-97D0-EFC2439DFBB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265386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Unvan 1">
            <a:extLst>
              <a:ext uri="{FF2B5EF4-FFF2-40B4-BE49-F238E27FC236}">
                <a16:creationId xmlns:a16="http://schemas.microsoft.com/office/drawing/2014/main" id="{E8EB7617-F3DE-47C4-9E85-B4632C202C61}"/>
              </a:ext>
            </a:extLst>
          </p:cNvPr>
          <p:cNvSpPr txBox="1">
            <a:spLocks/>
          </p:cNvSpPr>
          <p:nvPr/>
        </p:nvSpPr>
        <p:spPr>
          <a:xfrm>
            <a:off x="646888" y="4978580"/>
            <a:ext cx="8027390" cy="1458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latin typeface="Calibri  "/>
              </a:rPr>
              <a:t>		</a:t>
            </a:r>
            <a:r>
              <a:rPr lang="tr-TR" sz="3600" b="1" u="sng" dirty="0">
                <a:solidFill>
                  <a:srgbClr val="F046D0"/>
                </a:solidFill>
                <a:latin typeface="Calibri  "/>
              </a:rPr>
              <a:t>TALEP PLANLAMA PROJESİ</a:t>
            </a:r>
          </a:p>
          <a:p>
            <a:pPr algn="ctr"/>
            <a:r>
              <a:rPr lang="tr-TR" sz="4800" b="1">
                <a:solidFill>
                  <a:srgbClr val="7030A0"/>
                </a:solidFill>
                <a:latin typeface="Calibri  "/>
              </a:rPr>
              <a:t>      SLIM </a:t>
            </a:r>
            <a:r>
              <a:rPr lang="tr-TR" sz="4800" b="1" dirty="0">
                <a:solidFill>
                  <a:srgbClr val="7030A0"/>
                </a:solidFill>
                <a:latin typeface="Calibri  "/>
              </a:rPr>
              <a:t>STOCK</a:t>
            </a:r>
          </a:p>
        </p:txBody>
      </p:sp>
    </p:spTree>
    <p:extLst>
      <p:ext uri="{BB962C8B-B14F-4D97-AF65-F5344CB8AC3E}">
        <p14:creationId xmlns:p14="http://schemas.microsoft.com/office/powerpoint/2010/main" val="982951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2664D7B-4018-4A3D-95B0-6569A694442F}"/>
              </a:ext>
            </a:extLst>
          </p:cNvPr>
          <p:cNvPicPr>
            <a:picLocks noChangeAspect="1"/>
          </p:cNvPicPr>
          <p:nvPr/>
        </p:nvPicPr>
        <p:blipFill rotWithShape="1">
          <a:blip r:embed="rId4"/>
          <a:srcRect t="18467" b="-18467"/>
          <a:stretch/>
        </p:blipFill>
        <p:spPr>
          <a:xfrm>
            <a:off x="265466" y="1475624"/>
            <a:ext cx="11488753" cy="5382376"/>
          </a:xfrm>
          <a:prstGeom prst="rect">
            <a:avLst/>
          </a:prstGeom>
        </p:spPr>
      </p:pic>
      <p:sp>
        <p:nvSpPr>
          <p:cNvPr id="3" name="Metin kutusu 2">
            <a:extLst>
              <a:ext uri="{FF2B5EF4-FFF2-40B4-BE49-F238E27FC236}">
                <a16:creationId xmlns:a16="http://schemas.microsoft.com/office/drawing/2014/main" id="{5E568815-3E8E-45C0-9353-04ACE5ABC991}"/>
              </a:ext>
            </a:extLst>
          </p:cNvPr>
          <p:cNvSpPr txBox="1"/>
          <p:nvPr/>
        </p:nvSpPr>
        <p:spPr>
          <a:xfrm>
            <a:off x="265466" y="164905"/>
            <a:ext cx="4809313" cy="923330"/>
          </a:xfrm>
          <a:prstGeom prst="rect">
            <a:avLst/>
          </a:prstGeom>
          <a:noFill/>
        </p:spPr>
        <p:txBody>
          <a:bodyPr wrap="square" rtlCol="0">
            <a:spAutoFit/>
          </a:bodyPr>
          <a:lstStyle/>
          <a:p>
            <a:r>
              <a:rPr lang="tr-TR" sz="3600" b="1" dirty="0">
                <a:solidFill>
                  <a:schemeClr val="bg1"/>
                </a:solidFill>
              </a:rPr>
              <a:t>PERFORMANS</a:t>
            </a:r>
          </a:p>
          <a:p>
            <a:endParaRPr lang="tr-TR" dirty="0"/>
          </a:p>
        </p:txBody>
      </p:sp>
    </p:spTree>
    <p:extLst>
      <p:ext uri="{BB962C8B-B14F-4D97-AF65-F5344CB8AC3E}">
        <p14:creationId xmlns:p14="http://schemas.microsoft.com/office/powerpoint/2010/main" val="105505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E568815-3E8E-45C0-9353-04ACE5ABC991}"/>
              </a:ext>
            </a:extLst>
          </p:cNvPr>
          <p:cNvSpPr txBox="1"/>
          <p:nvPr/>
        </p:nvSpPr>
        <p:spPr>
          <a:xfrm>
            <a:off x="1627322" y="170943"/>
            <a:ext cx="5439905" cy="1477328"/>
          </a:xfrm>
          <a:prstGeom prst="rect">
            <a:avLst/>
          </a:prstGeom>
          <a:noFill/>
        </p:spPr>
        <p:txBody>
          <a:bodyPr wrap="square" rtlCol="0">
            <a:spAutoFit/>
          </a:bodyPr>
          <a:lstStyle/>
          <a:p>
            <a:r>
              <a:rPr lang="tr-TR" sz="3600" b="1" dirty="0">
                <a:solidFill>
                  <a:schemeClr val="bg1"/>
                </a:solidFill>
              </a:rPr>
              <a:t>ÜRÜN SINIFLANDIRILMASI</a:t>
            </a:r>
          </a:p>
          <a:p>
            <a:endParaRPr lang="tr-TR" sz="3600" b="1" dirty="0">
              <a:solidFill>
                <a:schemeClr val="bg1"/>
              </a:solidFill>
            </a:endParaRPr>
          </a:p>
          <a:p>
            <a:endParaRPr lang="tr-TR" dirty="0"/>
          </a:p>
        </p:txBody>
      </p:sp>
      <p:pic>
        <p:nvPicPr>
          <p:cNvPr id="4" name="Resim 3">
            <a:extLst>
              <a:ext uri="{FF2B5EF4-FFF2-40B4-BE49-F238E27FC236}">
                <a16:creationId xmlns:a16="http://schemas.microsoft.com/office/drawing/2014/main" id="{3A464C7E-DA2A-4004-A4CC-DFB468DF8F68}"/>
              </a:ext>
            </a:extLst>
          </p:cNvPr>
          <p:cNvPicPr>
            <a:picLocks noChangeAspect="1"/>
          </p:cNvPicPr>
          <p:nvPr/>
        </p:nvPicPr>
        <p:blipFill rotWithShape="1">
          <a:blip r:embed="rId4"/>
          <a:srcRect b="6781"/>
          <a:stretch/>
        </p:blipFill>
        <p:spPr>
          <a:xfrm>
            <a:off x="313518" y="1094273"/>
            <a:ext cx="11564964" cy="5213537"/>
          </a:xfrm>
          <a:prstGeom prst="rect">
            <a:avLst/>
          </a:prstGeom>
        </p:spPr>
      </p:pic>
    </p:spTree>
    <p:extLst>
      <p:ext uri="{BB962C8B-B14F-4D97-AF65-F5344CB8AC3E}">
        <p14:creationId xmlns:p14="http://schemas.microsoft.com/office/powerpoint/2010/main" val="381989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E568815-3E8E-45C0-9353-04ACE5ABC991}"/>
              </a:ext>
            </a:extLst>
          </p:cNvPr>
          <p:cNvSpPr txBox="1"/>
          <p:nvPr/>
        </p:nvSpPr>
        <p:spPr>
          <a:xfrm>
            <a:off x="1627322" y="170943"/>
            <a:ext cx="5439905" cy="2031325"/>
          </a:xfrm>
          <a:prstGeom prst="rect">
            <a:avLst/>
          </a:prstGeom>
          <a:noFill/>
        </p:spPr>
        <p:txBody>
          <a:bodyPr wrap="square" rtlCol="0">
            <a:spAutoFit/>
          </a:bodyPr>
          <a:lstStyle/>
          <a:p>
            <a:r>
              <a:rPr lang="tr-TR" sz="3600" b="1" dirty="0">
                <a:solidFill>
                  <a:schemeClr val="bg1"/>
                </a:solidFill>
              </a:rPr>
              <a:t>ENVANTER HESAPLAMASI</a:t>
            </a:r>
          </a:p>
          <a:p>
            <a:endParaRPr lang="tr-TR" sz="3600" b="1" dirty="0">
              <a:solidFill>
                <a:schemeClr val="bg1"/>
              </a:solidFill>
            </a:endParaRPr>
          </a:p>
          <a:p>
            <a:endParaRPr lang="tr-TR" sz="3600" b="1" dirty="0">
              <a:solidFill>
                <a:schemeClr val="bg1"/>
              </a:solidFill>
            </a:endParaRPr>
          </a:p>
          <a:p>
            <a:endParaRPr lang="tr-TR" dirty="0"/>
          </a:p>
        </p:txBody>
      </p:sp>
      <p:pic>
        <p:nvPicPr>
          <p:cNvPr id="2" name="Resim 1">
            <a:extLst>
              <a:ext uri="{FF2B5EF4-FFF2-40B4-BE49-F238E27FC236}">
                <a16:creationId xmlns:a16="http://schemas.microsoft.com/office/drawing/2014/main" id="{88E6092F-505F-4483-BB11-71BF363BB43E}"/>
              </a:ext>
            </a:extLst>
          </p:cNvPr>
          <p:cNvPicPr>
            <a:picLocks noChangeAspect="1"/>
          </p:cNvPicPr>
          <p:nvPr/>
        </p:nvPicPr>
        <p:blipFill rotWithShape="1">
          <a:blip r:embed="rId4"/>
          <a:srcRect l="25465" t="26491" r="37179" b="40024"/>
          <a:stretch/>
        </p:blipFill>
        <p:spPr>
          <a:xfrm>
            <a:off x="138485" y="1099065"/>
            <a:ext cx="6214822" cy="5587991"/>
          </a:xfrm>
          <a:prstGeom prst="rect">
            <a:avLst/>
          </a:prstGeom>
        </p:spPr>
      </p:pic>
      <p:pic>
        <p:nvPicPr>
          <p:cNvPr id="5" name="Resim 4">
            <a:extLst>
              <a:ext uri="{FF2B5EF4-FFF2-40B4-BE49-F238E27FC236}">
                <a16:creationId xmlns:a16="http://schemas.microsoft.com/office/drawing/2014/main" id="{667AFF33-C628-4520-AA62-D8F810E9F44B}"/>
              </a:ext>
            </a:extLst>
          </p:cNvPr>
          <p:cNvPicPr>
            <a:picLocks/>
          </p:cNvPicPr>
          <p:nvPr/>
        </p:nvPicPr>
        <p:blipFill rotWithShape="1">
          <a:blip r:embed="rId5"/>
          <a:srcRect l="106" t="4385" r="618" b="-3728"/>
          <a:stretch/>
        </p:blipFill>
        <p:spPr>
          <a:xfrm>
            <a:off x="6985234" y="1229060"/>
            <a:ext cx="4932000" cy="5328000"/>
          </a:xfrm>
          <a:prstGeom prst="rect">
            <a:avLst/>
          </a:prstGeom>
        </p:spPr>
      </p:pic>
    </p:spTree>
    <p:extLst>
      <p:ext uri="{BB962C8B-B14F-4D97-AF65-F5344CB8AC3E}">
        <p14:creationId xmlns:p14="http://schemas.microsoft.com/office/powerpoint/2010/main" val="4030007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Başlık 1"/>
          <p:cNvSpPr txBox="1">
            <a:spLocks/>
          </p:cNvSpPr>
          <p:nvPr/>
        </p:nvSpPr>
        <p:spPr>
          <a:xfrm>
            <a:off x="146887" y="51235"/>
            <a:ext cx="7728509" cy="482201"/>
          </a:xfrm>
          <a:prstGeom prst="rect">
            <a:avLst/>
          </a:prstGeom>
        </p:spPr>
        <p:txBody>
          <a:bodyPr/>
          <a:lstStyle>
            <a:defPPr>
              <a:defRPr lang="tr-TR"/>
            </a:defPPr>
            <a:lvl1pPr eaLnBrk="1" hangingPunct="1">
              <a:defRPr sz="3200" b="0">
                <a:latin typeface="Calibri" pitchFamily="34" charset="0"/>
                <a:cs typeface="Arial" charset="0"/>
              </a:defRPr>
            </a:lvl1pPr>
            <a:lvl2pPr algn="ctr" eaLnBrk="1" hangingPunct="1">
              <a:defRPr sz="4400">
                <a:solidFill>
                  <a:schemeClr val="tx2"/>
                </a:solidFill>
                <a:latin typeface="Arial" charset="0"/>
                <a:cs typeface="Arial" charset="0"/>
              </a:defRPr>
            </a:lvl2pPr>
            <a:lvl3pPr algn="ctr" eaLnBrk="1" hangingPunct="1">
              <a:defRPr sz="4400">
                <a:solidFill>
                  <a:schemeClr val="tx2"/>
                </a:solidFill>
                <a:latin typeface="Arial" charset="0"/>
                <a:cs typeface="Arial" charset="0"/>
              </a:defRPr>
            </a:lvl3pPr>
            <a:lvl4pPr algn="ctr" eaLnBrk="1" hangingPunct="1">
              <a:defRPr sz="4400">
                <a:solidFill>
                  <a:schemeClr val="tx2"/>
                </a:solidFill>
                <a:latin typeface="Arial" charset="0"/>
                <a:cs typeface="Arial" charset="0"/>
              </a:defRPr>
            </a:lvl4pPr>
            <a:lvl5pPr algn="ctr" eaLnBrk="1" hangingPunct="1">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pitchFamily="34" charset="0"/>
                <a:ea typeface="+mn-ea"/>
                <a:cs typeface="Arial" charset="0"/>
              </a:rPr>
              <a:t>PROJE PLANI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sp>
        <p:nvSpPr>
          <p:cNvPr id="5" name="Text Placeholder 2">
            <a:extLst>
              <a:ext uri="{FF2B5EF4-FFF2-40B4-BE49-F238E27FC236}">
                <a16:creationId xmlns:a16="http://schemas.microsoft.com/office/drawing/2014/main" id="{2FA83133-119E-451D-94AB-59087D0B0C7B}"/>
              </a:ext>
            </a:extLst>
          </p:cNvPr>
          <p:cNvSpPr txBox="1">
            <a:spLocks/>
          </p:cNvSpPr>
          <p:nvPr/>
        </p:nvSpPr>
        <p:spPr>
          <a:xfrm>
            <a:off x="43993" y="-163799"/>
            <a:ext cx="8675402" cy="1468072"/>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ü"/>
            </a:pPr>
            <a:endParaRPr lang="nl-NL" dirty="0">
              <a:solidFill>
                <a:srgbClr val="002060"/>
              </a:solidFill>
            </a:endParaRPr>
          </a:p>
        </p:txBody>
      </p:sp>
      <p:pic>
        <p:nvPicPr>
          <p:cNvPr id="3" name="Resim 2">
            <a:extLst>
              <a:ext uri="{FF2B5EF4-FFF2-40B4-BE49-F238E27FC236}">
                <a16:creationId xmlns:a16="http://schemas.microsoft.com/office/drawing/2014/main" id="{D5E372CE-F2AE-46CE-BFC0-F4C614C4D438}"/>
              </a:ext>
            </a:extLst>
          </p:cNvPr>
          <p:cNvPicPr>
            <a:picLocks noChangeAspect="1"/>
          </p:cNvPicPr>
          <p:nvPr/>
        </p:nvPicPr>
        <p:blipFill>
          <a:blip r:embed="rId4"/>
          <a:stretch>
            <a:fillRect/>
          </a:stretch>
        </p:blipFill>
        <p:spPr>
          <a:xfrm>
            <a:off x="255375" y="1102795"/>
            <a:ext cx="11031166" cy="5326906"/>
          </a:xfrm>
          <a:prstGeom prst="rect">
            <a:avLst/>
          </a:prstGeom>
        </p:spPr>
      </p:pic>
    </p:spTree>
    <p:extLst>
      <p:ext uri="{BB962C8B-B14F-4D97-AF65-F5344CB8AC3E}">
        <p14:creationId xmlns:p14="http://schemas.microsoft.com/office/powerpoint/2010/main" val="138784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2F50B57-FC85-4B36-8B67-28A1322B430E}"/>
              </a:ext>
            </a:extLst>
          </p:cNvPr>
          <p:cNvSpPr txBox="1"/>
          <p:nvPr/>
        </p:nvSpPr>
        <p:spPr>
          <a:xfrm>
            <a:off x="695324" y="190500"/>
            <a:ext cx="6010275" cy="646331"/>
          </a:xfrm>
          <a:prstGeom prst="rect">
            <a:avLst/>
          </a:prstGeom>
          <a:noFill/>
        </p:spPr>
        <p:txBody>
          <a:bodyPr wrap="square" rtlCol="0">
            <a:spAutoFit/>
          </a:bodyPr>
          <a:lstStyle/>
          <a:p>
            <a:pPr algn="ctr"/>
            <a:r>
              <a:rPr lang="tr-TR" sz="3600" b="1" dirty="0">
                <a:solidFill>
                  <a:schemeClr val="bg1"/>
                </a:solidFill>
              </a:rPr>
              <a:t>S&amp;OP DÖNGÜSÜ</a:t>
            </a:r>
          </a:p>
        </p:txBody>
      </p:sp>
      <p:sp>
        <p:nvSpPr>
          <p:cNvPr id="5" name="Akış Çizelgesi: Toplam Birleşimi 4">
            <a:extLst>
              <a:ext uri="{FF2B5EF4-FFF2-40B4-BE49-F238E27FC236}">
                <a16:creationId xmlns:a16="http://schemas.microsoft.com/office/drawing/2014/main" id="{0188103A-1C76-4AF2-B081-1E4627BFF627}"/>
              </a:ext>
            </a:extLst>
          </p:cNvPr>
          <p:cNvSpPr/>
          <p:nvPr/>
        </p:nvSpPr>
        <p:spPr>
          <a:xfrm>
            <a:off x="894497" y="1385799"/>
            <a:ext cx="4524375" cy="4333875"/>
          </a:xfrm>
          <a:prstGeom prst="flowChartSummingJunction">
            <a:avLst/>
          </a:prstGeom>
        </p:spPr>
        <p:style>
          <a:lnRef idx="3">
            <a:schemeClr val="lt1"/>
          </a:lnRef>
          <a:fillRef idx="1002">
            <a:schemeClr val="dk2"/>
          </a:fillRef>
          <a:effectRef idx="1">
            <a:schemeClr val="dk1"/>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A46087BC-3A8C-4CA0-92FE-13C96BFC2273}"/>
              </a:ext>
            </a:extLst>
          </p:cNvPr>
          <p:cNvSpPr txBox="1"/>
          <p:nvPr/>
        </p:nvSpPr>
        <p:spPr>
          <a:xfrm>
            <a:off x="2333625" y="2314635"/>
            <a:ext cx="1828800" cy="400110"/>
          </a:xfrm>
          <a:prstGeom prst="rect">
            <a:avLst/>
          </a:prstGeom>
          <a:noFill/>
        </p:spPr>
        <p:txBody>
          <a:bodyPr wrap="square" rtlCol="0">
            <a:spAutoFit/>
          </a:bodyPr>
          <a:lstStyle/>
          <a:p>
            <a:r>
              <a:rPr lang="tr-TR" sz="2000" b="1" dirty="0">
                <a:solidFill>
                  <a:schemeClr val="bg1"/>
                </a:solidFill>
              </a:rPr>
              <a:t>Talep Planlama</a:t>
            </a:r>
          </a:p>
        </p:txBody>
      </p:sp>
      <p:sp>
        <p:nvSpPr>
          <p:cNvPr id="20" name="Metin kutusu 19">
            <a:extLst>
              <a:ext uri="{FF2B5EF4-FFF2-40B4-BE49-F238E27FC236}">
                <a16:creationId xmlns:a16="http://schemas.microsoft.com/office/drawing/2014/main" id="{8072E51F-5669-4FE8-B3C9-35D804EE8E7A}"/>
              </a:ext>
            </a:extLst>
          </p:cNvPr>
          <p:cNvSpPr txBox="1"/>
          <p:nvPr/>
        </p:nvSpPr>
        <p:spPr>
          <a:xfrm>
            <a:off x="3609974" y="3172093"/>
            <a:ext cx="1828800" cy="707886"/>
          </a:xfrm>
          <a:prstGeom prst="rect">
            <a:avLst/>
          </a:prstGeom>
          <a:noFill/>
        </p:spPr>
        <p:txBody>
          <a:bodyPr wrap="square" rtlCol="0">
            <a:spAutoFit/>
          </a:bodyPr>
          <a:lstStyle/>
          <a:p>
            <a:pPr algn="ctr"/>
            <a:r>
              <a:rPr lang="tr-TR" sz="2000" b="1" dirty="0">
                <a:solidFill>
                  <a:schemeClr val="bg1"/>
                </a:solidFill>
              </a:rPr>
              <a:t>Üretim Planlama</a:t>
            </a:r>
          </a:p>
        </p:txBody>
      </p:sp>
      <p:sp>
        <p:nvSpPr>
          <p:cNvPr id="21" name="Metin kutusu 20">
            <a:extLst>
              <a:ext uri="{FF2B5EF4-FFF2-40B4-BE49-F238E27FC236}">
                <a16:creationId xmlns:a16="http://schemas.microsoft.com/office/drawing/2014/main" id="{99ED63C0-4A3A-4450-A910-1239C4CE0D52}"/>
              </a:ext>
            </a:extLst>
          </p:cNvPr>
          <p:cNvSpPr txBox="1"/>
          <p:nvPr/>
        </p:nvSpPr>
        <p:spPr>
          <a:xfrm>
            <a:off x="2333625" y="4154820"/>
            <a:ext cx="1828800" cy="1323439"/>
          </a:xfrm>
          <a:prstGeom prst="rect">
            <a:avLst/>
          </a:prstGeom>
          <a:noFill/>
        </p:spPr>
        <p:txBody>
          <a:bodyPr wrap="square" rtlCol="0">
            <a:spAutoFit/>
          </a:bodyPr>
          <a:lstStyle/>
          <a:p>
            <a:pPr algn="ctr"/>
            <a:r>
              <a:rPr lang="tr-TR" sz="2000" b="1" dirty="0">
                <a:solidFill>
                  <a:schemeClr val="bg1"/>
                </a:solidFill>
              </a:rPr>
              <a:t>Finansal Planlama ve Yönetim </a:t>
            </a:r>
          </a:p>
          <a:p>
            <a:pPr algn="ctr"/>
            <a:r>
              <a:rPr lang="tr-TR" sz="2000" b="1" dirty="0">
                <a:solidFill>
                  <a:schemeClr val="bg1"/>
                </a:solidFill>
              </a:rPr>
              <a:t>Mutabakat</a:t>
            </a:r>
          </a:p>
        </p:txBody>
      </p:sp>
      <p:sp>
        <p:nvSpPr>
          <p:cNvPr id="22" name="Metin kutusu 21">
            <a:extLst>
              <a:ext uri="{FF2B5EF4-FFF2-40B4-BE49-F238E27FC236}">
                <a16:creationId xmlns:a16="http://schemas.microsoft.com/office/drawing/2014/main" id="{6E1E11F5-5AE9-4FB0-9A27-A89AEC333509}"/>
              </a:ext>
            </a:extLst>
          </p:cNvPr>
          <p:cNvSpPr txBox="1"/>
          <p:nvPr/>
        </p:nvSpPr>
        <p:spPr>
          <a:xfrm>
            <a:off x="1114425" y="3386107"/>
            <a:ext cx="1828800" cy="400110"/>
          </a:xfrm>
          <a:prstGeom prst="rect">
            <a:avLst/>
          </a:prstGeom>
          <a:noFill/>
        </p:spPr>
        <p:txBody>
          <a:bodyPr wrap="square" rtlCol="0">
            <a:spAutoFit/>
          </a:bodyPr>
          <a:lstStyle/>
          <a:p>
            <a:r>
              <a:rPr lang="tr-TR" sz="2000" b="1" dirty="0">
                <a:solidFill>
                  <a:schemeClr val="bg1"/>
                </a:solidFill>
              </a:rPr>
              <a:t>Ürün Planlama</a:t>
            </a:r>
          </a:p>
        </p:txBody>
      </p:sp>
      <p:sp>
        <p:nvSpPr>
          <p:cNvPr id="28" name="Ok: Sola Bükülü 27">
            <a:extLst>
              <a:ext uri="{FF2B5EF4-FFF2-40B4-BE49-F238E27FC236}">
                <a16:creationId xmlns:a16="http://schemas.microsoft.com/office/drawing/2014/main" id="{88C81D59-A8E6-41DE-AA23-84D6DB9F5149}"/>
              </a:ext>
            </a:extLst>
          </p:cNvPr>
          <p:cNvSpPr/>
          <p:nvPr/>
        </p:nvSpPr>
        <p:spPr>
          <a:xfrm rot="7129173">
            <a:off x="2429480" y="3944658"/>
            <a:ext cx="245972" cy="318791"/>
          </a:xfrm>
          <a:prstGeom prst="curved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solidFill>
                <a:schemeClr val="tx1"/>
              </a:solidFill>
            </a:endParaRPr>
          </a:p>
        </p:txBody>
      </p:sp>
      <p:sp>
        <p:nvSpPr>
          <p:cNvPr id="29" name="Ok: Aşağı Bükülü 28">
            <a:extLst>
              <a:ext uri="{FF2B5EF4-FFF2-40B4-BE49-F238E27FC236}">
                <a16:creationId xmlns:a16="http://schemas.microsoft.com/office/drawing/2014/main" id="{7646B9B2-857E-4991-9BDE-58001C9E724A}"/>
              </a:ext>
            </a:extLst>
          </p:cNvPr>
          <p:cNvSpPr/>
          <p:nvPr/>
        </p:nvSpPr>
        <p:spPr>
          <a:xfrm rot="2591113">
            <a:off x="3667293" y="2842631"/>
            <a:ext cx="331483" cy="247573"/>
          </a:xfrm>
          <a:prstGeom prst="curved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solidFill>
                <a:schemeClr val="tx1"/>
              </a:solidFill>
            </a:endParaRPr>
          </a:p>
        </p:txBody>
      </p:sp>
      <p:graphicFrame>
        <p:nvGraphicFramePr>
          <p:cNvPr id="31" name="Tablo 30">
            <a:extLst>
              <a:ext uri="{FF2B5EF4-FFF2-40B4-BE49-F238E27FC236}">
                <a16:creationId xmlns:a16="http://schemas.microsoft.com/office/drawing/2014/main" id="{6720106F-201E-4EAA-B2AA-F20B99ECCC1E}"/>
              </a:ext>
            </a:extLst>
          </p:cNvPr>
          <p:cNvGraphicFramePr>
            <a:graphicFrameLocks noGrp="1"/>
          </p:cNvGraphicFramePr>
          <p:nvPr>
            <p:extLst>
              <p:ext uri="{D42A27DB-BD31-4B8C-83A1-F6EECF244321}">
                <p14:modId xmlns:p14="http://schemas.microsoft.com/office/powerpoint/2010/main" val="3218665601"/>
              </p:ext>
            </p:extLst>
          </p:nvPr>
        </p:nvGraphicFramePr>
        <p:xfrm>
          <a:off x="5768974" y="2218163"/>
          <a:ext cx="5451475" cy="2598376"/>
        </p:xfrm>
        <a:graphic>
          <a:graphicData uri="http://schemas.openxmlformats.org/drawingml/2006/table">
            <a:tbl>
              <a:tblPr>
                <a:tableStyleId>{5C22544A-7EE6-4342-B048-85BDC9FD1C3A}</a:tableStyleId>
              </a:tblPr>
              <a:tblGrid>
                <a:gridCol w="1742013">
                  <a:extLst>
                    <a:ext uri="{9D8B030D-6E8A-4147-A177-3AD203B41FA5}">
                      <a16:colId xmlns:a16="http://schemas.microsoft.com/office/drawing/2014/main" val="1850959636"/>
                    </a:ext>
                  </a:extLst>
                </a:gridCol>
                <a:gridCol w="3709462">
                  <a:extLst>
                    <a:ext uri="{9D8B030D-6E8A-4147-A177-3AD203B41FA5}">
                      <a16:colId xmlns:a16="http://schemas.microsoft.com/office/drawing/2014/main" val="809996796"/>
                    </a:ext>
                  </a:extLst>
                </a:gridCol>
              </a:tblGrid>
              <a:tr h="298991">
                <a:tc rowSpan="2">
                  <a:txBody>
                    <a:bodyPr/>
                    <a:lstStyle/>
                    <a:p>
                      <a:pPr algn="ctr" fontAlgn="ctr"/>
                      <a:r>
                        <a:rPr lang="tr-TR" sz="1100" b="1" u="none" strike="noStrike" dirty="0">
                          <a:effectLst/>
                        </a:rPr>
                        <a:t>Ürün Planlama</a:t>
                      </a:r>
                      <a:endParaRPr lang="tr-TR" sz="11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Ürün Girişleri ve Çıkışları</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0311727"/>
                  </a:ext>
                </a:extLst>
              </a:tr>
              <a:tr h="313940">
                <a:tc vMerge="1">
                  <a:txBody>
                    <a:bodyPr/>
                    <a:lstStyle/>
                    <a:p>
                      <a:endParaRPr lang="tr-TR"/>
                    </a:p>
                  </a:txBody>
                  <a:tcPr/>
                </a:tc>
                <a:tc>
                  <a:txBody>
                    <a:bodyPr/>
                    <a:lstStyle/>
                    <a:p>
                      <a:pPr algn="ctr" fontAlgn="ctr"/>
                      <a:r>
                        <a:rPr lang="tr-TR" sz="1100" u="none" strike="noStrike" dirty="0">
                          <a:effectLst/>
                        </a:rPr>
                        <a:t>Rakip Ürün Takibi</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9076885"/>
                  </a:ext>
                </a:extLst>
              </a:tr>
              <a:tr h="298991">
                <a:tc rowSpan="2">
                  <a:txBody>
                    <a:bodyPr/>
                    <a:lstStyle/>
                    <a:p>
                      <a:pPr algn="ctr" fontAlgn="ctr"/>
                      <a:r>
                        <a:rPr lang="tr-TR" sz="1100" b="1" u="none" strike="noStrike" dirty="0">
                          <a:effectLst/>
                        </a:rPr>
                        <a:t>Talep Planlama</a:t>
                      </a:r>
                      <a:endParaRPr lang="tr-T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Hacim Kararları ve Kısıtsız Plan, Tahmin Analizleri</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283972"/>
                  </a:ext>
                </a:extLst>
              </a:tr>
              <a:tr h="313940">
                <a:tc vMerge="1">
                  <a:txBody>
                    <a:bodyPr/>
                    <a:lstStyle/>
                    <a:p>
                      <a:endParaRPr lang="tr-TR"/>
                    </a:p>
                  </a:txBody>
                  <a:tcPr/>
                </a:tc>
                <a:tc>
                  <a:txBody>
                    <a:bodyPr/>
                    <a:lstStyle/>
                    <a:p>
                      <a:pPr algn="ctr" fontAlgn="ctr"/>
                      <a:r>
                        <a:rPr lang="tr-TR" sz="1100" u="none" strike="noStrike" dirty="0">
                          <a:effectLst/>
                        </a:rPr>
                        <a:t>Stok Projeksiyonları</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9814108"/>
                  </a:ext>
                </a:extLst>
              </a:tr>
              <a:tr h="298991">
                <a:tc rowSpan="2">
                  <a:txBody>
                    <a:bodyPr/>
                    <a:lstStyle/>
                    <a:p>
                      <a:pPr algn="ctr" fontAlgn="ctr"/>
                      <a:r>
                        <a:rPr lang="tr-TR" sz="1100" b="1" u="none" strike="noStrike" dirty="0">
                          <a:effectLst/>
                        </a:rPr>
                        <a:t>Üretim Planlama</a:t>
                      </a:r>
                      <a:endParaRPr lang="tr-T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Kritik Kaynak ve Malzeme İhtiyaçları</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7778774"/>
                  </a:ext>
                </a:extLst>
              </a:tr>
              <a:tr h="313940">
                <a:tc vMerge="1">
                  <a:txBody>
                    <a:bodyPr/>
                    <a:lstStyle/>
                    <a:p>
                      <a:endParaRPr lang="tr-TR"/>
                    </a:p>
                  </a:txBody>
                  <a:tcPr/>
                </a:tc>
                <a:tc>
                  <a:txBody>
                    <a:bodyPr/>
                    <a:lstStyle/>
                    <a:p>
                      <a:pPr algn="ctr" fontAlgn="ctr"/>
                      <a:r>
                        <a:rPr lang="tr-TR" sz="1100" u="none" strike="noStrike" dirty="0">
                          <a:effectLst/>
                        </a:rPr>
                        <a:t>Alternatif Tedarik Senaryoları</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0818104"/>
                  </a:ext>
                </a:extLst>
              </a:tr>
              <a:tr h="340645">
                <a:tc rowSpan="2">
                  <a:txBody>
                    <a:bodyPr/>
                    <a:lstStyle/>
                    <a:p>
                      <a:pPr algn="ctr" fontAlgn="ctr"/>
                      <a:r>
                        <a:rPr lang="tr-TR" sz="1100" b="1" u="none" strike="noStrike" dirty="0">
                          <a:effectLst/>
                        </a:rPr>
                        <a:t>Finansal Planlama ve Yönetim Mutabakat</a:t>
                      </a:r>
                      <a:endParaRPr lang="tr-T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u="none" strike="noStrike" dirty="0">
                          <a:effectLst/>
                        </a:rPr>
                        <a:t>Önerilen Talep ve Tedarik Planları Onay Bekleyen Konular</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033402"/>
                  </a:ext>
                </a:extLst>
              </a:tr>
              <a:tr h="418938">
                <a:tc vMerge="1">
                  <a:txBody>
                    <a:bodyPr/>
                    <a:lstStyle/>
                    <a:p>
                      <a:endParaRPr lang="tr-TR"/>
                    </a:p>
                  </a:txBody>
                  <a:tcPr/>
                </a:tc>
                <a:tc>
                  <a:txBody>
                    <a:bodyPr/>
                    <a:lstStyle/>
                    <a:p>
                      <a:pPr algn="ctr" fontAlgn="ctr"/>
                      <a:r>
                        <a:rPr lang="tr-TR" sz="1100" u="none" strike="noStrike" dirty="0">
                          <a:effectLst/>
                        </a:rPr>
                        <a:t>Harcama Onayları ve Revize Stratejiler</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5404726"/>
                  </a:ext>
                </a:extLst>
              </a:tr>
            </a:tbl>
          </a:graphicData>
        </a:graphic>
      </p:graphicFrame>
    </p:spTree>
    <p:extLst>
      <p:ext uri="{BB962C8B-B14F-4D97-AF65-F5344CB8AC3E}">
        <p14:creationId xmlns:p14="http://schemas.microsoft.com/office/powerpoint/2010/main" val="216007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Başlık 1"/>
          <p:cNvSpPr txBox="1">
            <a:spLocks/>
          </p:cNvSpPr>
          <p:nvPr/>
        </p:nvSpPr>
        <p:spPr>
          <a:xfrm>
            <a:off x="0" y="132399"/>
            <a:ext cx="8387085" cy="482201"/>
          </a:xfrm>
          <a:prstGeom prst="rect">
            <a:avLst/>
          </a:prstGeom>
        </p:spPr>
        <p:txBody>
          <a:bodyPr/>
          <a:lstStyle>
            <a:defPPr>
              <a:defRPr lang="tr-TR"/>
            </a:defPPr>
            <a:lvl1pPr eaLnBrk="1" hangingPunct="1">
              <a:defRPr sz="3200" b="0">
                <a:latin typeface="Calibri" pitchFamily="34" charset="0"/>
                <a:cs typeface="Arial" charset="0"/>
              </a:defRPr>
            </a:lvl1pPr>
            <a:lvl2pPr algn="ctr" eaLnBrk="1" hangingPunct="1">
              <a:defRPr sz="4400">
                <a:solidFill>
                  <a:schemeClr val="tx2"/>
                </a:solidFill>
                <a:latin typeface="Arial" charset="0"/>
                <a:cs typeface="Arial" charset="0"/>
              </a:defRPr>
            </a:lvl2pPr>
            <a:lvl3pPr algn="ctr" eaLnBrk="1" hangingPunct="1">
              <a:defRPr sz="4400">
                <a:solidFill>
                  <a:schemeClr val="tx2"/>
                </a:solidFill>
                <a:latin typeface="Arial" charset="0"/>
                <a:cs typeface="Arial" charset="0"/>
              </a:defRPr>
            </a:lvl3pPr>
            <a:lvl4pPr algn="ctr" eaLnBrk="1" hangingPunct="1">
              <a:defRPr sz="4400">
                <a:solidFill>
                  <a:schemeClr val="tx2"/>
                </a:solidFill>
                <a:latin typeface="Arial" charset="0"/>
                <a:cs typeface="Arial" charset="0"/>
              </a:defRPr>
            </a:lvl4pPr>
            <a:lvl5pPr algn="ctr" eaLnBrk="1" hangingPunct="1">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prstClr val="white"/>
                </a:solidFill>
                <a:effectLst/>
                <a:uLnTx/>
                <a:uFillTx/>
                <a:latin typeface="Calibri" pitchFamily="34" charset="0"/>
                <a:ea typeface="+mn-ea"/>
                <a:cs typeface="Arial" charset="0"/>
              </a:rPr>
              <a:t>ERP’DE OLMAYIP, SLIM4’UN BİZE KATKILARI…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sp>
        <p:nvSpPr>
          <p:cNvPr id="5" name="Text Placeholder 2">
            <a:extLst>
              <a:ext uri="{FF2B5EF4-FFF2-40B4-BE49-F238E27FC236}">
                <a16:creationId xmlns:a16="http://schemas.microsoft.com/office/drawing/2014/main" id="{2FA83133-119E-451D-94AB-59087D0B0C7B}"/>
              </a:ext>
            </a:extLst>
          </p:cNvPr>
          <p:cNvSpPr txBox="1">
            <a:spLocks/>
          </p:cNvSpPr>
          <p:nvPr/>
        </p:nvSpPr>
        <p:spPr>
          <a:xfrm>
            <a:off x="43993" y="-163799"/>
            <a:ext cx="8675402" cy="1468072"/>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ü"/>
            </a:pPr>
            <a:endParaRPr lang="nl-NL" dirty="0">
              <a:solidFill>
                <a:srgbClr val="002060"/>
              </a:solidFill>
            </a:endParaRPr>
          </a:p>
        </p:txBody>
      </p:sp>
      <p:sp>
        <p:nvSpPr>
          <p:cNvPr id="2" name="Metin kutusu 1">
            <a:extLst>
              <a:ext uri="{FF2B5EF4-FFF2-40B4-BE49-F238E27FC236}">
                <a16:creationId xmlns:a16="http://schemas.microsoft.com/office/drawing/2014/main" id="{BCE3583A-E0B6-4A13-AED0-534537165CFE}"/>
              </a:ext>
            </a:extLst>
          </p:cNvPr>
          <p:cNvSpPr txBox="1"/>
          <p:nvPr/>
        </p:nvSpPr>
        <p:spPr>
          <a:xfrm>
            <a:off x="43993" y="1833065"/>
            <a:ext cx="11703722" cy="3416320"/>
          </a:xfrm>
          <a:prstGeom prst="rect">
            <a:avLst/>
          </a:prstGeom>
          <a:noFill/>
        </p:spPr>
        <p:txBody>
          <a:bodyPr wrap="square" rtlCol="0">
            <a:spAutoFit/>
          </a:bodyPr>
          <a:lstStyle/>
          <a:p>
            <a:pPr marL="342900" indent="-342900" algn="just">
              <a:buFont typeface="Wingdings" panose="05000000000000000000" pitchFamily="2" charset="2"/>
              <a:buChar char="ü"/>
            </a:pPr>
            <a:r>
              <a:rPr lang="tr-TR" sz="2400" b="1" dirty="0"/>
              <a:t>Ürünleri karakterize eder.</a:t>
            </a:r>
            <a:endParaRPr lang="tr-TR" sz="2400" dirty="0"/>
          </a:p>
          <a:p>
            <a:pPr marL="342900" indent="-342900" algn="just">
              <a:buFont typeface="Wingdings" panose="05000000000000000000" pitchFamily="2" charset="2"/>
              <a:buChar char="ü"/>
            </a:pPr>
            <a:r>
              <a:rPr lang="tr-TR" sz="2400" b="1" dirty="0"/>
              <a:t>Ürün istisnalarını analiz eder.</a:t>
            </a:r>
          </a:p>
          <a:p>
            <a:pPr marL="342900" indent="-342900" algn="just">
              <a:buFont typeface="Wingdings" panose="05000000000000000000" pitchFamily="2" charset="2"/>
              <a:buChar char="ü"/>
            </a:pPr>
            <a:r>
              <a:rPr lang="tr-TR" sz="2400" b="1" dirty="0" err="1"/>
              <a:t>Sezonsallık</a:t>
            </a:r>
            <a:r>
              <a:rPr lang="tr-TR" sz="2400" b="1" dirty="0"/>
              <a:t> eğrisi varsa ürün bazında ortaya çıkarır.</a:t>
            </a:r>
            <a:endParaRPr lang="tr-TR" sz="2400" dirty="0"/>
          </a:p>
          <a:p>
            <a:pPr marL="342900" indent="-342900" algn="just">
              <a:buFont typeface="Wingdings" panose="05000000000000000000" pitchFamily="2" charset="2"/>
              <a:buChar char="ü"/>
            </a:pPr>
            <a:r>
              <a:rPr lang="tr-TR" sz="2400" b="1" dirty="0"/>
              <a:t>Ürünlerin üretim tüketimi ile satış tüketimini birbirinden ayrı tutarak üretim ve </a:t>
            </a:r>
            <a:r>
              <a:rPr lang="tr-TR" sz="2400" b="1" dirty="0" err="1"/>
              <a:t>satınalma</a:t>
            </a:r>
            <a:r>
              <a:rPr lang="tr-TR" sz="2400" b="1" dirty="0"/>
              <a:t> envanter hesaplamaları yapar.</a:t>
            </a:r>
          </a:p>
          <a:p>
            <a:pPr marL="342900" indent="-342900" algn="just">
              <a:buFont typeface="Wingdings" panose="05000000000000000000" pitchFamily="2" charset="2"/>
              <a:buChar char="ü"/>
            </a:pPr>
            <a:r>
              <a:rPr lang="tr-TR" sz="2400" b="1" dirty="0"/>
              <a:t>Gelecek öngörüleri yapar ve bütçe planlamasına yardımcı olur.</a:t>
            </a:r>
          </a:p>
          <a:p>
            <a:pPr marL="342900" indent="-342900" algn="just">
              <a:buFont typeface="Wingdings" panose="05000000000000000000" pitchFamily="2" charset="2"/>
              <a:buChar char="ü"/>
            </a:pPr>
            <a:r>
              <a:rPr lang="tr-TR" sz="2400" b="1" dirty="0"/>
              <a:t>Kullanıcılara günlük plan yapmasına yardımcı olur.</a:t>
            </a:r>
          </a:p>
          <a:p>
            <a:pPr marL="342900" indent="-342900" algn="just">
              <a:buFont typeface="Wingdings" panose="05000000000000000000" pitchFamily="2" charset="2"/>
              <a:buChar char="ü"/>
            </a:pPr>
            <a:r>
              <a:rPr lang="tr-TR" sz="2400" b="1" dirty="0"/>
              <a:t>ABC Analizini hesaplar. Servis seviyesi yani dolayısıyla güvenlik </a:t>
            </a:r>
            <a:r>
              <a:rPr lang="tr-TR" sz="2400" b="1" dirty="0" err="1"/>
              <a:t>stoğu</a:t>
            </a:r>
            <a:r>
              <a:rPr lang="tr-TR" sz="2400" b="1" dirty="0"/>
              <a:t> için hesaplama imkânı oluşur.</a:t>
            </a:r>
          </a:p>
        </p:txBody>
      </p:sp>
    </p:spTree>
    <p:extLst>
      <p:ext uri="{BB962C8B-B14F-4D97-AF65-F5344CB8AC3E}">
        <p14:creationId xmlns:p14="http://schemas.microsoft.com/office/powerpoint/2010/main" val="144273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2F50B57-FC85-4B36-8B67-28A1322B430E}"/>
              </a:ext>
            </a:extLst>
          </p:cNvPr>
          <p:cNvSpPr txBox="1"/>
          <p:nvPr/>
        </p:nvSpPr>
        <p:spPr>
          <a:xfrm>
            <a:off x="520556" y="-9555"/>
            <a:ext cx="7649083" cy="1015663"/>
          </a:xfrm>
          <a:prstGeom prst="rect">
            <a:avLst/>
          </a:prstGeom>
          <a:noFill/>
        </p:spPr>
        <p:txBody>
          <a:bodyPr wrap="square" rtlCol="0">
            <a:spAutoFit/>
          </a:bodyPr>
          <a:lstStyle/>
          <a:p>
            <a:r>
              <a:rPr lang="nl-NL" sz="3000" dirty="0">
                <a:solidFill>
                  <a:schemeClr val="bg1"/>
                </a:solidFill>
                <a:latin typeface="Segoe UI Semibold"/>
                <a:cs typeface="Segoe UI Semibold"/>
              </a:rPr>
              <a:t>Slim4; </a:t>
            </a:r>
            <a:r>
              <a:rPr lang="en-GB" sz="3000" dirty="0" err="1">
                <a:solidFill>
                  <a:schemeClr val="bg1"/>
                </a:solidFill>
                <a:latin typeface="Segoe UI Semibold"/>
                <a:cs typeface="Segoe UI Semibold"/>
              </a:rPr>
              <a:t>daha</a:t>
            </a:r>
            <a:r>
              <a:rPr lang="en-GB" sz="3000" dirty="0">
                <a:solidFill>
                  <a:schemeClr val="bg1"/>
                </a:solidFill>
                <a:latin typeface="Segoe UI Semibold"/>
                <a:cs typeface="Segoe UI Semibold"/>
              </a:rPr>
              <a:t> </a:t>
            </a:r>
            <a:r>
              <a:rPr lang="en-GB" sz="3000" dirty="0" err="1">
                <a:solidFill>
                  <a:schemeClr val="bg1"/>
                </a:solidFill>
                <a:latin typeface="Segoe UI Semibold"/>
                <a:cs typeface="Segoe UI Semibold"/>
              </a:rPr>
              <a:t>az</a:t>
            </a:r>
            <a:r>
              <a:rPr lang="en-GB" sz="3000" dirty="0">
                <a:solidFill>
                  <a:schemeClr val="bg1"/>
                </a:solidFill>
                <a:latin typeface="Segoe UI Semibold"/>
                <a:cs typeface="Segoe UI Semibold"/>
              </a:rPr>
              <a:t> </a:t>
            </a:r>
            <a:r>
              <a:rPr lang="en-GB" sz="3000" dirty="0" err="1">
                <a:solidFill>
                  <a:schemeClr val="bg1"/>
                </a:solidFill>
                <a:latin typeface="Segoe UI Semibold"/>
                <a:cs typeface="Segoe UI Semibold"/>
              </a:rPr>
              <a:t>envanter</a:t>
            </a:r>
            <a:r>
              <a:rPr lang="en-GB" sz="3000" dirty="0">
                <a:solidFill>
                  <a:schemeClr val="bg1"/>
                </a:solidFill>
                <a:latin typeface="Segoe UI Semibold"/>
                <a:cs typeface="Segoe UI Semibold"/>
              </a:rPr>
              <a:t> </a:t>
            </a:r>
            <a:r>
              <a:rPr lang="en-GB" sz="3000" dirty="0" err="1">
                <a:solidFill>
                  <a:schemeClr val="bg1"/>
                </a:solidFill>
                <a:latin typeface="Segoe UI Semibold"/>
                <a:cs typeface="Segoe UI Semibold"/>
              </a:rPr>
              <a:t>ile</a:t>
            </a:r>
            <a:r>
              <a:rPr lang="en-GB" sz="3000" dirty="0">
                <a:solidFill>
                  <a:schemeClr val="bg1"/>
                </a:solidFill>
                <a:latin typeface="Segoe UI Semibold"/>
                <a:cs typeface="Segoe UI Semibold"/>
              </a:rPr>
              <a:t> </a:t>
            </a:r>
            <a:r>
              <a:rPr lang="tr-TR" sz="3000" dirty="0">
                <a:solidFill>
                  <a:schemeClr val="bg1"/>
                </a:solidFill>
                <a:latin typeface="Segoe UI Semibold"/>
                <a:cs typeface="Segoe UI Semibold"/>
              </a:rPr>
              <a:t> </a:t>
            </a:r>
            <a:r>
              <a:rPr lang="en-GB" sz="3000" dirty="0" err="1">
                <a:solidFill>
                  <a:schemeClr val="bg1"/>
                </a:solidFill>
                <a:latin typeface="Segoe UI Semibold"/>
                <a:cs typeface="Segoe UI Semibold"/>
              </a:rPr>
              <a:t>performansı</a:t>
            </a:r>
            <a:r>
              <a:rPr lang="en-GB" sz="3000" dirty="0">
                <a:solidFill>
                  <a:schemeClr val="bg1"/>
                </a:solidFill>
                <a:latin typeface="Segoe UI Semibold"/>
                <a:cs typeface="Segoe UI Semibold"/>
              </a:rPr>
              <a:t> </a:t>
            </a:r>
            <a:endParaRPr lang="tr-TR" sz="3000" dirty="0">
              <a:solidFill>
                <a:schemeClr val="bg1"/>
              </a:solidFill>
              <a:latin typeface="Segoe UI Semibold"/>
              <a:cs typeface="Segoe UI Semibold"/>
            </a:endParaRPr>
          </a:p>
          <a:p>
            <a:r>
              <a:rPr lang="en-GB" sz="3000" dirty="0" err="1">
                <a:solidFill>
                  <a:schemeClr val="bg1"/>
                </a:solidFill>
                <a:latin typeface="Segoe UI Semibold"/>
                <a:cs typeface="Segoe UI Semibold"/>
              </a:rPr>
              <a:t>artırmak</a:t>
            </a:r>
            <a:r>
              <a:rPr lang="tr-TR" sz="3000" dirty="0">
                <a:solidFill>
                  <a:schemeClr val="bg1"/>
                </a:solidFill>
                <a:latin typeface="Segoe UI Semibold"/>
                <a:cs typeface="Segoe UI Semibold"/>
              </a:rPr>
              <a:t> </a:t>
            </a:r>
            <a:r>
              <a:rPr lang="en-GB" sz="3000" dirty="0" err="1">
                <a:solidFill>
                  <a:schemeClr val="bg1"/>
                </a:solidFill>
                <a:latin typeface="Segoe UI Semibold"/>
                <a:cs typeface="Segoe UI Semibold"/>
              </a:rPr>
              <a:t>amacıyla</a:t>
            </a:r>
            <a:r>
              <a:rPr lang="en-GB" sz="3000" dirty="0">
                <a:solidFill>
                  <a:schemeClr val="bg1"/>
                </a:solidFill>
                <a:latin typeface="Segoe UI Semibold"/>
                <a:cs typeface="Segoe UI Semibold"/>
              </a:rPr>
              <a:t>...</a:t>
            </a:r>
            <a:endParaRPr lang="nl-NL" sz="3000" dirty="0">
              <a:solidFill>
                <a:schemeClr val="bg1"/>
              </a:solidFill>
              <a:latin typeface="Segoe UI Semibold"/>
              <a:cs typeface="Segoe UI Semibold"/>
            </a:endParaRPr>
          </a:p>
        </p:txBody>
      </p:sp>
      <p:sp>
        <p:nvSpPr>
          <p:cNvPr id="7" name="Metin kutusu 6">
            <a:extLst>
              <a:ext uri="{FF2B5EF4-FFF2-40B4-BE49-F238E27FC236}">
                <a16:creationId xmlns:a16="http://schemas.microsoft.com/office/drawing/2014/main" id="{A46087BC-3A8C-4CA0-92FE-13C96BFC2273}"/>
              </a:ext>
            </a:extLst>
          </p:cNvPr>
          <p:cNvSpPr txBox="1"/>
          <p:nvPr/>
        </p:nvSpPr>
        <p:spPr>
          <a:xfrm>
            <a:off x="2333625" y="2314635"/>
            <a:ext cx="1828800" cy="400110"/>
          </a:xfrm>
          <a:prstGeom prst="rect">
            <a:avLst/>
          </a:prstGeom>
          <a:noFill/>
        </p:spPr>
        <p:txBody>
          <a:bodyPr wrap="square" rtlCol="0">
            <a:spAutoFit/>
          </a:bodyPr>
          <a:lstStyle/>
          <a:p>
            <a:r>
              <a:rPr lang="tr-TR" sz="2000" b="1" dirty="0">
                <a:solidFill>
                  <a:schemeClr val="bg1"/>
                </a:solidFill>
              </a:rPr>
              <a:t>Talep Planlama</a:t>
            </a:r>
          </a:p>
        </p:txBody>
      </p:sp>
      <p:sp>
        <p:nvSpPr>
          <p:cNvPr id="21" name="Metin kutusu 20">
            <a:extLst>
              <a:ext uri="{FF2B5EF4-FFF2-40B4-BE49-F238E27FC236}">
                <a16:creationId xmlns:a16="http://schemas.microsoft.com/office/drawing/2014/main" id="{99ED63C0-4A3A-4450-A910-1239C4CE0D52}"/>
              </a:ext>
            </a:extLst>
          </p:cNvPr>
          <p:cNvSpPr txBox="1"/>
          <p:nvPr/>
        </p:nvSpPr>
        <p:spPr>
          <a:xfrm>
            <a:off x="2333625" y="4154820"/>
            <a:ext cx="1828800" cy="1323439"/>
          </a:xfrm>
          <a:prstGeom prst="rect">
            <a:avLst/>
          </a:prstGeom>
          <a:noFill/>
        </p:spPr>
        <p:txBody>
          <a:bodyPr wrap="square" rtlCol="0">
            <a:spAutoFit/>
          </a:bodyPr>
          <a:lstStyle/>
          <a:p>
            <a:pPr algn="ctr"/>
            <a:r>
              <a:rPr lang="tr-TR" sz="2000" b="1" dirty="0">
                <a:solidFill>
                  <a:schemeClr val="bg1"/>
                </a:solidFill>
              </a:rPr>
              <a:t>Finansal Planlama ve Yönetim </a:t>
            </a:r>
          </a:p>
          <a:p>
            <a:pPr algn="ctr"/>
            <a:r>
              <a:rPr lang="tr-TR" sz="2000" b="1" dirty="0">
                <a:solidFill>
                  <a:schemeClr val="bg1"/>
                </a:solidFill>
              </a:rPr>
              <a:t>Mutabakat</a:t>
            </a:r>
          </a:p>
        </p:txBody>
      </p:sp>
      <p:sp>
        <p:nvSpPr>
          <p:cNvPr id="22" name="Metin kutusu 21">
            <a:extLst>
              <a:ext uri="{FF2B5EF4-FFF2-40B4-BE49-F238E27FC236}">
                <a16:creationId xmlns:a16="http://schemas.microsoft.com/office/drawing/2014/main" id="{6E1E11F5-5AE9-4FB0-9A27-A89AEC333509}"/>
              </a:ext>
            </a:extLst>
          </p:cNvPr>
          <p:cNvSpPr txBox="1"/>
          <p:nvPr/>
        </p:nvSpPr>
        <p:spPr>
          <a:xfrm>
            <a:off x="1114425" y="3386107"/>
            <a:ext cx="1828800" cy="400110"/>
          </a:xfrm>
          <a:prstGeom prst="rect">
            <a:avLst/>
          </a:prstGeom>
          <a:noFill/>
        </p:spPr>
        <p:txBody>
          <a:bodyPr wrap="square" rtlCol="0">
            <a:spAutoFit/>
          </a:bodyPr>
          <a:lstStyle/>
          <a:p>
            <a:r>
              <a:rPr lang="tr-TR" sz="2000" b="1" dirty="0">
                <a:solidFill>
                  <a:schemeClr val="bg1"/>
                </a:solidFill>
              </a:rPr>
              <a:t>Ürün Planlama</a:t>
            </a:r>
          </a:p>
        </p:txBody>
      </p:sp>
      <p:grpSp>
        <p:nvGrpSpPr>
          <p:cNvPr id="11" name="Group 3">
            <a:extLst>
              <a:ext uri="{FF2B5EF4-FFF2-40B4-BE49-F238E27FC236}">
                <a16:creationId xmlns:a16="http://schemas.microsoft.com/office/drawing/2014/main" id="{705CBFD2-0118-4891-A0D2-1B6447E0554C}"/>
              </a:ext>
            </a:extLst>
          </p:cNvPr>
          <p:cNvGrpSpPr/>
          <p:nvPr/>
        </p:nvGrpSpPr>
        <p:grpSpPr>
          <a:xfrm>
            <a:off x="6189217" y="1541183"/>
            <a:ext cx="4860772" cy="4089958"/>
            <a:chOff x="340905" y="2029567"/>
            <a:chExt cx="4958019" cy="4270594"/>
          </a:xfrm>
        </p:grpSpPr>
        <p:sp>
          <p:nvSpPr>
            <p:cNvPr id="12" name="Block Arc 4">
              <a:extLst>
                <a:ext uri="{FF2B5EF4-FFF2-40B4-BE49-F238E27FC236}">
                  <a16:creationId xmlns:a16="http://schemas.microsoft.com/office/drawing/2014/main" id="{0C058191-7EC1-4981-A379-B173F6F10F09}"/>
                </a:ext>
              </a:extLst>
            </p:cNvPr>
            <p:cNvSpPr/>
            <p:nvPr/>
          </p:nvSpPr>
          <p:spPr>
            <a:xfrm rot="16200000">
              <a:off x="989189" y="2638710"/>
              <a:ext cx="3661451" cy="3661451"/>
            </a:xfrm>
            <a:prstGeom prst="blockArc">
              <a:avLst>
                <a:gd name="adj1" fmla="val 21572124"/>
                <a:gd name="adj2" fmla="val 21570080"/>
                <a:gd name="adj3" fmla="val 86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Oval 12">
              <a:extLst>
                <a:ext uri="{FF2B5EF4-FFF2-40B4-BE49-F238E27FC236}">
                  <a16:creationId xmlns:a16="http://schemas.microsoft.com/office/drawing/2014/main" id="{DB27A0D6-1162-43D2-847A-5682F94F926E}"/>
                </a:ext>
              </a:extLst>
            </p:cNvPr>
            <p:cNvSpPr/>
            <p:nvPr/>
          </p:nvSpPr>
          <p:spPr>
            <a:xfrm>
              <a:off x="3646251" y="4469435"/>
              <a:ext cx="1652673" cy="1734806"/>
            </a:xfrm>
            <a:prstGeom prst="ellipse">
              <a:avLst/>
            </a:prstGeom>
            <a:solidFill>
              <a:srgbClr val="0071B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t>M</a:t>
              </a:r>
              <a:r>
                <a:rPr lang="tr-TR" dirty="0" err="1"/>
                <a:t>üşteri</a:t>
              </a:r>
              <a:r>
                <a:rPr lang="en-GB" dirty="0"/>
                <a:t> </a:t>
              </a:r>
              <a:r>
                <a:rPr lang="en-GB" dirty="0" err="1"/>
                <a:t>Hizmeti</a:t>
              </a:r>
              <a:endParaRPr lang="en-GB" dirty="0"/>
            </a:p>
          </p:txBody>
        </p:sp>
        <p:sp>
          <p:nvSpPr>
            <p:cNvPr id="14" name="Oval 13">
              <a:extLst>
                <a:ext uri="{FF2B5EF4-FFF2-40B4-BE49-F238E27FC236}">
                  <a16:creationId xmlns:a16="http://schemas.microsoft.com/office/drawing/2014/main" id="{4BA875E7-2107-4AE9-A074-F477C7224EE5}"/>
                </a:ext>
              </a:extLst>
            </p:cNvPr>
            <p:cNvSpPr/>
            <p:nvPr/>
          </p:nvSpPr>
          <p:spPr>
            <a:xfrm>
              <a:off x="340905" y="4469435"/>
              <a:ext cx="1800540" cy="173480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err="1"/>
                <a:t>Operasyonel</a:t>
              </a:r>
              <a:r>
                <a:rPr lang="en-GB" dirty="0"/>
                <a:t> </a:t>
              </a:r>
              <a:r>
                <a:rPr lang="en-GB" dirty="0" err="1"/>
                <a:t>maliyetler</a:t>
              </a:r>
              <a:endParaRPr lang="en-GB" dirty="0"/>
            </a:p>
          </p:txBody>
        </p:sp>
        <p:sp>
          <p:nvSpPr>
            <p:cNvPr id="15" name="Oval 14">
              <a:extLst>
                <a:ext uri="{FF2B5EF4-FFF2-40B4-BE49-F238E27FC236}">
                  <a16:creationId xmlns:a16="http://schemas.microsoft.com/office/drawing/2014/main" id="{C91D2411-C8CE-4044-9957-97DD985657C6}"/>
                </a:ext>
              </a:extLst>
            </p:cNvPr>
            <p:cNvSpPr/>
            <p:nvPr/>
          </p:nvSpPr>
          <p:spPr>
            <a:xfrm>
              <a:off x="1993578" y="2029567"/>
              <a:ext cx="1652673" cy="1734806"/>
            </a:xfrm>
            <a:prstGeom prst="ellipse">
              <a:avLst/>
            </a:prstGeom>
            <a:solidFill>
              <a:srgbClr val="05A3E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err="1"/>
                <a:t>Envanter</a:t>
              </a:r>
              <a:endParaRPr lang="en-GB" dirty="0"/>
            </a:p>
          </p:txBody>
        </p:sp>
        <p:sp>
          <p:nvSpPr>
            <p:cNvPr id="16" name="Rectangle 8">
              <a:extLst>
                <a:ext uri="{FF2B5EF4-FFF2-40B4-BE49-F238E27FC236}">
                  <a16:creationId xmlns:a16="http://schemas.microsoft.com/office/drawing/2014/main" id="{7DD2B7D6-3007-42BA-9123-C485443E04C1}"/>
                </a:ext>
              </a:extLst>
            </p:cNvPr>
            <p:cNvSpPr/>
            <p:nvPr/>
          </p:nvSpPr>
          <p:spPr>
            <a:xfrm>
              <a:off x="1840863" y="4184870"/>
              <a:ext cx="1958103" cy="564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accent5"/>
                  </a:solidFill>
                  <a:latin typeface="Segoe UI Semibold" panose="020B0702040204020203" pitchFamily="34" charset="0"/>
                  <a:cs typeface="Segoe UI Semibold" panose="020B0702040204020203" pitchFamily="34" charset="0"/>
                </a:rPr>
                <a:t>Envanter</a:t>
              </a:r>
              <a:r>
                <a:rPr lang="en-GB" dirty="0">
                  <a:solidFill>
                    <a:schemeClr val="accent5"/>
                  </a:solidFill>
                  <a:latin typeface="Segoe UI Semibold" panose="020B0702040204020203" pitchFamily="34" charset="0"/>
                  <a:cs typeface="Segoe UI Semibold" panose="020B0702040204020203" pitchFamily="34" charset="0"/>
                </a:rPr>
                <a:t> </a:t>
              </a:r>
              <a:r>
                <a:rPr lang="en-GB" dirty="0" err="1">
                  <a:solidFill>
                    <a:schemeClr val="accent5"/>
                  </a:solidFill>
                  <a:latin typeface="Segoe UI Semibold" panose="020B0702040204020203" pitchFamily="34" charset="0"/>
                  <a:cs typeface="Segoe UI Semibold" panose="020B0702040204020203" pitchFamily="34" charset="0"/>
                </a:rPr>
                <a:t>Optimizasyonu</a:t>
              </a:r>
              <a:endParaRPr lang="en-GB" dirty="0">
                <a:solidFill>
                  <a:schemeClr val="accent5"/>
                </a:solidFill>
                <a:latin typeface="Segoe UI Semibold" panose="020B0702040204020203" pitchFamily="34" charset="0"/>
                <a:cs typeface="Segoe UI Semibold" panose="020B0702040204020203" pitchFamily="34" charset="0"/>
              </a:endParaRPr>
            </a:p>
          </p:txBody>
        </p:sp>
      </p:grpSp>
      <p:sp>
        <p:nvSpPr>
          <p:cNvPr id="17" name="Round Diagonal Corner Rectangle 24">
            <a:extLst>
              <a:ext uri="{FF2B5EF4-FFF2-40B4-BE49-F238E27FC236}">
                <a16:creationId xmlns:a16="http://schemas.microsoft.com/office/drawing/2014/main" id="{907418D2-BC18-4290-99BA-C0D75DE8DD2A}"/>
              </a:ext>
            </a:extLst>
          </p:cNvPr>
          <p:cNvSpPr/>
          <p:nvPr/>
        </p:nvSpPr>
        <p:spPr>
          <a:xfrm>
            <a:off x="1222434" y="1776769"/>
            <a:ext cx="4237997" cy="1547949"/>
          </a:xfrm>
          <a:prstGeom prst="round2Diag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1"/>
                </a:solidFill>
                <a:cs typeface="Segoe UI Semibold"/>
              </a:rPr>
              <a:t>Slim4, m</a:t>
            </a:r>
            <a:r>
              <a:rPr lang="tr-TR" sz="2000" dirty="0">
                <a:solidFill>
                  <a:schemeClr val="tx1"/>
                </a:solidFill>
                <a:cs typeface="Segoe UI Semibold"/>
              </a:rPr>
              <a:t>üş</a:t>
            </a:r>
            <a:r>
              <a:rPr lang="en-US" sz="2000" dirty="0" err="1">
                <a:solidFill>
                  <a:schemeClr val="tx1"/>
                </a:solidFill>
                <a:cs typeface="Segoe UI Semibold"/>
              </a:rPr>
              <a:t>terilerimiz</a:t>
            </a:r>
            <a:r>
              <a:rPr lang="en-US" sz="2000" dirty="0">
                <a:solidFill>
                  <a:schemeClr val="tx1"/>
                </a:solidFill>
                <a:cs typeface="Segoe UI Semibold"/>
              </a:rPr>
              <a:t> </a:t>
            </a:r>
            <a:r>
              <a:rPr lang="en-US" sz="2000" dirty="0" err="1">
                <a:solidFill>
                  <a:schemeClr val="tx1"/>
                </a:solidFill>
                <a:cs typeface="Segoe UI Semibold"/>
              </a:rPr>
              <a:t>taraf</a:t>
            </a:r>
            <a:r>
              <a:rPr lang="tr-TR" sz="2000" dirty="0">
                <a:solidFill>
                  <a:schemeClr val="tx1"/>
                </a:solidFill>
                <a:cs typeface="Segoe UI Semibold"/>
              </a:rPr>
              <a:t>ı</a:t>
            </a:r>
            <a:r>
              <a:rPr lang="en-US" sz="2000" dirty="0" err="1">
                <a:solidFill>
                  <a:schemeClr val="tx1"/>
                </a:solidFill>
                <a:cs typeface="Segoe UI Semibold"/>
              </a:rPr>
              <a:t>ndan</a:t>
            </a:r>
            <a:r>
              <a:rPr lang="en-US" sz="2000" dirty="0">
                <a:solidFill>
                  <a:schemeClr val="tx1"/>
                </a:solidFill>
                <a:cs typeface="Segoe UI Semibold"/>
              </a:rPr>
              <a:t> </a:t>
            </a:r>
            <a:r>
              <a:rPr lang="en-US" sz="2000" dirty="0" err="1">
                <a:solidFill>
                  <a:schemeClr val="tx1"/>
                </a:solidFill>
                <a:cs typeface="Segoe UI Semibold"/>
              </a:rPr>
              <a:t>istenen</a:t>
            </a:r>
            <a:r>
              <a:rPr lang="en-US" sz="2000" dirty="0">
                <a:solidFill>
                  <a:schemeClr val="tx1"/>
                </a:solidFill>
                <a:cs typeface="Segoe UI Semibold"/>
              </a:rPr>
              <a:t> optimum </a:t>
            </a:r>
            <a:r>
              <a:rPr lang="en-US" sz="2000" dirty="0" err="1">
                <a:solidFill>
                  <a:schemeClr val="tx1"/>
                </a:solidFill>
                <a:cs typeface="Segoe UI Semibold"/>
              </a:rPr>
              <a:t>servis</a:t>
            </a:r>
            <a:r>
              <a:rPr lang="en-US" sz="2000" dirty="0">
                <a:solidFill>
                  <a:schemeClr val="tx1"/>
                </a:solidFill>
                <a:cs typeface="Segoe UI Semibold"/>
              </a:rPr>
              <a:t> </a:t>
            </a:r>
            <a:r>
              <a:rPr lang="en-US" sz="2000" dirty="0" err="1">
                <a:solidFill>
                  <a:schemeClr val="tx1"/>
                </a:solidFill>
                <a:cs typeface="Segoe UI Semibold"/>
              </a:rPr>
              <a:t>seviyesini</a:t>
            </a:r>
            <a:r>
              <a:rPr lang="en-US" sz="2000" dirty="0">
                <a:solidFill>
                  <a:schemeClr val="tx1"/>
                </a:solidFill>
                <a:cs typeface="Segoe UI Semibold"/>
              </a:rPr>
              <a:t> </a:t>
            </a:r>
            <a:r>
              <a:rPr lang="en-US" sz="2000" dirty="0" err="1">
                <a:solidFill>
                  <a:schemeClr val="tx1"/>
                </a:solidFill>
                <a:cs typeface="Segoe UI Semibold"/>
              </a:rPr>
              <a:t>bulur</a:t>
            </a:r>
            <a:r>
              <a:rPr lang="tr-TR" sz="2000" dirty="0">
                <a:solidFill>
                  <a:schemeClr val="tx1"/>
                </a:solidFill>
                <a:cs typeface="Segoe UI Semibold"/>
              </a:rPr>
              <a:t>.</a:t>
            </a:r>
            <a:endParaRPr lang="en-US" sz="2000" dirty="0" err="1">
              <a:solidFill>
                <a:schemeClr val="tx1"/>
              </a:solidFill>
              <a:cs typeface="Segoe UI Semibold"/>
            </a:endParaRPr>
          </a:p>
        </p:txBody>
      </p:sp>
      <p:sp>
        <p:nvSpPr>
          <p:cNvPr id="18" name="Round Diagonal Corner Rectangle 25">
            <a:extLst>
              <a:ext uri="{FF2B5EF4-FFF2-40B4-BE49-F238E27FC236}">
                <a16:creationId xmlns:a16="http://schemas.microsoft.com/office/drawing/2014/main" id="{74F8806F-81EA-40AF-8064-C0208BFD7B00}"/>
              </a:ext>
            </a:extLst>
          </p:cNvPr>
          <p:cNvSpPr/>
          <p:nvPr/>
        </p:nvSpPr>
        <p:spPr>
          <a:xfrm>
            <a:off x="1142011" y="3760210"/>
            <a:ext cx="4237997" cy="1547949"/>
          </a:xfrm>
          <a:prstGeom prst="round2Diag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err="1">
                <a:solidFill>
                  <a:schemeClr val="tx1"/>
                </a:solidFill>
                <a:cs typeface="Segoe UI Semibold"/>
              </a:rPr>
              <a:t>Operasyonel</a:t>
            </a:r>
            <a:r>
              <a:rPr lang="en-US" sz="2000" dirty="0">
                <a:solidFill>
                  <a:schemeClr val="tx1"/>
                </a:solidFill>
                <a:cs typeface="Segoe UI Semibold"/>
              </a:rPr>
              <a:t> </a:t>
            </a:r>
            <a:r>
              <a:rPr lang="en-US" sz="2000" dirty="0" err="1">
                <a:solidFill>
                  <a:schemeClr val="tx1"/>
                </a:solidFill>
                <a:cs typeface="Segoe UI Semibold"/>
              </a:rPr>
              <a:t>maliyetleri</a:t>
            </a:r>
            <a:r>
              <a:rPr lang="en-US" sz="2000" dirty="0">
                <a:solidFill>
                  <a:schemeClr val="tx1"/>
                </a:solidFill>
                <a:cs typeface="Segoe UI Semibold"/>
              </a:rPr>
              <a:t> en </a:t>
            </a:r>
            <a:r>
              <a:rPr lang="en-US" sz="2000" dirty="0" err="1">
                <a:solidFill>
                  <a:schemeClr val="tx1"/>
                </a:solidFill>
                <a:cs typeface="Segoe UI Semibold"/>
              </a:rPr>
              <a:t>aza</a:t>
            </a:r>
            <a:r>
              <a:rPr lang="en-US" sz="2000" dirty="0">
                <a:solidFill>
                  <a:schemeClr val="tx1"/>
                </a:solidFill>
                <a:cs typeface="Segoe UI Semibold"/>
              </a:rPr>
              <a:t> </a:t>
            </a:r>
            <a:r>
              <a:rPr lang="en-US" sz="2000" dirty="0" err="1">
                <a:solidFill>
                  <a:schemeClr val="tx1"/>
                </a:solidFill>
                <a:cs typeface="Segoe UI Semibold"/>
              </a:rPr>
              <a:t>indirmek</a:t>
            </a:r>
            <a:r>
              <a:rPr lang="en-US" sz="2000" dirty="0">
                <a:solidFill>
                  <a:schemeClr val="tx1"/>
                </a:solidFill>
                <a:cs typeface="Segoe UI Semibold"/>
              </a:rPr>
              <a:t> </a:t>
            </a:r>
            <a:r>
              <a:rPr lang="en-US" sz="2000" dirty="0" err="1">
                <a:solidFill>
                  <a:schemeClr val="tx1"/>
                </a:solidFill>
                <a:cs typeface="Segoe UI Semibold"/>
              </a:rPr>
              <a:t>icin</a:t>
            </a:r>
            <a:r>
              <a:rPr lang="en-US" sz="2000" dirty="0">
                <a:solidFill>
                  <a:schemeClr val="tx1"/>
                </a:solidFill>
                <a:cs typeface="Segoe UI Semibold"/>
              </a:rPr>
              <a:t> optimum </a:t>
            </a:r>
            <a:r>
              <a:rPr lang="en-US" sz="2000" dirty="0" err="1">
                <a:solidFill>
                  <a:schemeClr val="tx1"/>
                </a:solidFill>
                <a:cs typeface="Segoe UI Semibold"/>
              </a:rPr>
              <a:t>sipari</a:t>
            </a:r>
            <a:r>
              <a:rPr lang="tr-TR" sz="2000" dirty="0">
                <a:solidFill>
                  <a:schemeClr val="tx1"/>
                </a:solidFill>
                <a:cs typeface="Segoe UI Semibold"/>
              </a:rPr>
              <a:t>ş</a:t>
            </a:r>
            <a:r>
              <a:rPr lang="en-US" sz="2000" dirty="0">
                <a:solidFill>
                  <a:schemeClr val="tx1"/>
                </a:solidFill>
                <a:cs typeface="Segoe UI Semibold"/>
              </a:rPr>
              <a:t> </a:t>
            </a:r>
            <a:r>
              <a:rPr lang="en-US" sz="2000" dirty="0" err="1">
                <a:solidFill>
                  <a:schemeClr val="tx1"/>
                </a:solidFill>
                <a:cs typeface="Segoe UI Semibold"/>
              </a:rPr>
              <a:t>miktar</a:t>
            </a:r>
            <a:r>
              <a:rPr lang="tr-TR" sz="2000" dirty="0" err="1">
                <a:solidFill>
                  <a:schemeClr val="tx1"/>
                </a:solidFill>
                <a:cs typeface="Segoe UI Semibold"/>
              </a:rPr>
              <a:t>ını</a:t>
            </a:r>
            <a:r>
              <a:rPr lang="en-US" sz="2000" dirty="0">
                <a:solidFill>
                  <a:schemeClr val="tx1"/>
                </a:solidFill>
                <a:cs typeface="Segoe UI Semibold"/>
              </a:rPr>
              <a:t> </a:t>
            </a:r>
            <a:r>
              <a:rPr lang="en-US" sz="2000" dirty="0" err="1">
                <a:solidFill>
                  <a:schemeClr val="tx1"/>
                </a:solidFill>
                <a:cs typeface="Segoe UI Semibold"/>
              </a:rPr>
              <a:t>hesaplar</a:t>
            </a:r>
            <a:r>
              <a:rPr lang="tr-TR" sz="2000" dirty="0">
                <a:solidFill>
                  <a:schemeClr val="tx1"/>
                </a:solidFill>
                <a:cs typeface="Segoe UI Semibold"/>
              </a:rPr>
              <a:t>.</a:t>
            </a:r>
            <a:endParaRPr lang="en-US" sz="2000" dirty="0" err="1">
              <a:solidFill>
                <a:schemeClr val="tx1"/>
              </a:solidFill>
              <a:cs typeface="Segoe UI Semibold"/>
            </a:endParaRPr>
          </a:p>
        </p:txBody>
      </p:sp>
    </p:spTree>
    <p:extLst>
      <p:ext uri="{BB962C8B-B14F-4D97-AF65-F5344CB8AC3E}">
        <p14:creationId xmlns:p14="http://schemas.microsoft.com/office/powerpoint/2010/main" val="77102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Başlık 1"/>
          <p:cNvSpPr txBox="1">
            <a:spLocks/>
          </p:cNvSpPr>
          <p:nvPr/>
        </p:nvSpPr>
        <p:spPr>
          <a:xfrm>
            <a:off x="146887" y="169124"/>
            <a:ext cx="7728509" cy="482201"/>
          </a:xfrm>
          <a:prstGeom prst="rect">
            <a:avLst/>
          </a:prstGeom>
        </p:spPr>
        <p:txBody>
          <a:bodyPr/>
          <a:lstStyle>
            <a:defPPr>
              <a:defRPr lang="tr-TR"/>
            </a:defPPr>
            <a:lvl1pPr eaLnBrk="1" hangingPunct="1">
              <a:defRPr sz="3200" b="0">
                <a:latin typeface="Calibri" pitchFamily="34" charset="0"/>
                <a:cs typeface="Arial" charset="0"/>
              </a:defRPr>
            </a:lvl1pPr>
            <a:lvl2pPr algn="ctr" eaLnBrk="1" hangingPunct="1">
              <a:defRPr sz="4400">
                <a:solidFill>
                  <a:schemeClr val="tx2"/>
                </a:solidFill>
                <a:latin typeface="Arial" charset="0"/>
                <a:cs typeface="Arial" charset="0"/>
              </a:defRPr>
            </a:lvl2pPr>
            <a:lvl3pPr algn="ctr" eaLnBrk="1" hangingPunct="1">
              <a:defRPr sz="4400">
                <a:solidFill>
                  <a:schemeClr val="tx2"/>
                </a:solidFill>
                <a:latin typeface="Arial" charset="0"/>
                <a:cs typeface="Arial" charset="0"/>
              </a:defRPr>
            </a:lvl3pPr>
            <a:lvl4pPr algn="ctr" eaLnBrk="1" hangingPunct="1">
              <a:defRPr sz="4400">
                <a:solidFill>
                  <a:schemeClr val="tx2"/>
                </a:solidFill>
                <a:latin typeface="Arial" charset="0"/>
                <a:cs typeface="Arial" charset="0"/>
              </a:defRPr>
            </a:lvl4pPr>
            <a:lvl5pPr algn="ctr" eaLnBrk="1" hangingPunct="1">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pitchFamily="34" charset="0"/>
                <a:ea typeface="+mn-ea"/>
                <a:cs typeface="Arial" charset="0"/>
              </a:rPr>
              <a:t>SLIM STOCK VE PLANLAMA</a:t>
            </a:r>
          </a:p>
        </p:txBody>
      </p:sp>
      <p:sp>
        <p:nvSpPr>
          <p:cNvPr id="5" name="Text Placeholder 2">
            <a:extLst>
              <a:ext uri="{FF2B5EF4-FFF2-40B4-BE49-F238E27FC236}">
                <a16:creationId xmlns:a16="http://schemas.microsoft.com/office/drawing/2014/main" id="{2FA83133-119E-451D-94AB-59087D0B0C7B}"/>
              </a:ext>
            </a:extLst>
          </p:cNvPr>
          <p:cNvSpPr txBox="1">
            <a:spLocks/>
          </p:cNvSpPr>
          <p:nvPr/>
        </p:nvSpPr>
        <p:spPr>
          <a:xfrm>
            <a:off x="43993" y="-163799"/>
            <a:ext cx="8675402" cy="1468072"/>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ü"/>
            </a:pPr>
            <a:endParaRPr lang="nl-NL" dirty="0">
              <a:solidFill>
                <a:srgbClr val="002060"/>
              </a:solidFill>
            </a:endParaRPr>
          </a:p>
        </p:txBody>
      </p:sp>
      <p:grpSp>
        <p:nvGrpSpPr>
          <p:cNvPr id="7" name="Group 6">
            <a:extLst>
              <a:ext uri="{FF2B5EF4-FFF2-40B4-BE49-F238E27FC236}">
                <a16:creationId xmlns:a16="http://schemas.microsoft.com/office/drawing/2014/main" id="{90784A12-469A-4307-A268-3B32C83D9F6A}"/>
              </a:ext>
            </a:extLst>
          </p:cNvPr>
          <p:cNvGrpSpPr/>
          <p:nvPr/>
        </p:nvGrpSpPr>
        <p:grpSpPr>
          <a:xfrm>
            <a:off x="200073" y="1909949"/>
            <a:ext cx="2726032" cy="1835077"/>
            <a:chOff x="913524" y="2144729"/>
            <a:chExt cx="2726032" cy="1835077"/>
          </a:xfrm>
        </p:grpSpPr>
        <p:pic>
          <p:nvPicPr>
            <p:cNvPr id="8" name="Picture 8" descr="http://www.workwisellc.com/wp-content/uploads/bfi_thumb/ERP-0-Overview-mbgjv6t8qmbvkn1lhu6x6jxr4e5e0e5ezs90lu966i.png">
              <a:extLst>
                <a:ext uri="{FF2B5EF4-FFF2-40B4-BE49-F238E27FC236}">
                  <a16:creationId xmlns:a16="http://schemas.microsoft.com/office/drawing/2014/main" id="{DD4546C1-900D-4D11-982B-4D837E1F76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904" y="2144729"/>
              <a:ext cx="2657272" cy="13973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38">
              <a:extLst>
                <a:ext uri="{FF2B5EF4-FFF2-40B4-BE49-F238E27FC236}">
                  <a16:creationId xmlns:a16="http://schemas.microsoft.com/office/drawing/2014/main" id="{1BA62556-7966-4773-BF1D-FC43ABB3DA37}"/>
                </a:ext>
              </a:extLst>
            </p:cNvPr>
            <p:cNvSpPr txBox="1"/>
            <p:nvPr/>
          </p:nvSpPr>
          <p:spPr>
            <a:xfrm>
              <a:off x="913524" y="3667750"/>
              <a:ext cx="2726032" cy="312056"/>
            </a:xfrm>
            <a:prstGeom prst="round2DiagRect">
              <a:avLst/>
            </a:prstGeom>
            <a:solidFill>
              <a:schemeClr val="bg1"/>
            </a:solidFill>
            <a:ln w="19050">
              <a:solidFill>
                <a:schemeClr val="bg2"/>
              </a:solidFill>
            </a:ln>
          </p:spPr>
          <p:txBody>
            <a:bodyPr wrap="square" lIns="91383" tIns="0" rIns="91383" bIns="0" rtlCol="0" anchor="ctr" anchorCtr="0">
              <a:noAutofit/>
            </a:bodyPr>
            <a:lstStyle/>
            <a:p>
              <a:pPr algn="ctr" defTabSz="1087666"/>
              <a:r>
                <a:rPr lang="en-US" sz="1599" dirty="0">
                  <a:ln w="3175">
                    <a:noFill/>
                  </a:ln>
                  <a:solidFill>
                    <a:schemeClr val="tx2">
                      <a:alpha val="99000"/>
                    </a:schemeClr>
                  </a:solidFill>
                  <a:cs typeface="Arial" charset="0"/>
                </a:rPr>
                <a:t>ERP </a:t>
              </a:r>
            </a:p>
          </p:txBody>
        </p:sp>
      </p:grpSp>
      <p:grpSp>
        <p:nvGrpSpPr>
          <p:cNvPr id="11" name="Group 9">
            <a:extLst>
              <a:ext uri="{FF2B5EF4-FFF2-40B4-BE49-F238E27FC236}">
                <a16:creationId xmlns:a16="http://schemas.microsoft.com/office/drawing/2014/main" id="{3156F7DF-34E4-4AEC-8025-0A3B21874465}"/>
              </a:ext>
            </a:extLst>
          </p:cNvPr>
          <p:cNvGrpSpPr/>
          <p:nvPr/>
        </p:nvGrpSpPr>
        <p:grpSpPr>
          <a:xfrm>
            <a:off x="2891725" y="1662487"/>
            <a:ext cx="5560202" cy="2169330"/>
            <a:chOff x="2891725" y="1962965"/>
            <a:chExt cx="5671592" cy="2169330"/>
          </a:xfrm>
        </p:grpSpPr>
        <p:cxnSp>
          <p:nvCxnSpPr>
            <p:cNvPr id="12" name="Elbow Connector 5">
              <a:extLst>
                <a:ext uri="{FF2B5EF4-FFF2-40B4-BE49-F238E27FC236}">
                  <a16:creationId xmlns:a16="http://schemas.microsoft.com/office/drawing/2014/main" id="{0CEDCBFA-C714-40B4-AED8-D441E379D6C0}"/>
                </a:ext>
              </a:extLst>
            </p:cNvPr>
            <p:cNvCxnSpPr>
              <a:cxnSpLocks/>
              <a:stCxn id="8" idx="3"/>
            </p:cNvCxnSpPr>
            <p:nvPr/>
          </p:nvCxnSpPr>
          <p:spPr>
            <a:xfrm>
              <a:off x="2891725" y="2552643"/>
              <a:ext cx="5671592" cy="1579652"/>
            </a:xfrm>
            <a:prstGeom prst="bentConnector2">
              <a:avLst/>
            </a:prstGeom>
            <a:ln w="50800">
              <a:solidFill>
                <a:schemeClr val="accent4"/>
              </a:solidFill>
              <a:tailEnd type="arrow" w="med" len="med"/>
            </a:ln>
          </p:spPr>
          <p:style>
            <a:lnRef idx="1">
              <a:schemeClr val="accent1"/>
            </a:lnRef>
            <a:fillRef idx="0">
              <a:schemeClr val="accent1"/>
            </a:fillRef>
            <a:effectRef idx="0">
              <a:schemeClr val="accent1"/>
            </a:effectRef>
            <a:fontRef idx="minor">
              <a:schemeClr val="tx1"/>
            </a:fontRef>
          </p:style>
        </p:cxnSp>
        <p:sp>
          <p:nvSpPr>
            <p:cNvPr id="13" name="Round Diagonal Corner Rectangle 1024">
              <a:extLst>
                <a:ext uri="{FF2B5EF4-FFF2-40B4-BE49-F238E27FC236}">
                  <a16:creationId xmlns:a16="http://schemas.microsoft.com/office/drawing/2014/main" id="{045B126B-D589-4411-84A2-177A8DF11CE0}"/>
                </a:ext>
              </a:extLst>
            </p:cNvPr>
            <p:cNvSpPr/>
            <p:nvPr/>
          </p:nvSpPr>
          <p:spPr>
            <a:xfrm>
              <a:off x="4646757" y="1962965"/>
              <a:ext cx="2837533" cy="1431806"/>
            </a:xfrm>
            <a:prstGeom prst="round2DiagRect">
              <a:avLst/>
            </a:prstGeom>
            <a:solidFill>
              <a:schemeClr val="bg2"/>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lstStyle/>
            <a:p>
              <a:r>
                <a:rPr lang="en-GB" sz="1600" dirty="0" err="1">
                  <a:solidFill>
                    <a:schemeClr val="tx1"/>
                  </a:solidFill>
                  <a:latin typeface="Segoe UI Semibold"/>
                  <a:cs typeface="Segoe UI Semibold"/>
                </a:rPr>
                <a:t>ERP’den</a:t>
              </a:r>
              <a:r>
                <a:rPr lang="en-GB" sz="1600" dirty="0">
                  <a:solidFill>
                    <a:schemeClr val="tx1"/>
                  </a:solidFill>
                  <a:latin typeface="Segoe UI Semibold"/>
                  <a:cs typeface="Segoe UI Semibold"/>
                </a:rPr>
                <a:t> Slim4’a:</a:t>
              </a:r>
            </a:p>
            <a:p>
              <a:pPr marL="285750" indent="-285750">
                <a:buFont typeface="Wingdings" panose="05000000000000000000" pitchFamily="2" charset="2"/>
                <a:buChar char="§"/>
              </a:pPr>
              <a:r>
                <a:rPr lang="en-GB" sz="1400" dirty="0">
                  <a:solidFill>
                    <a:schemeClr val="tx1"/>
                  </a:solidFill>
                </a:rPr>
                <a:t>Ana </a:t>
              </a:r>
              <a:r>
                <a:rPr lang="en-GB" sz="1400" dirty="0" err="1">
                  <a:solidFill>
                    <a:schemeClr val="tx1"/>
                  </a:solidFill>
                </a:rPr>
                <a:t>veri</a:t>
              </a:r>
              <a:endParaRPr lang="en-GB" sz="1400" dirty="0">
                <a:solidFill>
                  <a:schemeClr val="tx1"/>
                </a:solidFill>
              </a:endParaRPr>
            </a:p>
            <a:p>
              <a:pPr marL="285750" indent="-285750">
                <a:buFont typeface="Wingdings" panose="05000000000000000000" pitchFamily="2" charset="2"/>
                <a:buChar char="§"/>
              </a:pPr>
              <a:r>
                <a:rPr lang="en-GB" sz="1400" dirty="0">
                  <a:solidFill>
                    <a:schemeClr val="tx1"/>
                  </a:solidFill>
                </a:rPr>
                <a:t>Sat</a:t>
              </a:r>
              <a:r>
                <a:rPr lang="tr-TR" sz="1400" dirty="0" err="1">
                  <a:solidFill>
                    <a:schemeClr val="tx1"/>
                  </a:solidFill>
                </a:rPr>
                <a:t>ış</a:t>
              </a:r>
              <a:r>
                <a:rPr lang="en-GB" sz="1400" dirty="0">
                  <a:solidFill>
                    <a:schemeClr val="tx1"/>
                  </a:solidFill>
                </a:rPr>
                <a:t> </a:t>
              </a:r>
              <a:r>
                <a:rPr lang="en-GB" sz="1400" dirty="0" err="1">
                  <a:solidFill>
                    <a:schemeClr val="tx1"/>
                  </a:solidFill>
                </a:rPr>
                <a:t>verileri</a:t>
              </a:r>
              <a:br>
                <a:rPr lang="en-GB" sz="1400" dirty="0">
                  <a:solidFill>
                    <a:schemeClr val="tx1"/>
                  </a:solidFill>
                </a:rPr>
              </a:br>
              <a:r>
                <a:rPr lang="en-GB" sz="1400" dirty="0">
                  <a:solidFill>
                    <a:schemeClr val="tx1"/>
                  </a:solidFill>
                </a:rPr>
                <a:t>(</a:t>
              </a:r>
              <a:r>
                <a:rPr lang="en-GB" sz="1400" dirty="0" err="1">
                  <a:solidFill>
                    <a:schemeClr val="tx1"/>
                  </a:solidFill>
                </a:rPr>
                <a:t>ge</a:t>
              </a:r>
              <a:r>
                <a:rPr lang="tr-TR" sz="1400" dirty="0">
                  <a:solidFill>
                    <a:schemeClr val="tx1"/>
                  </a:solidFill>
                </a:rPr>
                <a:t>ç</a:t>
              </a:r>
              <a:r>
                <a:rPr lang="en-GB" sz="1400" dirty="0">
                  <a:solidFill>
                    <a:schemeClr val="tx1"/>
                  </a:solidFill>
                </a:rPr>
                <a:t>mi</a:t>
              </a:r>
              <a:r>
                <a:rPr lang="tr-TR" sz="1400" dirty="0">
                  <a:solidFill>
                    <a:schemeClr val="tx1"/>
                  </a:solidFill>
                </a:rPr>
                <a:t>ş</a:t>
              </a:r>
              <a:r>
                <a:rPr lang="en-GB" sz="1400" dirty="0">
                  <a:solidFill>
                    <a:schemeClr val="tx1"/>
                  </a:solidFill>
                </a:rPr>
                <a:t> &amp; </a:t>
              </a:r>
              <a:r>
                <a:rPr lang="en-GB" sz="1400" dirty="0" err="1">
                  <a:solidFill>
                    <a:schemeClr val="tx1"/>
                  </a:solidFill>
                </a:rPr>
                <a:t>gelecek</a:t>
              </a:r>
              <a:r>
                <a:rPr lang="en-GB" sz="1400" dirty="0">
                  <a:solidFill>
                    <a:schemeClr val="tx1"/>
                  </a:solidFill>
                </a:rPr>
                <a:t>)</a:t>
              </a:r>
            </a:p>
            <a:p>
              <a:pPr marL="285750" indent="-285750">
                <a:buFont typeface="Wingdings" panose="05000000000000000000" pitchFamily="2" charset="2"/>
                <a:buChar char="§"/>
              </a:pPr>
              <a:r>
                <a:rPr lang="en-GB" sz="1400" dirty="0">
                  <a:solidFill>
                    <a:schemeClr val="tx1"/>
                  </a:solidFill>
                </a:rPr>
                <a:t>Sat</a:t>
              </a:r>
              <a:r>
                <a:rPr lang="tr-TR" sz="1400" dirty="0">
                  <a:solidFill>
                    <a:schemeClr val="tx1"/>
                  </a:solidFill>
                </a:rPr>
                <a:t>ı</a:t>
              </a:r>
              <a:r>
                <a:rPr lang="en-GB" sz="1400" dirty="0">
                  <a:solidFill>
                    <a:schemeClr val="tx1"/>
                  </a:solidFill>
                </a:rPr>
                <a:t>n alma </a:t>
              </a:r>
              <a:r>
                <a:rPr lang="en-GB" sz="1400" dirty="0" err="1">
                  <a:solidFill>
                    <a:schemeClr val="tx1"/>
                  </a:solidFill>
                </a:rPr>
                <a:t>verileri</a:t>
              </a:r>
              <a:endParaRPr lang="en-GB" sz="1400" dirty="0">
                <a:solidFill>
                  <a:schemeClr val="tx1"/>
                </a:solidFill>
              </a:endParaRPr>
            </a:p>
            <a:p>
              <a:pPr marL="285750" indent="-285750">
                <a:buFont typeface="Wingdings" panose="05000000000000000000" pitchFamily="2" charset="2"/>
                <a:buChar char="§"/>
              </a:pPr>
              <a:r>
                <a:rPr lang="en-GB" sz="1400" dirty="0" err="1">
                  <a:solidFill>
                    <a:schemeClr val="tx1"/>
                  </a:solidFill>
                </a:rPr>
                <a:t>Envanter</a:t>
              </a:r>
              <a:r>
                <a:rPr lang="en-GB" sz="1400" dirty="0">
                  <a:solidFill>
                    <a:schemeClr val="tx1"/>
                  </a:solidFill>
                </a:rPr>
                <a:t> </a:t>
              </a:r>
              <a:r>
                <a:rPr lang="en-GB" sz="1400" dirty="0" err="1">
                  <a:solidFill>
                    <a:schemeClr val="tx1"/>
                  </a:solidFill>
                </a:rPr>
                <a:t>verileri</a:t>
              </a:r>
              <a:endParaRPr lang="en-GB" sz="1400" dirty="0">
                <a:solidFill>
                  <a:schemeClr val="tx1"/>
                </a:solidFill>
              </a:endParaRPr>
            </a:p>
          </p:txBody>
        </p:sp>
        <p:grpSp>
          <p:nvGrpSpPr>
            <p:cNvPr id="14" name="Group 12">
              <a:extLst>
                <a:ext uri="{FF2B5EF4-FFF2-40B4-BE49-F238E27FC236}">
                  <a16:creationId xmlns:a16="http://schemas.microsoft.com/office/drawing/2014/main" id="{834516B6-95B1-46F2-AC52-8539B3982EE7}"/>
                </a:ext>
              </a:extLst>
            </p:cNvPr>
            <p:cNvGrpSpPr/>
            <p:nvPr/>
          </p:nvGrpSpPr>
          <p:grpSpPr>
            <a:xfrm>
              <a:off x="6571516" y="2913342"/>
              <a:ext cx="1181308" cy="1038240"/>
              <a:chOff x="6391587" y="2695208"/>
              <a:chExt cx="1569968" cy="1391848"/>
            </a:xfrm>
          </p:grpSpPr>
          <p:pic>
            <p:nvPicPr>
              <p:cNvPr id="15" name="Picture 13" descr="Gerelateerde afbeelding">
                <a:extLst>
                  <a:ext uri="{FF2B5EF4-FFF2-40B4-BE49-F238E27FC236}">
                    <a16:creationId xmlns:a16="http://schemas.microsoft.com/office/drawing/2014/main" id="{915E9C7D-27DC-465B-AE7D-055CC42BEE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99073">
                <a:off x="6391587" y="2928412"/>
                <a:ext cx="1158644" cy="115864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Afbeeldingsresultaat voor database">
                <a:extLst>
                  <a:ext uri="{FF2B5EF4-FFF2-40B4-BE49-F238E27FC236}">
                    <a16:creationId xmlns:a16="http://schemas.microsoft.com/office/drawing/2014/main" id="{4F54EA18-7889-4CB8-B67F-56CBF1F58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1610" y="2695208"/>
                <a:ext cx="748496" cy="82478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6" descr="Gerelateerde afbeelding">
                <a:extLst>
                  <a:ext uri="{FF2B5EF4-FFF2-40B4-BE49-F238E27FC236}">
                    <a16:creationId xmlns:a16="http://schemas.microsoft.com/office/drawing/2014/main" id="{155E4E9F-B924-412C-8371-D53011F8C29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8658" y="3070934"/>
                <a:ext cx="722897" cy="635893"/>
              </a:xfrm>
              <a:prstGeom prst="rect">
                <a:avLst/>
              </a:prstGeom>
              <a:noFill/>
              <a:ln>
                <a:noFill/>
              </a:ln>
              <a:extLst>
                <a:ext uri="{909E8E84-426E-40DD-AFC4-6F175D3DCCD1}">
                  <a14:hiddenFill xmlns:a14="http://schemas.microsoft.com/office/drawing/2010/main">
                    <a:solidFill>
                      <a:srgbClr val="FFFFFF"/>
                    </a:solidFill>
                  </a14:hiddenFill>
                </a:ext>
              </a:extLst>
            </p:spPr>
          </p:pic>
        </p:grpSp>
      </p:grpSp>
      <p:grpSp>
        <p:nvGrpSpPr>
          <p:cNvPr id="18" name="Group 16">
            <a:extLst>
              <a:ext uri="{FF2B5EF4-FFF2-40B4-BE49-F238E27FC236}">
                <a16:creationId xmlns:a16="http://schemas.microsoft.com/office/drawing/2014/main" id="{E2D8D0E5-C09C-4499-8379-64EAB2B0273D}"/>
              </a:ext>
            </a:extLst>
          </p:cNvPr>
          <p:cNvGrpSpPr/>
          <p:nvPr/>
        </p:nvGrpSpPr>
        <p:grpSpPr>
          <a:xfrm>
            <a:off x="9119421" y="2413556"/>
            <a:ext cx="2872506" cy="1787394"/>
            <a:chOff x="9252259" y="2714034"/>
            <a:chExt cx="2872506" cy="1787394"/>
          </a:xfrm>
        </p:grpSpPr>
        <p:sp>
          <p:nvSpPr>
            <p:cNvPr id="19" name="ZoneTexte 5">
              <a:extLst>
                <a:ext uri="{FF2B5EF4-FFF2-40B4-BE49-F238E27FC236}">
                  <a16:creationId xmlns:a16="http://schemas.microsoft.com/office/drawing/2014/main" id="{140A4787-AFC5-4EAD-9F0B-B8275363FEB3}"/>
                </a:ext>
              </a:extLst>
            </p:cNvPr>
            <p:cNvSpPr txBox="1"/>
            <p:nvPr/>
          </p:nvSpPr>
          <p:spPr>
            <a:xfrm>
              <a:off x="10362713" y="2714034"/>
              <a:ext cx="973276" cy="415208"/>
            </a:xfrm>
            <a:prstGeom prst="rect">
              <a:avLst/>
            </a:prstGeom>
            <a:blipFill>
              <a:blip r:embed="rId8"/>
              <a:stretch>
                <a:fillRect/>
              </a:stretch>
            </a:blipFill>
          </p:spPr>
          <p:txBody>
            <a:bodyPr wrap="square" rtlCol="0">
              <a:spAutoFit/>
            </a:bodyPr>
            <a:lstStyle/>
            <a:p>
              <a:endParaRPr lang="fr-FR" sz="2099" b="1" dirty="0"/>
            </a:p>
          </p:txBody>
        </p:sp>
        <p:cxnSp>
          <p:nvCxnSpPr>
            <p:cNvPr id="20" name="Elbow Connector 43">
              <a:extLst>
                <a:ext uri="{FF2B5EF4-FFF2-40B4-BE49-F238E27FC236}">
                  <a16:creationId xmlns:a16="http://schemas.microsoft.com/office/drawing/2014/main" id="{E1E87DD8-EA5F-4AFF-8AD9-BB7B7714E322}"/>
                </a:ext>
              </a:extLst>
            </p:cNvPr>
            <p:cNvCxnSpPr>
              <a:cxnSpLocks/>
              <a:stCxn id="19" idx="2"/>
              <a:endCxn id="31" idx="3"/>
            </p:cNvCxnSpPr>
            <p:nvPr/>
          </p:nvCxnSpPr>
          <p:spPr>
            <a:xfrm rot="5400000">
              <a:off x="9400240" y="2981261"/>
              <a:ext cx="1301131" cy="1597093"/>
            </a:xfrm>
            <a:prstGeom prst="bentConnector2">
              <a:avLst/>
            </a:prstGeom>
            <a:ln w="50800">
              <a:solidFill>
                <a:srgbClr val="008641"/>
              </a:solidFill>
              <a:prstDash val="dash"/>
              <a:tailEnd type="arrow" w="med" len="med"/>
            </a:ln>
          </p:spPr>
          <p:style>
            <a:lnRef idx="1">
              <a:schemeClr val="accent1"/>
            </a:lnRef>
            <a:fillRef idx="0">
              <a:schemeClr val="accent1"/>
            </a:fillRef>
            <a:effectRef idx="0">
              <a:schemeClr val="accent1"/>
            </a:effectRef>
            <a:fontRef idx="minor">
              <a:schemeClr val="tx1"/>
            </a:fontRef>
          </p:style>
        </p:cxnSp>
        <p:sp>
          <p:nvSpPr>
            <p:cNvPr id="21" name="Round Diagonal Corner Rectangle 48">
              <a:extLst>
                <a:ext uri="{FF2B5EF4-FFF2-40B4-BE49-F238E27FC236}">
                  <a16:creationId xmlns:a16="http://schemas.microsoft.com/office/drawing/2014/main" id="{805DD1A2-578C-4523-93C0-EAADB814403B}"/>
                </a:ext>
              </a:extLst>
            </p:cNvPr>
            <p:cNvSpPr/>
            <p:nvPr/>
          </p:nvSpPr>
          <p:spPr>
            <a:xfrm>
              <a:off x="10135528" y="3824656"/>
              <a:ext cx="1989237" cy="676772"/>
            </a:xfrm>
            <a:prstGeom prst="round2DiagRect">
              <a:avLst/>
            </a:prstGeom>
            <a:solidFill>
              <a:schemeClr val="bg1"/>
            </a:solidFill>
            <a:ln w="19050">
              <a:solidFill>
                <a:srgbClr val="00864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r>
                <a:rPr lang="en-GB" sz="1400" dirty="0">
                  <a:solidFill>
                    <a:schemeClr val="tx1"/>
                  </a:solidFill>
                  <a:cs typeface="Segoe UI Semibold"/>
                </a:rPr>
                <a:t>Ek </a:t>
              </a:r>
              <a:r>
                <a:rPr lang="en-GB" sz="1400" dirty="0" err="1">
                  <a:solidFill>
                    <a:schemeClr val="tx1"/>
                  </a:solidFill>
                  <a:cs typeface="Segoe UI Semibold"/>
                </a:rPr>
                <a:t>bilgileri</a:t>
              </a:r>
              <a:r>
                <a:rPr lang="en-GB" sz="1400" dirty="0">
                  <a:solidFill>
                    <a:schemeClr val="tx1"/>
                  </a:solidFill>
                  <a:cs typeface="Segoe UI Semibold"/>
                </a:rPr>
                <a:t> Slim4'a </a:t>
              </a:r>
              <a:r>
                <a:rPr lang="en-GB" sz="1400" dirty="0" err="1">
                  <a:solidFill>
                    <a:schemeClr val="tx1"/>
                  </a:solidFill>
                  <a:cs typeface="Segoe UI Semibold"/>
                </a:rPr>
                <a:t>aktarma</a:t>
              </a:r>
              <a:r>
                <a:rPr lang="en-GB" sz="1400" dirty="0">
                  <a:solidFill>
                    <a:schemeClr val="tx1"/>
                  </a:solidFill>
                  <a:cs typeface="Segoe UI Semibold"/>
                </a:rPr>
                <a:t> </a:t>
              </a:r>
              <a:r>
                <a:rPr lang="en-GB" sz="1400" dirty="0" err="1">
                  <a:solidFill>
                    <a:schemeClr val="tx1"/>
                  </a:solidFill>
                  <a:cs typeface="Segoe UI Semibold"/>
                </a:rPr>
                <a:t>imkanı</a:t>
              </a:r>
              <a:endParaRPr lang="en-GB" sz="1100" dirty="0">
                <a:solidFill>
                  <a:schemeClr val="tx1"/>
                </a:solidFill>
                <a:cs typeface="Segoe UI Semibold"/>
              </a:endParaRPr>
            </a:p>
          </p:txBody>
        </p:sp>
      </p:grpSp>
      <p:grpSp>
        <p:nvGrpSpPr>
          <p:cNvPr id="22" name="Group 20">
            <a:extLst>
              <a:ext uri="{FF2B5EF4-FFF2-40B4-BE49-F238E27FC236}">
                <a16:creationId xmlns:a16="http://schemas.microsoft.com/office/drawing/2014/main" id="{F137DC85-C32F-4F45-8AC7-807FE0E1362F}"/>
              </a:ext>
            </a:extLst>
          </p:cNvPr>
          <p:cNvGrpSpPr/>
          <p:nvPr/>
        </p:nvGrpSpPr>
        <p:grpSpPr>
          <a:xfrm>
            <a:off x="1563089" y="3750706"/>
            <a:ext cx="5637212" cy="1892017"/>
            <a:chOff x="1563089" y="3689046"/>
            <a:chExt cx="5637212" cy="3094760"/>
          </a:xfrm>
        </p:grpSpPr>
        <p:cxnSp>
          <p:nvCxnSpPr>
            <p:cNvPr id="23" name="Elbow Connector 11">
              <a:extLst>
                <a:ext uri="{FF2B5EF4-FFF2-40B4-BE49-F238E27FC236}">
                  <a16:creationId xmlns:a16="http://schemas.microsoft.com/office/drawing/2014/main" id="{D69FC8D3-3C1A-440B-B89E-8EFD103F6428}"/>
                </a:ext>
              </a:extLst>
            </p:cNvPr>
            <p:cNvCxnSpPr>
              <a:cxnSpLocks/>
              <a:endCxn id="10" idx="1"/>
            </p:cNvCxnSpPr>
            <p:nvPr/>
          </p:nvCxnSpPr>
          <p:spPr>
            <a:xfrm rot="10800000">
              <a:off x="1563089" y="3689046"/>
              <a:ext cx="5637212" cy="1141922"/>
            </a:xfrm>
            <a:prstGeom prst="bentConnector2">
              <a:avLst/>
            </a:prstGeom>
            <a:ln w="50800">
              <a:solidFill>
                <a:schemeClr val="accent4"/>
              </a:solidFill>
              <a:tailEnd type="arrow" w="med" len="med"/>
            </a:ln>
          </p:spPr>
          <p:style>
            <a:lnRef idx="1">
              <a:schemeClr val="accent1"/>
            </a:lnRef>
            <a:fillRef idx="0">
              <a:schemeClr val="accent1"/>
            </a:fillRef>
            <a:effectRef idx="0">
              <a:schemeClr val="accent1"/>
            </a:effectRef>
            <a:fontRef idx="minor">
              <a:schemeClr val="tx1"/>
            </a:fontRef>
          </p:style>
        </p:cxnSp>
        <p:sp>
          <p:nvSpPr>
            <p:cNvPr id="24" name="Round Diagonal Corner Rectangle 36">
              <a:extLst>
                <a:ext uri="{FF2B5EF4-FFF2-40B4-BE49-F238E27FC236}">
                  <a16:creationId xmlns:a16="http://schemas.microsoft.com/office/drawing/2014/main" id="{8A286248-BF9A-40DF-A2B8-A767B39CB515}"/>
                </a:ext>
              </a:extLst>
            </p:cNvPr>
            <p:cNvSpPr/>
            <p:nvPr/>
          </p:nvSpPr>
          <p:spPr>
            <a:xfrm>
              <a:off x="2417326" y="4800809"/>
              <a:ext cx="2837533" cy="1699368"/>
            </a:xfrm>
            <a:prstGeom prst="round2DiagRect">
              <a:avLst/>
            </a:prstGeom>
            <a:solidFill>
              <a:schemeClr val="bg2"/>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lstStyle/>
            <a:p>
              <a:r>
                <a:rPr lang="en-GB" sz="1600" dirty="0">
                  <a:solidFill>
                    <a:schemeClr val="tx1"/>
                  </a:solidFill>
                  <a:latin typeface="Segoe UI Semibold"/>
                  <a:cs typeface="Segoe UI Semibold"/>
                </a:rPr>
                <a:t>Slim4’dan </a:t>
              </a:r>
              <a:r>
                <a:rPr lang="en-GB" sz="1600" dirty="0" err="1">
                  <a:solidFill>
                    <a:schemeClr val="tx1"/>
                  </a:solidFill>
                  <a:latin typeface="Segoe UI Semibold"/>
                  <a:cs typeface="Segoe UI Semibold"/>
                </a:rPr>
                <a:t>ERP’ye</a:t>
              </a:r>
              <a:endParaRPr lang="en-GB" sz="1600" dirty="0">
                <a:solidFill>
                  <a:schemeClr val="tx1"/>
                </a:solidFill>
                <a:latin typeface="Segoe UI Semibold"/>
                <a:cs typeface="Segoe UI Semibold"/>
              </a:endParaRPr>
            </a:p>
            <a:p>
              <a:pPr marL="285750" indent="-285750">
                <a:buFont typeface="Wingdings" panose="05000000000000000000" pitchFamily="2" charset="2"/>
                <a:buChar char="§"/>
              </a:pPr>
              <a:r>
                <a:rPr lang="en-US" sz="1400" dirty="0">
                  <a:solidFill>
                    <a:schemeClr val="tx1"/>
                  </a:solidFill>
                </a:rPr>
                <a:t>G</a:t>
              </a:r>
              <a:r>
                <a:rPr lang="tr-TR" sz="1400" dirty="0">
                  <a:solidFill>
                    <a:schemeClr val="tx1"/>
                  </a:solidFill>
                </a:rPr>
                <a:t>ü</a:t>
              </a:r>
              <a:r>
                <a:rPr lang="en-US" sz="1400" dirty="0" err="1">
                  <a:solidFill>
                    <a:schemeClr val="tx1"/>
                  </a:solidFill>
                </a:rPr>
                <a:t>venlik</a:t>
              </a:r>
              <a:r>
                <a:rPr lang="en-US" sz="1400" dirty="0">
                  <a:solidFill>
                    <a:schemeClr val="tx1"/>
                  </a:solidFill>
                </a:rPr>
                <a:t> </a:t>
              </a:r>
              <a:r>
                <a:rPr lang="en-US" sz="1400" dirty="0" err="1">
                  <a:solidFill>
                    <a:schemeClr val="tx1"/>
                  </a:solidFill>
                </a:rPr>
                <a:t>sto</a:t>
              </a:r>
              <a:r>
                <a:rPr lang="tr-TR" sz="1400" dirty="0">
                  <a:solidFill>
                    <a:schemeClr val="tx1"/>
                  </a:solidFill>
                </a:rPr>
                <a:t>ğ</a:t>
              </a:r>
              <a:r>
                <a:rPr lang="en-US" sz="1400" dirty="0">
                  <a:solidFill>
                    <a:schemeClr val="tx1"/>
                  </a:solidFill>
                </a:rPr>
                <a:t>u + </a:t>
              </a:r>
              <a:r>
                <a:rPr lang="en-US" sz="1400" dirty="0" err="1">
                  <a:solidFill>
                    <a:schemeClr val="tx1"/>
                  </a:solidFill>
                </a:rPr>
                <a:t>tahminleme</a:t>
              </a:r>
              <a:endParaRPr lang="en-US" sz="1400" dirty="0">
                <a:solidFill>
                  <a:schemeClr val="tx1"/>
                </a:solidFill>
              </a:endParaRPr>
            </a:p>
            <a:p>
              <a:pPr marL="285750" indent="-285750">
                <a:buFont typeface="Wingdings" panose="05000000000000000000" pitchFamily="2" charset="2"/>
                <a:buChar char="§"/>
              </a:pPr>
              <a:r>
                <a:rPr lang="en-US" sz="1400" dirty="0" err="1">
                  <a:solidFill>
                    <a:schemeClr val="tx1"/>
                  </a:solidFill>
                </a:rPr>
                <a:t>Sipari</a:t>
              </a:r>
              <a:r>
                <a:rPr lang="tr-TR" sz="1400" dirty="0">
                  <a:solidFill>
                    <a:schemeClr val="tx1"/>
                  </a:solidFill>
                </a:rPr>
                <a:t>ş</a:t>
              </a:r>
              <a:r>
                <a:rPr lang="en-US" sz="1400" dirty="0">
                  <a:solidFill>
                    <a:schemeClr val="tx1"/>
                  </a:solidFill>
                </a:rPr>
                <a:t> </a:t>
              </a:r>
              <a:r>
                <a:rPr lang="en-US" sz="1400" dirty="0" err="1">
                  <a:solidFill>
                    <a:schemeClr val="tx1"/>
                  </a:solidFill>
                </a:rPr>
                <a:t>seviyesi</a:t>
              </a:r>
              <a:endParaRPr lang="en-US" sz="1400" dirty="0">
                <a:solidFill>
                  <a:schemeClr val="tx1"/>
                </a:solidFill>
              </a:endParaRPr>
            </a:p>
            <a:p>
              <a:pPr marL="285750" indent="-285750">
                <a:buFont typeface="Wingdings" panose="05000000000000000000" pitchFamily="2" charset="2"/>
                <a:buChar char="§"/>
              </a:pPr>
              <a:r>
                <a:rPr lang="en-US" sz="1400" dirty="0" err="1">
                  <a:solidFill>
                    <a:schemeClr val="tx1"/>
                  </a:solidFill>
                </a:rPr>
                <a:t>Sipari</a:t>
              </a:r>
              <a:r>
                <a:rPr lang="tr-TR" sz="1400" dirty="0">
                  <a:solidFill>
                    <a:schemeClr val="tx1"/>
                  </a:solidFill>
                </a:rPr>
                <a:t>ş</a:t>
              </a:r>
              <a:r>
                <a:rPr lang="en-US" sz="1400" dirty="0">
                  <a:solidFill>
                    <a:schemeClr val="tx1"/>
                  </a:solidFill>
                </a:rPr>
                <a:t> </a:t>
              </a:r>
              <a:r>
                <a:rPr lang="en-US" sz="1400" dirty="0" err="1">
                  <a:solidFill>
                    <a:schemeClr val="tx1"/>
                  </a:solidFill>
                </a:rPr>
                <a:t>tavsiyesi</a:t>
              </a:r>
              <a:endParaRPr lang="en-US" sz="1400" dirty="0">
                <a:solidFill>
                  <a:schemeClr val="tx1"/>
                </a:solidFill>
              </a:endParaRPr>
            </a:p>
          </p:txBody>
        </p:sp>
        <p:grpSp>
          <p:nvGrpSpPr>
            <p:cNvPr id="25" name="Group 23">
              <a:extLst>
                <a:ext uri="{FF2B5EF4-FFF2-40B4-BE49-F238E27FC236}">
                  <a16:creationId xmlns:a16="http://schemas.microsoft.com/office/drawing/2014/main" id="{868B6E84-90D6-4368-9376-F870838745F2}"/>
                </a:ext>
              </a:extLst>
            </p:cNvPr>
            <p:cNvGrpSpPr/>
            <p:nvPr/>
          </p:nvGrpSpPr>
          <p:grpSpPr>
            <a:xfrm>
              <a:off x="4346476" y="5745566"/>
              <a:ext cx="1181308" cy="1038240"/>
              <a:chOff x="6391587" y="2695208"/>
              <a:chExt cx="1569968" cy="1391848"/>
            </a:xfrm>
          </p:grpSpPr>
          <p:pic>
            <p:nvPicPr>
              <p:cNvPr id="26" name="Picture 24" descr="Gerelateerde afbeelding">
                <a:extLst>
                  <a:ext uri="{FF2B5EF4-FFF2-40B4-BE49-F238E27FC236}">
                    <a16:creationId xmlns:a16="http://schemas.microsoft.com/office/drawing/2014/main" id="{CE1FEA34-CF10-44AF-8B84-9B6C749F39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99073">
                <a:off x="6391587" y="2928412"/>
                <a:ext cx="1158644" cy="115864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2" descr="Afbeeldingsresultaat voor database">
                <a:extLst>
                  <a:ext uri="{FF2B5EF4-FFF2-40B4-BE49-F238E27FC236}">
                    <a16:creationId xmlns:a16="http://schemas.microsoft.com/office/drawing/2014/main" id="{B4E48978-7CE0-4677-AF31-CBD11DB064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1610" y="2695208"/>
                <a:ext cx="748496" cy="82478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8" name="Picture 6" descr="Gerelateerde afbeelding">
                <a:extLst>
                  <a:ext uri="{FF2B5EF4-FFF2-40B4-BE49-F238E27FC236}">
                    <a16:creationId xmlns:a16="http://schemas.microsoft.com/office/drawing/2014/main" id="{ACF6CCF7-D65C-420C-AD86-C4F3EF57FE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8658" y="3070934"/>
                <a:ext cx="722897" cy="635893"/>
              </a:xfrm>
              <a:prstGeom prst="rect">
                <a:avLst/>
              </a:prstGeom>
              <a:noFill/>
              <a:ln>
                <a:noFill/>
              </a:ln>
              <a:extLst>
                <a:ext uri="{909E8E84-426E-40DD-AFC4-6F175D3DCCD1}">
                  <a14:hiddenFill xmlns:a14="http://schemas.microsoft.com/office/drawing/2010/main">
                    <a:solidFill>
                      <a:srgbClr val="FFFFFF"/>
                    </a:solidFill>
                  </a14:hiddenFill>
                </a:ext>
              </a:extLst>
            </p:spPr>
          </p:pic>
        </p:grpSp>
      </p:grpSp>
      <p:grpSp>
        <p:nvGrpSpPr>
          <p:cNvPr id="29" name="Group 29">
            <a:extLst>
              <a:ext uri="{FF2B5EF4-FFF2-40B4-BE49-F238E27FC236}">
                <a16:creationId xmlns:a16="http://schemas.microsoft.com/office/drawing/2014/main" id="{2C1A6F98-1B4B-4E3D-B1FF-4C218561292F}"/>
              </a:ext>
            </a:extLst>
          </p:cNvPr>
          <p:cNvGrpSpPr/>
          <p:nvPr/>
        </p:nvGrpSpPr>
        <p:grpSpPr>
          <a:xfrm>
            <a:off x="7416192" y="3821520"/>
            <a:ext cx="1814619" cy="852968"/>
            <a:chOff x="7549032" y="4621667"/>
            <a:chExt cx="1933295" cy="1468072"/>
          </a:xfrm>
        </p:grpSpPr>
        <p:pic>
          <p:nvPicPr>
            <p:cNvPr id="30" name="Picture 27">
              <a:extLst>
                <a:ext uri="{FF2B5EF4-FFF2-40B4-BE49-F238E27FC236}">
                  <a16:creationId xmlns:a16="http://schemas.microsoft.com/office/drawing/2014/main" id="{95D47422-1EBE-4483-8A6A-8B3DC9002850}"/>
                </a:ext>
              </a:extLst>
            </p:cNvPr>
            <p:cNvPicPr>
              <a:picLocks noChangeAspect="1"/>
            </p:cNvPicPr>
            <p:nvPr/>
          </p:nvPicPr>
          <p:blipFill rotWithShape="1">
            <a:blip r:embed="rId9">
              <a:extLst>
                <a:ext uri="{28A0092B-C50C-407E-A947-70E740481C1C}">
                  <a14:useLocalDpi xmlns:a14="http://schemas.microsoft.com/office/drawing/2010/main" val="0"/>
                </a:ext>
              </a:extLst>
            </a:blip>
            <a:srcRect l="10303" t="10824" r="34079" b="44313"/>
            <a:stretch/>
          </p:blipFill>
          <p:spPr>
            <a:xfrm>
              <a:off x="7549032" y="4621667"/>
              <a:ext cx="1933295" cy="1468072"/>
            </a:xfrm>
            <a:prstGeom prst="rect">
              <a:avLst/>
            </a:prstGeom>
          </p:spPr>
        </p:pic>
        <p:pic>
          <p:nvPicPr>
            <p:cNvPr id="31" name="Picture 28">
              <a:extLst>
                <a:ext uri="{FF2B5EF4-FFF2-40B4-BE49-F238E27FC236}">
                  <a16:creationId xmlns:a16="http://schemas.microsoft.com/office/drawing/2014/main" id="{E2EC35A3-71D1-4772-BACA-B5101EA60CE5}"/>
                </a:ext>
              </a:extLst>
            </p:cNvPr>
            <p:cNvPicPr>
              <a:picLocks/>
            </p:cNvPicPr>
            <p:nvPr/>
          </p:nvPicPr>
          <p:blipFill rotWithShape="1">
            <a:blip r:embed="rId10"/>
            <a:srcRect t="-125"/>
            <a:stretch/>
          </p:blipFill>
          <p:spPr>
            <a:xfrm>
              <a:off x="7667706" y="4692309"/>
              <a:ext cx="1695945" cy="920223"/>
            </a:xfrm>
            <a:prstGeom prst="rect">
              <a:avLst/>
            </a:prstGeom>
            <a:ln>
              <a:noFill/>
            </a:ln>
          </p:spPr>
        </p:pic>
      </p:grpSp>
      <p:sp>
        <p:nvSpPr>
          <p:cNvPr id="32" name="TextBox 38">
            <a:extLst>
              <a:ext uri="{FF2B5EF4-FFF2-40B4-BE49-F238E27FC236}">
                <a16:creationId xmlns:a16="http://schemas.microsoft.com/office/drawing/2014/main" id="{04CCEFCF-14E6-440A-8EEC-5F9A9C8183BA}"/>
              </a:ext>
            </a:extLst>
          </p:cNvPr>
          <p:cNvSpPr txBox="1"/>
          <p:nvPr/>
        </p:nvSpPr>
        <p:spPr>
          <a:xfrm>
            <a:off x="7019824" y="4750747"/>
            <a:ext cx="2726032" cy="312056"/>
          </a:xfrm>
          <a:prstGeom prst="round2DiagRect">
            <a:avLst/>
          </a:prstGeom>
          <a:solidFill>
            <a:schemeClr val="bg1"/>
          </a:solidFill>
          <a:ln w="19050">
            <a:solidFill>
              <a:schemeClr val="bg2"/>
            </a:solidFill>
          </a:ln>
        </p:spPr>
        <p:txBody>
          <a:bodyPr wrap="square" lIns="91383" tIns="0" rIns="91383" bIns="0" rtlCol="0" anchor="ctr" anchorCtr="0">
            <a:noAutofit/>
          </a:bodyPr>
          <a:lstStyle/>
          <a:p>
            <a:pPr algn="ctr" defTabSz="1087666"/>
            <a:r>
              <a:rPr lang="en-US" sz="1599" dirty="0">
                <a:ln w="3175">
                  <a:noFill/>
                </a:ln>
                <a:solidFill>
                  <a:schemeClr val="tx2">
                    <a:alpha val="99000"/>
                  </a:schemeClr>
                </a:solidFill>
                <a:cs typeface="Arial" charset="0"/>
              </a:rPr>
              <a:t>Slim4</a:t>
            </a:r>
          </a:p>
        </p:txBody>
      </p:sp>
    </p:spTree>
    <p:extLst>
      <p:ext uri="{BB962C8B-B14F-4D97-AF65-F5344CB8AC3E}">
        <p14:creationId xmlns:p14="http://schemas.microsoft.com/office/powerpoint/2010/main" val="207991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righ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FA83133-119E-451D-94AB-59087D0B0C7B}"/>
              </a:ext>
            </a:extLst>
          </p:cNvPr>
          <p:cNvSpPr txBox="1">
            <a:spLocks/>
          </p:cNvSpPr>
          <p:nvPr/>
        </p:nvSpPr>
        <p:spPr>
          <a:xfrm>
            <a:off x="43993" y="-163799"/>
            <a:ext cx="8675402" cy="1468072"/>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ü"/>
            </a:pPr>
            <a:endParaRPr lang="nl-NL" dirty="0">
              <a:solidFill>
                <a:srgbClr val="002060"/>
              </a:solidFill>
            </a:endParaRPr>
          </a:p>
        </p:txBody>
      </p:sp>
      <p:sp>
        <p:nvSpPr>
          <p:cNvPr id="6" name="Text Placeholder 2">
            <a:extLst>
              <a:ext uri="{FF2B5EF4-FFF2-40B4-BE49-F238E27FC236}">
                <a16:creationId xmlns:a16="http://schemas.microsoft.com/office/drawing/2014/main" id="{6065E860-2985-4EE5-BD3C-102257B467C9}"/>
              </a:ext>
            </a:extLst>
          </p:cNvPr>
          <p:cNvSpPr txBox="1">
            <a:spLocks/>
          </p:cNvSpPr>
          <p:nvPr/>
        </p:nvSpPr>
        <p:spPr>
          <a:xfrm>
            <a:off x="409170" y="62675"/>
            <a:ext cx="7945048" cy="719493"/>
          </a:xfrm>
          <a:prstGeom prst="rect">
            <a:avLst/>
          </a:prstGeom>
        </p:spPr>
        <p:txBody>
          <a:bodyPr vert="horz" lIns="91440" tIns="45720" rIns="91440" bIns="45720" rtlCol="0" anchor="t"/>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bg1"/>
                </a:solidFill>
                <a:latin typeface="Segoe UI Semibold"/>
                <a:cs typeface="Segoe UI Semibold"/>
              </a:rPr>
              <a:t>...e</a:t>
            </a:r>
            <a:r>
              <a:rPr lang="nl-NL" sz="2400" dirty="0">
                <a:solidFill>
                  <a:schemeClr val="bg1"/>
                </a:solidFill>
                <a:latin typeface="Segoe UI Semibold"/>
                <a:cs typeface="Segoe UI Semibold"/>
              </a:rPr>
              <a:t>nvanter, operasyonel maliyet ve m</a:t>
            </a:r>
            <a:r>
              <a:rPr lang="tr-TR" sz="2400" dirty="0" err="1">
                <a:solidFill>
                  <a:schemeClr val="bg1"/>
                </a:solidFill>
                <a:latin typeface="Segoe UI Semibold"/>
                <a:cs typeface="Segoe UI Semibold"/>
              </a:rPr>
              <a:t>üşteri</a:t>
            </a:r>
            <a:r>
              <a:rPr lang="nl-NL" sz="2400" dirty="0">
                <a:solidFill>
                  <a:schemeClr val="bg1"/>
                </a:solidFill>
                <a:latin typeface="Segoe UI Semibold"/>
                <a:cs typeface="Segoe UI Semibold"/>
              </a:rPr>
              <a:t> hizmetleri </a:t>
            </a:r>
            <a:endParaRPr lang="tr-TR" sz="2400" dirty="0">
              <a:solidFill>
                <a:schemeClr val="bg1"/>
              </a:solidFill>
              <a:latin typeface="Segoe UI Semibold"/>
              <a:cs typeface="Segoe UI Semibold"/>
            </a:endParaRPr>
          </a:p>
          <a:p>
            <a:r>
              <a:rPr lang="nl-NL" sz="2400" dirty="0">
                <a:solidFill>
                  <a:schemeClr val="bg1"/>
                </a:solidFill>
                <a:latin typeface="Segoe UI Semibold"/>
                <a:cs typeface="Segoe UI Semibold"/>
              </a:rPr>
              <a:t>aras</a:t>
            </a:r>
            <a:r>
              <a:rPr lang="tr-TR" sz="2400" dirty="0">
                <a:solidFill>
                  <a:schemeClr val="bg1"/>
                </a:solidFill>
                <a:latin typeface="Segoe UI Semibold"/>
                <a:cs typeface="Segoe UI Semibold"/>
              </a:rPr>
              <a:t>ı</a:t>
            </a:r>
            <a:r>
              <a:rPr lang="nl-NL" sz="2400" dirty="0">
                <a:solidFill>
                  <a:schemeClr val="bg1"/>
                </a:solidFill>
                <a:latin typeface="Segoe UI Semibold"/>
                <a:cs typeface="Segoe UI Semibold"/>
              </a:rPr>
              <a:t>nda do</a:t>
            </a:r>
            <a:r>
              <a:rPr lang="tr-TR" sz="2400" dirty="0">
                <a:solidFill>
                  <a:schemeClr val="bg1"/>
                </a:solidFill>
                <a:latin typeface="Segoe UI Semibold"/>
                <a:cs typeface="Segoe UI Semibold"/>
              </a:rPr>
              <a:t>ğ</a:t>
            </a:r>
            <a:r>
              <a:rPr lang="nl-NL" sz="2400" dirty="0">
                <a:solidFill>
                  <a:schemeClr val="bg1"/>
                </a:solidFill>
                <a:latin typeface="Segoe UI Semibold"/>
                <a:cs typeface="Segoe UI Semibold"/>
              </a:rPr>
              <a:t>ru dengeyi bulur</a:t>
            </a:r>
            <a:r>
              <a:rPr lang="tr-TR" sz="2400" dirty="0">
                <a:solidFill>
                  <a:schemeClr val="bg1"/>
                </a:solidFill>
                <a:latin typeface="Segoe UI Semibold"/>
                <a:cs typeface="Segoe UI Semibold"/>
              </a:rPr>
              <a:t>.</a:t>
            </a:r>
            <a:endParaRPr lang="en-GB" sz="2400" dirty="0">
              <a:solidFill>
                <a:schemeClr val="bg1"/>
              </a:solidFill>
              <a:latin typeface="Segoe UI Semibold"/>
              <a:cs typeface="Segoe UI Semibold"/>
            </a:endParaRPr>
          </a:p>
          <a:p>
            <a:endParaRPr lang="en-GB" dirty="0">
              <a:latin typeface="Segoe UI Semibold"/>
              <a:cs typeface="Segoe UI Semibold"/>
            </a:endParaRPr>
          </a:p>
        </p:txBody>
      </p:sp>
      <p:grpSp>
        <p:nvGrpSpPr>
          <p:cNvPr id="12" name="Diagram group">
            <a:extLst>
              <a:ext uri="{FF2B5EF4-FFF2-40B4-BE49-F238E27FC236}">
                <a16:creationId xmlns:a16="http://schemas.microsoft.com/office/drawing/2014/main" id="{29873EF4-3400-47EE-B1F0-0B5D44FD7CD7}"/>
              </a:ext>
            </a:extLst>
          </p:cNvPr>
          <p:cNvGrpSpPr/>
          <p:nvPr/>
        </p:nvGrpSpPr>
        <p:grpSpPr>
          <a:xfrm>
            <a:off x="-5253679" y="0"/>
            <a:ext cx="16016221" cy="7290643"/>
            <a:chOff x="-6194870" y="-937046"/>
            <a:chExt cx="17977120" cy="7290643"/>
          </a:xfrm>
          <a:scene3d>
            <a:camera prst="perspectiveRelaxedModerately" zoom="92000"/>
            <a:lightRig rig="balanced" dir="t">
              <a:rot lat="0" lon="0" rev="12700000"/>
            </a:lightRig>
          </a:scene3d>
        </p:grpSpPr>
        <p:sp>
          <p:nvSpPr>
            <p:cNvPr id="13" name="Blok Yay 12">
              <a:extLst>
                <a:ext uri="{FF2B5EF4-FFF2-40B4-BE49-F238E27FC236}">
                  <a16:creationId xmlns:a16="http://schemas.microsoft.com/office/drawing/2014/main" id="{95B89A7A-D0FD-4425-9656-AF02E1F0CA3A}"/>
                </a:ext>
              </a:extLst>
            </p:cNvPr>
            <p:cNvSpPr/>
            <p:nvPr/>
          </p:nvSpPr>
          <p:spPr>
            <a:xfrm>
              <a:off x="-6194870" y="-937046"/>
              <a:ext cx="7290643" cy="7290643"/>
            </a:xfrm>
            <a:prstGeom prst="blockArc">
              <a:avLst>
                <a:gd name="adj1" fmla="val 18900000"/>
                <a:gd name="adj2" fmla="val 2700000"/>
                <a:gd name="adj3" fmla="val 296"/>
              </a:avLst>
            </a:prstGeom>
            <a:sp3d z="-25400" prstMaterial="plastic"/>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grpSp>
          <p:nvGrpSpPr>
            <p:cNvPr id="14" name="Grup 13">
              <a:extLst>
                <a:ext uri="{FF2B5EF4-FFF2-40B4-BE49-F238E27FC236}">
                  <a16:creationId xmlns:a16="http://schemas.microsoft.com/office/drawing/2014/main" id="{F4A46E1C-8D72-4E12-9EDF-441B035DA418}"/>
                </a:ext>
              </a:extLst>
            </p:cNvPr>
            <p:cNvGrpSpPr/>
            <p:nvPr/>
          </p:nvGrpSpPr>
          <p:grpSpPr>
            <a:xfrm>
              <a:off x="540293" y="679592"/>
              <a:ext cx="11241957" cy="1083310"/>
              <a:chOff x="540293" y="679592"/>
              <a:chExt cx="11241957" cy="1083310"/>
            </a:xfrm>
          </p:grpSpPr>
          <p:sp>
            <p:nvSpPr>
              <p:cNvPr id="24" name="Dikdörtgen 23">
                <a:extLst>
                  <a:ext uri="{FF2B5EF4-FFF2-40B4-BE49-F238E27FC236}">
                    <a16:creationId xmlns:a16="http://schemas.microsoft.com/office/drawing/2014/main" id="{88FDCBE9-A7E2-4862-AF77-A0064ACE8CF7}"/>
                  </a:ext>
                </a:extLst>
              </p:cNvPr>
              <p:cNvSpPr/>
              <p:nvPr/>
            </p:nvSpPr>
            <p:spPr>
              <a:xfrm>
                <a:off x="540293" y="679592"/>
                <a:ext cx="11241957" cy="1083310"/>
              </a:xfrm>
              <a:prstGeom prst="rect">
                <a:avLst/>
              </a:prstGeom>
              <a:sp3d prstMaterial="plastic">
                <a:bevelT w="50800" h="50800"/>
                <a:bevelB w="50800" h="508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Metin kutusu 24">
                <a:extLst>
                  <a:ext uri="{FF2B5EF4-FFF2-40B4-BE49-F238E27FC236}">
                    <a16:creationId xmlns:a16="http://schemas.microsoft.com/office/drawing/2014/main" id="{2BD898D7-C25D-438B-8642-7FD3A7ACFA44}"/>
                  </a:ext>
                </a:extLst>
              </p:cNvPr>
              <p:cNvSpPr txBox="1"/>
              <p:nvPr/>
            </p:nvSpPr>
            <p:spPr>
              <a:xfrm>
                <a:off x="540293" y="679592"/>
                <a:ext cx="11241957" cy="10833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9877"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err="1"/>
                  <a:t>Hizmet</a:t>
                </a:r>
                <a:r>
                  <a:rPr lang="en-US" sz="3500" kern="1200" dirty="0"/>
                  <a:t> </a:t>
                </a:r>
                <a:r>
                  <a:rPr lang="en-US" sz="3500" kern="1200" dirty="0" err="1"/>
                  <a:t>seviyesini</a:t>
                </a:r>
                <a:r>
                  <a:rPr lang="en-US" sz="3500" kern="1200" dirty="0"/>
                  <a:t> </a:t>
                </a:r>
                <a:r>
                  <a:rPr lang="en-US" sz="3500" kern="1200" dirty="0" err="1"/>
                  <a:t>yükselterek</a:t>
                </a:r>
                <a:r>
                  <a:rPr lang="en-US" sz="3500" kern="1200" dirty="0"/>
                  <a:t> </a:t>
                </a:r>
                <a:r>
                  <a:rPr lang="en-US" sz="3500" kern="1200" dirty="0" err="1"/>
                  <a:t>satışları</a:t>
                </a:r>
                <a:r>
                  <a:rPr lang="en-US" sz="3500" kern="1200" dirty="0"/>
                  <a:t> </a:t>
                </a:r>
                <a:r>
                  <a:rPr lang="en-US" sz="3500" kern="1200" dirty="0" err="1"/>
                  <a:t>artır</a:t>
                </a:r>
                <a:r>
                  <a:rPr lang="tr-TR" sz="3500" kern="1200" dirty="0" err="1"/>
                  <a:t>ma</a:t>
                </a:r>
                <a:endParaRPr lang="nl-NL" sz="3500" kern="1200" dirty="0"/>
              </a:p>
            </p:txBody>
          </p:sp>
        </p:grpSp>
        <p:sp>
          <p:nvSpPr>
            <p:cNvPr id="15" name="Oval 14">
              <a:extLst>
                <a:ext uri="{FF2B5EF4-FFF2-40B4-BE49-F238E27FC236}">
                  <a16:creationId xmlns:a16="http://schemas.microsoft.com/office/drawing/2014/main" id="{D30CA197-E216-4060-A68A-86D7FAA691D3}"/>
                </a:ext>
              </a:extLst>
            </p:cNvPr>
            <p:cNvSpPr/>
            <p:nvPr/>
          </p:nvSpPr>
          <p:spPr>
            <a:xfrm>
              <a:off x="2663" y="406241"/>
              <a:ext cx="1354137" cy="1354137"/>
            </a:xfrm>
            <a:prstGeom prst="ellipse">
              <a:avLst/>
            </a:prstGeom>
            <a:sp3d z="152400" prstMaterial="plastic">
              <a:bevelT w="25400" h="25400"/>
              <a:bevelB w="25400" h="25400"/>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16" name="Grup 15">
              <a:extLst>
                <a:ext uri="{FF2B5EF4-FFF2-40B4-BE49-F238E27FC236}">
                  <a16:creationId xmlns:a16="http://schemas.microsoft.com/office/drawing/2014/main" id="{3A684ED3-76B8-462E-9D4C-AA3F287381FD}"/>
                </a:ext>
              </a:extLst>
            </p:cNvPr>
            <p:cNvGrpSpPr/>
            <p:nvPr/>
          </p:nvGrpSpPr>
          <p:grpSpPr>
            <a:xfrm>
              <a:off x="929345" y="2166620"/>
              <a:ext cx="10850242" cy="1083310"/>
              <a:chOff x="929345" y="2166620"/>
              <a:chExt cx="10850242" cy="1083310"/>
            </a:xfrm>
          </p:grpSpPr>
          <p:sp>
            <p:nvSpPr>
              <p:cNvPr id="22" name="Dikdörtgen 21">
                <a:extLst>
                  <a:ext uri="{FF2B5EF4-FFF2-40B4-BE49-F238E27FC236}">
                    <a16:creationId xmlns:a16="http://schemas.microsoft.com/office/drawing/2014/main" id="{BE7087CB-3F9B-4B67-BD18-C71EC45F18E2}"/>
                  </a:ext>
                </a:extLst>
              </p:cNvPr>
              <p:cNvSpPr/>
              <p:nvPr/>
            </p:nvSpPr>
            <p:spPr>
              <a:xfrm>
                <a:off x="929345" y="2166620"/>
                <a:ext cx="10850242" cy="1083310"/>
              </a:xfrm>
              <a:prstGeom prst="rect">
                <a:avLst/>
              </a:prstGeom>
              <a:sp3d prstMaterial="plastic">
                <a:bevelT w="50800" h="50800"/>
                <a:bevelB w="50800" h="508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3" name="Metin kutusu 22">
                <a:extLst>
                  <a:ext uri="{FF2B5EF4-FFF2-40B4-BE49-F238E27FC236}">
                    <a16:creationId xmlns:a16="http://schemas.microsoft.com/office/drawing/2014/main" id="{DA957DDD-68AC-4BC6-90C5-CB55F4D19E8C}"/>
                  </a:ext>
                </a:extLst>
              </p:cNvPr>
              <p:cNvSpPr txBox="1"/>
              <p:nvPr/>
            </p:nvSpPr>
            <p:spPr>
              <a:xfrm>
                <a:off x="929345" y="2166620"/>
                <a:ext cx="10850242" cy="10833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9877"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Optimize </a:t>
                </a:r>
                <a:r>
                  <a:rPr lang="en-US" sz="3500" kern="1200" dirty="0" err="1"/>
                  <a:t>edilmiş</a:t>
                </a:r>
                <a:r>
                  <a:rPr lang="en-US" sz="3500" kern="1200" dirty="0"/>
                  <a:t> </a:t>
                </a:r>
                <a:r>
                  <a:rPr lang="en-US" sz="3500" kern="1200" dirty="0" err="1"/>
                  <a:t>stokla</a:t>
                </a:r>
                <a:r>
                  <a:rPr lang="en-US" sz="3500" kern="1200" dirty="0"/>
                  <a:t> </a:t>
                </a:r>
                <a:r>
                  <a:rPr lang="en-US" sz="3500" kern="1200" dirty="0" err="1"/>
                  <a:t>işletme</a:t>
                </a:r>
                <a:r>
                  <a:rPr lang="en-US" sz="3500" kern="1200" dirty="0"/>
                  <a:t> </a:t>
                </a:r>
                <a:r>
                  <a:rPr lang="en-US" sz="3500" kern="1200" dirty="0" err="1"/>
                  <a:t>sermayesini</a:t>
                </a:r>
                <a:r>
                  <a:rPr lang="en-US" sz="3500" kern="1200" dirty="0"/>
                  <a:t> </a:t>
                </a:r>
                <a:r>
                  <a:rPr lang="en-US" sz="3500" kern="1200" dirty="0" err="1"/>
                  <a:t>iyileştir</a:t>
                </a:r>
                <a:r>
                  <a:rPr lang="tr-TR" sz="3500" kern="1200" dirty="0"/>
                  <a:t>me</a:t>
                </a:r>
                <a:endParaRPr lang="nl-NL" sz="3500" kern="1200" dirty="0"/>
              </a:p>
            </p:txBody>
          </p:sp>
        </p:grpSp>
        <p:sp>
          <p:nvSpPr>
            <p:cNvPr id="17" name="Oval 16">
              <a:extLst>
                <a:ext uri="{FF2B5EF4-FFF2-40B4-BE49-F238E27FC236}">
                  <a16:creationId xmlns:a16="http://schemas.microsoft.com/office/drawing/2014/main" id="{1C9FB11A-CA08-4C13-9009-B52819288C5B}"/>
                </a:ext>
              </a:extLst>
            </p:cNvPr>
            <p:cNvSpPr/>
            <p:nvPr/>
          </p:nvSpPr>
          <p:spPr>
            <a:xfrm>
              <a:off x="396446" y="2031206"/>
              <a:ext cx="1354137" cy="1354137"/>
            </a:xfrm>
            <a:prstGeom prst="ellipse">
              <a:avLst/>
            </a:prstGeom>
            <a:sp3d z="152400" prstMaterial="plastic">
              <a:bevelT w="25400" h="25400"/>
              <a:bevelB w="25400" h="25400"/>
            </a:sp3d>
          </p:spPr>
          <p:style>
            <a:lnRef idx="1">
              <a:schemeClr val="accent3">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18" name="Grup 17">
              <a:extLst>
                <a:ext uri="{FF2B5EF4-FFF2-40B4-BE49-F238E27FC236}">
                  <a16:creationId xmlns:a16="http://schemas.microsoft.com/office/drawing/2014/main" id="{8DC6F51B-447E-4F6B-9C2F-807A8E5DD2F3}"/>
                </a:ext>
              </a:extLst>
            </p:cNvPr>
            <p:cNvGrpSpPr/>
            <p:nvPr/>
          </p:nvGrpSpPr>
          <p:grpSpPr>
            <a:xfrm>
              <a:off x="547633" y="3753874"/>
              <a:ext cx="11234617" cy="1083310"/>
              <a:chOff x="547633" y="3753874"/>
              <a:chExt cx="11234617" cy="1083310"/>
            </a:xfrm>
          </p:grpSpPr>
          <p:sp>
            <p:nvSpPr>
              <p:cNvPr id="20" name="Dikdörtgen 19">
                <a:extLst>
                  <a:ext uri="{FF2B5EF4-FFF2-40B4-BE49-F238E27FC236}">
                    <a16:creationId xmlns:a16="http://schemas.microsoft.com/office/drawing/2014/main" id="{4D03B13E-D5C2-419C-9DB4-C15E008A29E2}"/>
                  </a:ext>
                </a:extLst>
              </p:cNvPr>
              <p:cNvSpPr/>
              <p:nvPr/>
            </p:nvSpPr>
            <p:spPr>
              <a:xfrm>
                <a:off x="547633" y="3753874"/>
                <a:ext cx="11234617" cy="1083310"/>
              </a:xfrm>
              <a:prstGeom prst="rect">
                <a:avLst/>
              </a:prstGeom>
              <a:sp3d prstMaterial="plastic">
                <a:bevelT w="50800" h="50800"/>
                <a:bevelB w="50800" h="508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1" name="Metin kutusu 20">
                <a:extLst>
                  <a:ext uri="{FF2B5EF4-FFF2-40B4-BE49-F238E27FC236}">
                    <a16:creationId xmlns:a16="http://schemas.microsoft.com/office/drawing/2014/main" id="{B5565DFB-3CE2-4E45-8A3F-18B17AD90A15}"/>
                  </a:ext>
                </a:extLst>
              </p:cNvPr>
              <p:cNvSpPr txBox="1"/>
              <p:nvPr/>
            </p:nvSpPr>
            <p:spPr>
              <a:xfrm>
                <a:off x="547633" y="3753874"/>
                <a:ext cx="11234617" cy="10833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9877" tIns="88900" rIns="88900" bIns="88900" numCol="1" spcCol="1270" anchor="ctr" anchorCtr="0">
                <a:noAutofit/>
              </a:bodyPr>
              <a:lstStyle/>
              <a:p>
                <a:pPr marL="0" lvl="0" indent="0" algn="l" defTabSz="1555750">
                  <a:lnSpc>
                    <a:spcPct val="90000"/>
                  </a:lnSpc>
                  <a:spcBef>
                    <a:spcPct val="0"/>
                  </a:spcBef>
                  <a:spcAft>
                    <a:spcPct val="35000"/>
                  </a:spcAft>
                  <a:buNone/>
                </a:pPr>
                <a:r>
                  <a:rPr lang="tr-TR" sz="3500" kern="1200" dirty="0"/>
                  <a:t>Ş</a:t>
                </a:r>
                <a:r>
                  <a:rPr lang="nl-NL" sz="3500" kern="1200" dirty="0"/>
                  <a:t>irket i</a:t>
                </a:r>
                <a:r>
                  <a:rPr lang="tr-TR" sz="3500" kern="1200" dirty="0"/>
                  <a:t>ç</a:t>
                </a:r>
                <a:r>
                  <a:rPr lang="nl-NL" sz="3500" kern="1200" dirty="0"/>
                  <a:t>i prosesleri geli</a:t>
                </a:r>
                <a:r>
                  <a:rPr lang="tr-TR" sz="3500" kern="1200" dirty="0"/>
                  <a:t>ş</a:t>
                </a:r>
                <a:r>
                  <a:rPr lang="nl-NL" sz="3500" kern="1200" dirty="0"/>
                  <a:t>tir</a:t>
                </a:r>
                <a:r>
                  <a:rPr lang="tr-TR" sz="3500" kern="1200" dirty="0"/>
                  <a:t>me</a:t>
                </a:r>
                <a:endParaRPr lang="nl-NL" sz="3500" kern="1200" dirty="0"/>
              </a:p>
            </p:txBody>
          </p:sp>
        </p:grpSp>
        <p:sp>
          <p:nvSpPr>
            <p:cNvPr id="19" name="Oval 18">
              <a:extLst>
                <a:ext uri="{FF2B5EF4-FFF2-40B4-BE49-F238E27FC236}">
                  <a16:creationId xmlns:a16="http://schemas.microsoft.com/office/drawing/2014/main" id="{EFD9A983-9990-4CBD-B85B-B5F151ED25F8}"/>
                </a:ext>
              </a:extLst>
            </p:cNvPr>
            <p:cNvSpPr/>
            <p:nvPr/>
          </p:nvSpPr>
          <p:spPr>
            <a:xfrm>
              <a:off x="2663" y="3656171"/>
              <a:ext cx="1354137" cy="1354137"/>
            </a:xfrm>
            <a:prstGeom prst="ellipse">
              <a:avLst/>
            </a:prstGeom>
            <a:sp3d z="152400" prstMaterial="plastic">
              <a:bevelT w="25400" h="25400"/>
              <a:bevelB w="25400" h="25400"/>
            </a:sp3d>
          </p:spPr>
          <p:style>
            <a:lnRef idx="1">
              <a:schemeClr val="accent4">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08195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255C0C1F-58A2-4D27-96EB-7F54E4849200}"/>
              </a:ext>
            </a:extLst>
          </p:cNvPr>
          <p:cNvSpPr txBox="1">
            <a:spLocks/>
          </p:cNvSpPr>
          <p:nvPr/>
        </p:nvSpPr>
        <p:spPr>
          <a:xfrm>
            <a:off x="500129" y="226047"/>
            <a:ext cx="11544726" cy="719493"/>
          </a:xfrm>
          <a:prstGeom prst="rect">
            <a:avLst/>
          </a:prstGeom>
        </p:spPr>
        <p:txBody>
          <a:bodyPr vert="horz" lIns="91440" tIns="45720" rIns="91440" bIns="45720" rtlCol="0" anchor="t"/>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err="1">
                <a:solidFill>
                  <a:schemeClr val="bg1"/>
                </a:solidFill>
                <a:latin typeface="Segoe UI Semibold"/>
                <a:cs typeface="Segoe UI Semibold"/>
              </a:rPr>
              <a:t>Dengeli</a:t>
            </a:r>
            <a:r>
              <a:rPr lang="en-US" sz="2000" dirty="0">
                <a:solidFill>
                  <a:schemeClr val="bg1"/>
                </a:solidFill>
                <a:latin typeface="Segoe UI Semibold"/>
                <a:cs typeface="Segoe UI Semibold"/>
              </a:rPr>
              <a:t> </a:t>
            </a:r>
            <a:r>
              <a:rPr lang="en-US" sz="2000" dirty="0" err="1">
                <a:solidFill>
                  <a:schemeClr val="bg1"/>
                </a:solidFill>
                <a:latin typeface="Segoe UI Semibold"/>
                <a:cs typeface="Segoe UI Semibold"/>
              </a:rPr>
              <a:t>bir</a:t>
            </a:r>
            <a:r>
              <a:rPr lang="en-US" sz="2000" dirty="0">
                <a:solidFill>
                  <a:schemeClr val="bg1"/>
                </a:solidFill>
                <a:latin typeface="Segoe UI Semibold"/>
                <a:cs typeface="Segoe UI Semibold"/>
              </a:rPr>
              <a:t> </a:t>
            </a:r>
            <a:r>
              <a:rPr lang="en-US" sz="2000" dirty="0" err="1">
                <a:solidFill>
                  <a:schemeClr val="bg1"/>
                </a:solidFill>
                <a:latin typeface="Segoe UI Semibold"/>
                <a:cs typeface="Segoe UI Semibold"/>
              </a:rPr>
              <a:t>envantere</a:t>
            </a:r>
            <a:r>
              <a:rPr lang="en-US" sz="2000" dirty="0">
                <a:solidFill>
                  <a:schemeClr val="bg1"/>
                </a:solidFill>
                <a:latin typeface="Segoe UI Semibold"/>
                <a:cs typeface="Segoe UI Semibold"/>
              </a:rPr>
              <a:t> 4 </a:t>
            </a:r>
            <a:r>
              <a:rPr lang="en-US" sz="2000" dirty="0" err="1">
                <a:solidFill>
                  <a:schemeClr val="bg1"/>
                </a:solidFill>
                <a:latin typeface="Segoe UI Semibold"/>
                <a:cs typeface="Segoe UI Semibold"/>
              </a:rPr>
              <a:t>ana</a:t>
            </a:r>
            <a:r>
              <a:rPr lang="en-US" sz="2000" dirty="0">
                <a:solidFill>
                  <a:schemeClr val="bg1"/>
                </a:solidFill>
                <a:latin typeface="Segoe UI Semibold"/>
                <a:cs typeface="Segoe UI Semibold"/>
              </a:rPr>
              <a:t> ad</a:t>
            </a:r>
            <a:r>
              <a:rPr lang="tr-TR" sz="2000" dirty="0">
                <a:solidFill>
                  <a:schemeClr val="bg1"/>
                </a:solidFill>
                <a:latin typeface="Segoe UI Semibold"/>
                <a:cs typeface="Segoe UI Semibold"/>
              </a:rPr>
              <a:t>ı</a:t>
            </a:r>
            <a:r>
              <a:rPr lang="en-US" sz="2000" dirty="0" err="1">
                <a:solidFill>
                  <a:schemeClr val="bg1"/>
                </a:solidFill>
                <a:latin typeface="Segoe UI Semibold"/>
                <a:cs typeface="Segoe UI Semibold"/>
              </a:rPr>
              <a:t>mda</a:t>
            </a:r>
            <a:r>
              <a:rPr lang="en-US" sz="2000" dirty="0">
                <a:solidFill>
                  <a:schemeClr val="bg1"/>
                </a:solidFill>
                <a:latin typeface="Segoe UI Semibold"/>
                <a:cs typeface="Segoe UI Semibold"/>
              </a:rPr>
              <a:t> </a:t>
            </a:r>
            <a:r>
              <a:rPr lang="en-US" sz="2000" dirty="0" err="1">
                <a:solidFill>
                  <a:schemeClr val="bg1"/>
                </a:solidFill>
                <a:latin typeface="Segoe UI Semibold"/>
                <a:cs typeface="Segoe UI Semibold"/>
              </a:rPr>
              <a:t>ulaşılır</a:t>
            </a:r>
            <a:endParaRPr lang="en-US" sz="2000" dirty="0">
              <a:solidFill>
                <a:schemeClr val="bg1"/>
              </a:solidFill>
              <a:latin typeface="Segoe UI Semibold"/>
              <a:cs typeface="Segoe UI Semibold"/>
            </a:endParaRPr>
          </a:p>
        </p:txBody>
      </p:sp>
      <p:sp>
        <p:nvSpPr>
          <p:cNvPr id="24" name="Rechthoek 71">
            <a:extLst>
              <a:ext uri="{FF2B5EF4-FFF2-40B4-BE49-F238E27FC236}">
                <a16:creationId xmlns:a16="http://schemas.microsoft.com/office/drawing/2014/main" id="{EB16EF1A-9FE8-4C87-8D9C-84AB9949BEFF}"/>
              </a:ext>
            </a:extLst>
          </p:cNvPr>
          <p:cNvSpPr/>
          <p:nvPr/>
        </p:nvSpPr>
        <p:spPr>
          <a:xfrm>
            <a:off x="10099318" y="2447764"/>
            <a:ext cx="315225" cy="2223496"/>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hthoek 70">
            <a:extLst>
              <a:ext uri="{FF2B5EF4-FFF2-40B4-BE49-F238E27FC236}">
                <a16:creationId xmlns:a16="http://schemas.microsoft.com/office/drawing/2014/main" id="{869E6920-14F9-41A9-A17F-6E9B81541FF5}"/>
              </a:ext>
            </a:extLst>
          </p:cNvPr>
          <p:cNvSpPr/>
          <p:nvPr/>
        </p:nvSpPr>
        <p:spPr>
          <a:xfrm>
            <a:off x="7320204" y="2485684"/>
            <a:ext cx="315225" cy="2223496"/>
          </a:xfrm>
          <a:prstGeom prst="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hthoek 69">
            <a:extLst>
              <a:ext uri="{FF2B5EF4-FFF2-40B4-BE49-F238E27FC236}">
                <a16:creationId xmlns:a16="http://schemas.microsoft.com/office/drawing/2014/main" id="{7B02B00E-8C41-41B2-A1BF-6C2F0970DC80}"/>
              </a:ext>
            </a:extLst>
          </p:cNvPr>
          <p:cNvSpPr/>
          <p:nvPr/>
        </p:nvSpPr>
        <p:spPr>
          <a:xfrm>
            <a:off x="4517889" y="2752194"/>
            <a:ext cx="315225" cy="2223496"/>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hthoek 68">
            <a:extLst>
              <a:ext uri="{FF2B5EF4-FFF2-40B4-BE49-F238E27FC236}">
                <a16:creationId xmlns:a16="http://schemas.microsoft.com/office/drawing/2014/main" id="{BB604CC9-BF2F-4D29-A166-CC38BDC5277F}"/>
              </a:ext>
            </a:extLst>
          </p:cNvPr>
          <p:cNvSpPr/>
          <p:nvPr/>
        </p:nvSpPr>
        <p:spPr>
          <a:xfrm>
            <a:off x="1722654" y="2496737"/>
            <a:ext cx="333544" cy="2223496"/>
          </a:xfrm>
          <a:prstGeom prst="rect">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hthoek 58">
            <a:extLst>
              <a:ext uri="{FF2B5EF4-FFF2-40B4-BE49-F238E27FC236}">
                <a16:creationId xmlns:a16="http://schemas.microsoft.com/office/drawing/2014/main" id="{E1515BA5-8FF1-43CE-8763-8B1F6F2F60B9}"/>
              </a:ext>
            </a:extLst>
          </p:cNvPr>
          <p:cNvSpPr/>
          <p:nvPr/>
        </p:nvSpPr>
        <p:spPr>
          <a:xfrm>
            <a:off x="8862938" y="3443822"/>
            <a:ext cx="2664000" cy="19910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0"/>
            <a:r>
              <a:rPr lang="en-GB" sz="1500" dirty="0" err="1">
                <a:solidFill>
                  <a:srgbClr val="484848"/>
                </a:solidFill>
              </a:rPr>
              <a:t>Sipari</a:t>
            </a:r>
            <a:r>
              <a:rPr lang="tr-TR" sz="1500" dirty="0">
                <a:solidFill>
                  <a:srgbClr val="484848"/>
                </a:solidFill>
              </a:rPr>
              <a:t>ş</a:t>
            </a:r>
            <a:r>
              <a:rPr lang="en-GB" sz="1500" dirty="0" err="1">
                <a:solidFill>
                  <a:srgbClr val="484848"/>
                </a:solidFill>
              </a:rPr>
              <a:t>lerleri</a:t>
            </a:r>
            <a:r>
              <a:rPr lang="en-GB" sz="1500" dirty="0">
                <a:solidFill>
                  <a:srgbClr val="484848"/>
                </a:solidFill>
              </a:rPr>
              <a:t> </a:t>
            </a:r>
            <a:r>
              <a:rPr lang="en-GB" sz="1500" dirty="0" err="1">
                <a:solidFill>
                  <a:srgbClr val="484848"/>
                </a:solidFill>
              </a:rPr>
              <a:t>tedarik</a:t>
            </a:r>
            <a:r>
              <a:rPr lang="tr-TR" sz="1500" dirty="0">
                <a:solidFill>
                  <a:srgbClr val="484848"/>
                </a:solidFill>
              </a:rPr>
              <a:t>ç</a:t>
            </a:r>
            <a:r>
              <a:rPr lang="en-GB" sz="1500" dirty="0" err="1">
                <a:solidFill>
                  <a:srgbClr val="484848"/>
                </a:solidFill>
              </a:rPr>
              <a:t>i</a:t>
            </a:r>
            <a:r>
              <a:rPr lang="en-GB" sz="1500" dirty="0">
                <a:solidFill>
                  <a:srgbClr val="484848"/>
                </a:solidFill>
              </a:rPr>
              <a:t> ko</a:t>
            </a:r>
            <a:r>
              <a:rPr lang="tr-TR" sz="1500" dirty="0">
                <a:solidFill>
                  <a:srgbClr val="484848"/>
                </a:solidFill>
              </a:rPr>
              <a:t>ş</a:t>
            </a:r>
            <a:r>
              <a:rPr lang="en-GB" sz="1500" dirty="0" err="1">
                <a:solidFill>
                  <a:srgbClr val="484848"/>
                </a:solidFill>
              </a:rPr>
              <a:t>ullar</a:t>
            </a:r>
            <a:r>
              <a:rPr lang="tr-TR" sz="1500" dirty="0">
                <a:solidFill>
                  <a:srgbClr val="484848"/>
                </a:solidFill>
              </a:rPr>
              <a:t>ı</a:t>
            </a:r>
            <a:r>
              <a:rPr lang="en-GB" sz="1500" dirty="0" err="1">
                <a:solidFill>
                  <a:srgbClr val="484848"/>
                </a:solidFill>
              </a:rPr>
              <a:t>na</a:t>
            </a:r>
            <a:r>
              <a:rPr lang="en-GB" sz="1500" dirty="0">
                <a:solidFill>
                  <a:srgbClr val="484848"/>
                </a:solidFill>
              </a:rPr>
              <a:t> g</a:t>
            </a:r>
            <a:r>
              <a:rPr lang="tr-TR" sz="1500" dirty="0">
                <a:solidFill>
                  <a:srgbClr val="484848"/>
                </a:solidFill>
              </a:rPr>
              <a:t>ö</a:t>
            </a:r>
            <a:r>
              <a:rPr lang="en-GB" sz="1500" dirty="0">
                <a:solidFill>
                  <a:srgbClr val="484848"/>
                </a:solidFill>
              </a:rPr>
              <a:t>re e</a:t>
            </a:r>
            <a:r>
              <a:rPr lang="tr-TR" sz="1500" dirty="0">
                <a:solidFill>
                  <a:srgbClr val="484848"/>
                </a:solidFill>
              </a:rPr>
              <a:t>ş</a:t>
            </a:r>
            <a:r>
              <a:rPr lang="en-GB" sz="1500" dirty="0">
                <a:solidFill>
                  <a:srgbClr val="484848"/>
                </a:solidFill>
              </a:rPr>
              <a:t>le</a:t>
            </a:r>
            <a:r>
              <a:rPr lang="tr-TR" sz="1500" dirty="0">
                <a:solidFill>
                  <a:srgbClr val="484848"/>
                </a:solidFill>
              </a:rPr>
              <a:t>ş</a:t>
            </a:r>
            <a:r>
              <a:rPr lang="en-GB" sz="1500" dirty="0" err="1">
                <a:solidFill>
                  <a:srgbClr val="484848"/>
                </a:solidFill>
              </a:rPr>
              <a:t>ti</a:t>
            </a:r>
            <a:r>
              <a:rPr lang="tr-TR" sz="1500" dirty="0" err="1">
                <a:solidFill>
                  <a:srgbClr val="484848"/>
                </a:solidFill>
              </a:rPr>
              <a:t>rme</a:t>
            </a:r>
            <a:endParaRPr lang="en-GB" sz="1500" dirty="0" err="1">
              <a:solidFill>
                <a:srgbClr val="484848"/>
              </a:solidFill>
            </a:endParaRPr>
          </a:p>
          <a:p>
            <a:pPr lvl="0"/>
            <a:endParaRPr lang="nl-NL" sz="1000" dirty="0">
              <a:solidFill>
                <a:srgbClr val="484848"/>
              </a:solidFill>
            </a:endParaRPr>
          </a:p>
          <a:p>
            <a:r>
              <a:rPr lang="en-GB" sz="1500" dirty="0" err="1">
                <a:solidFill>
                  <a:srgbClr val="484848"/>
                </a:solidFill>
              </a:rPr>
              <a:t>Ekonomik</a:t>
            </a:r>
            <a:r>
              <a:rPr lang="en-GB" sz="1500" dirty="0">
                <a:solidFill>
                  <a:srgbClr val="484848"/>
                </a:solidFill>
              </a:rPr>
              <a:t> </a:t>
            </a:r>
            <a:r>
              <a:rPr lang="en-GB" sz="1500" dirty="0" err="1">
                <a:solidFill>
                  <a:srgbClr val="484848"/>
                </a:solidFill>
              </a:rPr>
              <a:t>sipari</a:t>
            </a:r>
            <a:r>
              <a:rPr lang="tr-TR" sz="1500" dirty="0">
                <a:solidFill>
                  <a:srgbClr val="484848"/>
                </a:solidFill>
              </a:rPr>
              <a:t>ş</a:t>
            </a:r>
            <a:r>
              <a:rPr lang="en-GB" sz="1500" dirty="0">
                <a:solidFill>
                  <a:srgbClr val="484848"/>
                </a:solidFill>
              </a:rPr>
              <a:t> </a:t>
            </a:r>
            <a:r>
              <a:rPr lang="en-GB" sz="1500" dirty="0" err="1">
                <a:solidFill>
                  <a:srgbClr val="484848"/>
                </a:solidFill>
              </a:rPr>
              <a:t>miktarlari</a:t>
            </a:r>
            <a:r>
              <a:rPr lang="en-GB" sz="1500" dirty="0">
                <a:solidFill>
                  <a:srgbClr val="484848"/>
                </a:solidFill>
              </a:rPr>
              <a:t> </a:t>
            </a:r>
            <a:r>
              <a:rPr lang="en-GB" sz="1500" dirty="0" err="1">
                <a:solidFill>
                  <a:srgbClr val="484848"/>
                </a:solidFill>
              </a:rPr>
              <a:t>ve</a:t>
            </a:r>
            <a:r>
              <a:rPr lang="en-GB" sz="1500" dirty="0">
                <a:solidFill>
                  <a:srgbClr val="484848"/>
                </a:solidFill>
              </a:rPr>
              <a:t> </a:t>
            </a:r>
            <a:r>
              <a:rPr lang="en-GB" sz="1500" dirty="0" err="1">
                <a:solidFill>
                  <a:srgbClr val="484848"/>
                </a:solidFill>
              </a:rPr>
              <a:t>sipari</a:t>
            </a:r>
            <a:r>
              <a:rPr lang="tr-TR" sz="1500" dirty="0">
                <a:solidFill>
                  <a:srgbClr val="484848"/>
                </a:solidFill>
              </a:rPr>
              <a:t>ş</a:t>
            </a:r>
            <a:r>
              <a:rPr lang="en-GB" sz="1500" dirty="0">
                <a:solidFill>
                  <a:srgbClr val="484848"/>
                </a:solidFill>
              </a:rPr>
              <a:t> g</a:t>
            </a:r>
            <a:r>
              <a:rPr lang="tr-TR" sz="1500" dirty="0">
                <a:solidFill>
                  <a:srgbClr val="484848"/>
                </a:solidFill>
              </a:rPr>
              <a:t>ö</a:t>
            </a:r>
            <a:r>
              <a:rPr lang="en-GB" sz="1500" dirty="0" err="1">
                <a:solidFill>
                  <a:srgbClr val="484848"/>
                </a:solidFill>
              </a:rPr>
              <a:t>nderimi</a:t>
            </a:r>
            <a:r>
              <a:rPr lang="tr-TR" sz="1500" dirty="0">
                <a:solidFill>
                  <a:srgbClr val="484848"/>
                </a:solidFill>
              </a:rPr>
              <a:t> </a:t>
            </a:r>
            <a:endParaRPr lang="en-GB" sz="1500" dirty="0">
              <a:solidFill>
                <a:srgbClr val="484848"/>
              </a:solidFill>
            </a:endParaRPr>
          </a:p>
          <a:p>
            <a:pPr lvl="0"/>
            <a:endParaRPr lang="en-GB" sz="1000" dirty="0">
              <a:solidFill>
                <a:srgbClr val="484848"/>
              </a:solidFill>
            </a:endParaRPr>
          </a:p>
          <a:p>
            <a:pPr lvl="0"/>
            <a:r>
              <a:rPr lang="en-GB" sz="1500" dirty="0">
                <a:solidFill>
                  <a:srgbClr val="484848"/>
                </a:solidFill>
              </a:rPr>
              <a:t>S</a:t>
            </a:r>
            <a:r>
              <a:rPr lang="tr-TR" sz="1500" dirty="0">
                <a:solidFill>
                  <a:srgbClr val="484848"/>
                </a:solidFill>
              </a:rPr>
              <a:t>ö</a:t>
            </a:r>
            <a:r>
              <a:rPr lang="en-GB" sz="1500" dirty="0" err="1">
                <a:solidFill>
                  <a:srgbClr val="484848"/>
                </a:solidFill>
              </a:rPr>
              <a:t>zle</a:t>
            </a:r>
            <a:r>
              <a:rPr lang="tr-TR" sz="1500" dirty="0">
                <a:solidFill>
                  <a:srgbClr val="484848"/>
                </a:solidFill>
              </a:rPr>
              <a:t>ş</a:t>
            </a:r>
            <a:r>
              <a:rPr lang="en-GB" sz="1500" dirty="0">
                <a:solidFill>
                  <a:srgbClr val="484848"/>
                </a:solidFill>
              </a:rPr>
              <a:t>me </a:t>
            </a:r>
            <a:r>
              <a:rPr lang="en-GB" sz="1500" dirty="0" err="1">
                <a:solidFill>
                  <a:srgbClr val="484848"/>
                </a:solidFill>
              </a:rPr>
              <a:t>takibi</a:t>
            </a:r>
            <a:endParaRPr lang="en-GB" sz="1500" dirty="0">
              <a:solidFill>
                <a:srgbClr val="484848"/>
              </a:solidFill>
            </a:endParaRPr>
          </a:p>
        </p:txBody>
      </p:sp>
      <p:sp>
        <p:nvSpPr>
          <p:cNvPr id="32" name="Rechthoek 54">
            <a:extLst>
              <a:ext uri="{FF2B5EF4-FFF2-40B4-BE49-F238E27FC236}">
                <a16:creationId xmlns:a16="http://schemas.microsoft.com/office/drawing/2014/main" id="{8FF02BAD-7AA9-4FA3-89B9-DAF9BFCF28FC}"/>
              </a:ext>
            </a:extLst>
          </p:cNvPr>
          <p:cNvSpPr/>
          <p:nvPr/>
        </p:nvSpPr>
        <p:spPr>
          <a:xfrm>
            <a:off x="6065824" y="3443822"/>
            <a:ext cx="2700000" cy="19910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1500" dirty="0" err="1">
                <a:solidFill>
                  <a:srgbClr val="484848"/>
                </a:solidFill>
              </a:rPr>
              <a:t>Seçili</a:t>
            </a:r>
            <a:r>
              <a:rPr lang="en-GB" sz="1500" dirty="0">
                <a:solidFill>
                  <a:srgbClr val="484848"/>
                </a:solidFill>
              </a:rPr>
              <a:t> </a:t>
            </a:r>
            <a:r>
              <a:rPr lang="en-GB" sz="1500" dirty="0" err="1">
                <a:solidFill>
                  <a:srgbClr val="484848"/>
                </a:solidFill>
              </a:rPr>
              <a:t>tahmin</a:t>
            </a:r>
            <a:r>
              <a:rPr lang="en-GB" sz="1500" dirty="0">
                <a:solidFill>
                  <a:srgbClr val="484848"/>
                </a:solidFill>
              </a:rPr>
              <a:t> </a:t>
            </a:r>
            <a:r>
              <a:rPr lang="en-GB" sz="1500" dirty="0" err="1">
                <a:solidFill>
                  <a:srgbClr val="484848"/>
                </a:solidFill>
              </a:rPr>
              <a:t>modellerine</a:t>
            </a:r>
            <a:r>
              <a:rPr lang="en-GB" sz="1500" dirty="0">
                <a:solidFill>
                  <a:srgbClr val="484848"/>
                </a:solidFill>
              </a:rPr>
              <a:t> </a:t>
            </a:r>
            <a:r>
              <a:rPr lang="en-GB" sz="1500" dirty="0" err="1">
                <a:solidFill>
                  <a:srgbClr val="484848"/>
                </a:solidFill>
              </a:rPr>
              <a:t>dayalı</a:t>
            </a:r>
            <a:r>
              <a:rPr lang="en-GB" sz="1500" dirty="0">
                <a:solidFill>
                  <a:srgbClr val="484848"/>
                </a:solidFill>
              </a:rPr>
              <a:t> </a:t>
            </a:r>
            <a:r>
              <a:rPr lang="en-GB" sz="1500" dirty="0" err="1">
                <a:solidFill>
                  <a:srgbClr val="484848"/>
                </a:solidFill>
              </a:rPr>
              <a:t>envanter</a:t>
            </a:r>
            <a:r>
              <a:rPr lang="en-GB" sz="1500" dirty="0">
                <a:solidFill>
                  <a:srgbClr val="484848"/>
                </a:solidFill>
              </a:rPr>
              <a:t> </a:t>
            </a:r>
            <a:r>
              <a:rPr lang="en-GB" sz="1500" dirty="0" err="1">
                <a:solidFill>
                  <a:srgbClr val="484848"/>
                </a:solidFill>
              </a:rPr>
              <a:t>yöntemleri</a:t>
            </a:r>
            <a:r>
              <a:rPr lang="tr-TR" sz="1500" dirty="0">
                <a:solidFill>
                  <a:srgbClr val="484848"/>
                </a:solidFill>
              </a:rPr>
              <a:t> </a:t>
            </a:r>
            <a:endParaRPr lang="en-GB" sz="1500" dirty="0">
              <a:solidFill>
                <a:srgbClr val="484848"/>
              </a:solidFill>
            </a:endParaRPr>
          </a:p>
          <a:p>
            <a:pPr lvl="0"/>
            <a:endParaRPr lang="en-GB" sz="1500" dirty="0">
              <a:solidFill>
                <a:srgbClr val="484848"/>
              </a:solidFill>
            </a:endParaRPr>
          </a:p>
          <a:p>
            <a:r>
              <a:rPr lang="en-GB" sz="1500" dirty="0" err="1">
                <a:solidFill>
                  <a:srgbClr val="484848"/>
                </a:solidFill>
              </a:rPr>
              <a:t>Hizmet</a:t>
            </a:r>
            <a:r>
              <a:rPr lang="en-GB" sz="1500" dirty="0">
                <a:solidFill>
                  <a:srgbClr val="484848"/>
                </a:solidFill>
              </a:rPr>
              <a:t> </a:t>
            </a:r>
            <a:r>
              <a:rPr lang="en-GB" sz="1500" dirty="0" err="1">
                <a:solidFill>
                  <a:srgbClr val="484848"/>
                </a:solidFill>
              </a:rPr>
              <a:t>seviyesi</a:t>
            </a:r>
            <a:r>
              <a:rPr lang="en-GB" sz="1500" dirty="0">
                <a:solidFill>
                  <a:srgbClr val="484848"/>
                </a:solidFill>
              </a:rPr>
              <a:t> </a:t>
            </a:r>
            <a:r>
              <a:rPr lang="en-GB" sz="1500" dirty="0" err="1">
                <a:solidFill>
                  <a:srgbClr val="484848"/>
                </a:solidFill>
              </a:rPr>
              <a:t>odakl</a:t>
            </a:r>
            <a:r>
              <a:rPr lang="tr-TR" sz="1500" dirty="0">
                <a:solidFill>
                  <a:srgbClr val="484848"/>
                </a:solidFill>
              </a:rPr>
              <a:t>ı</a:t>
            </a:r>
            <a:r>
              <a:rPr lang="en-GB" sz="1500" dirty="0">
                <a:solidFill>
                  <a:srgbClr val="484848"/>
                </a:solidFill>
              </a:rPr>
              <a:t> </a:t>
            </a:r>
            <a:r>
              <a:rPr lang="en-GB" sz="1500" dirty="0" err="1">
                <a:solidFill>
                  <a:srgbClr val="484848"/>
                </a:solidFill>
              </a:rPr>
              <a:t>envanter</a:t>
            </a:r>
            <a:r>
              <a:rPr lang="en-GB" sz="1500" dirty="0">
                <a:solidFill>
                  <a:srgbClr val="484848"/>
                </a:solidFill>
              </a:rPr>
              <a:t> y</a:t>
            </a:r>
            <a:r>
              <a:rPr lang="tr-TR" sz="1500" dirty="0">
                <a:solidFill>
                  <a:srgbClr val="484848"/>
                </a:solidFill>
              </a:rPr>
              <a:t>ö</a:t>
            </a:r>
            <a:r>
              <a:rPr lang="en-GB" sz="1500" dirty="0" err="1">
                <a:solidFill>
                  <a:srgbClr val="484848"/>
                </a:solidFill>
              </a:rPr>
              <a:t>netimi</a:t>
            </a:r>
            <a:r>
              <a:rPr lang="tr-TR" sz="1500" dirty="0">
                <a:solidFill>
                  <a:srgbClr val="484848"/>
                </a:solidFill>
              </a:rPr>
              <a:t> </a:t>
            </a:r>
            <a:endParaRPr lang="en-GB" sz="1500" dirty="0">
              <a:solidFill>
                <a:srgbClr val="484848"/>
              </a:solidFill>
            </a:endParaRPr>
          </a:p>
          <a:p>
            <a:pPr lvl="0"/>
            <a:endParaRPr lang="nl-NL" sz="1000" dirty="0">
              <a:solidFill>
                <a:srgbClr val="484848"/>
              </a:solidFill>
            </a:endParaRPr>
          </a:p>
          <a:p>
            <a:pPr lvl="0"/>
            <a:r>
              <a:rPr lang="en-GB" sz="1500" dirty="0" err="1">
                <a:solidFill>
                  <a:srgbClr val="484848"/>
                </a:solidFill>
              </a:rPr>
              <a:t>Dinamik</a:t>
            </a:r>
            <a:r>
              <a:rPr lang="en-GB" sz="1500" dirty="0">
                <a:solidFill>
                  <a:srgbClr val="484848"/>
                </a:solidFill>
              </a:rPr>
              <a:t> </a:t>
            </a:r>
            <a:r>
              <a:rPr lang="en-GB" sz="1500" dirty="0" err="1">
                <a:solidFill>
                  <a:srgbClr val="484848"/>
                </a:solidFill>
              </a:rPr>
              <a:t>ve</a:t>
            </a:r>
            <a:r>
              <a:rPr lang="en-GB" sz="1500" dirty="0">
                <a:solidFill>
                  <a:srgbClr val="484848"/>
                </a:solidFill>
              </a:rPr>
              <a:t> </a:t>
            </a:r>
            <a:r>
              <a:rPr lang="en-GB" sz="1500" dirty="0" err="1">
                <a:solidFill>
                  <a:srgbClr val="484848"/>
                </a:solidFill>
              </a:rPr>
              <a:t>otomatik</a:t>
            </a:r>
            <a:r>
              <a:rPr lang="en-GB" sz="1500" dirty="0">
                <a:solidFill>
                  <a:srgbClr val="484848"/>
                </a:solidFill>
              </a:rPr>
              <a:t> </a:t>
            </a:r>
            <a:r>
              <a:rPr lang="en-GB" sz="1500" dirty="0" err="1">
                <a:solidFill>
                  <a:srgbClr val="484848"/>
                </a:solidFill>
              </a:rPr>
              <a:t>emniyet</a:t>
            </a:r>
            <a:r>
              <a:rPr lang="en-GB" sz="1500" dirty="0">
                <a:solidFill>
                  <a:srgbClr val="484848"/>
                </a:solidFill>
              </a:rPr>
              <a:t> </a:t>
            </a:r>
            <a:r>
              <a:rPr lang="en-GB" sz="1500" dirty="0" err="1">
                <a:solidFill>
                  <a:srgbClr val="484848"/>
                </a:solidFill>
              </a:rPr>
              <a:t>sto</a:t>
            </a:r>
            <a:r>
              <a:rPr lang="tr-TR" sz="1500" dirty="0">
                <a:solidFill>
                  <a:srgbClr val="484848"/>
                </a:solidFill>
              </a:rPr>
              <a:t>ğ</a:t>
            </a:r>
            <a:r>
              <a:rPr lang="en-GB" sz="1500" dirty="0">
                <a:solidFill>
                  <a:srgbClr val="484848"/>
                </a:solidFill>
              </a:rPr>
              <a:t>u </a:t>
            </a:r>
            <a:r>
              <a:rPr lang="en-GB" sz="1500" dirty="0" err="1">
                <a:solidFill>
                  <a:srgbClr val="484848"/>
                </a:solidFill>
              </a:rPr>
              <a:t>hesaplamas</a:t>
            </a:r>
            <a:r>
              <a:rPr lang="tr-TR" sz="1500" dirty="0">
                <a:solidFill>
                  <a:srgbClr val="484848"/>
                </a:solidFill>
              </a:rPr>
              <a:t>ı</a:t>
            </a:r>
            <a:endParaRPr lang="en-GB" sz="1500" dirty="0">
              <a:solidFill>
                <a:srgbClr val="484848"/>
              </a:solidFill>
            </a:endParaRPr>
          </a:p>
          <a:p>
            <a:pPr lvl="0"/>
            <a:endParaRPr lang="nl-NL" sz="1500" dirty="0">
              <a:solidFill>
                <a:srgbClr val="484848"/>
              </a:solidFill>
            </a:endParaRPr>
          </a:p>
        </p:txBody>
      </p:sp>
      <p:sp>
        <p:nvSpPr>
          <p:cNvPr id="33" name="Rechthoek 53">
            <a:extLst>
              <a:ext uri="{FF2B5EF4-FFF2-40B4-BE49-F238E27FC236}">
                <a16:creationId xmlns:a16="http://schemas.microsoft.com/office/drawing/2014/main" id="{B49244AB-4A32-48B5-A212-7B2E258523B5}"/>
              </a:ext>
            </a:extLst>
          </p:cNvPr>
          <p:cNvSpPr/>
          <p:nvPr/>
        </p:nvSpPr>
        <p:spPr>
          <a:xfrm>
            <a:off x="3263509" y="3426504"/>
            <a:ext cx="2700000" cy="20416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1500" dirty="0">
                <a:solidFill>
                  <a:srgbClr val="484848"/>
                </a:solidFill>
              </a:rPr>
              <a:t>Öngörü modellerinin istatistiki </a:t>
            </a:r>
            <a:r>
              <a:rPr lang="en-GB" sz="1500">
                <a:solidFill>
                  <a:srgbClr val="484848"/>
                </a:solidFill>
              </a:rPr>
              <a:t>ve doğru otomatik dağılımı </a:t>
            </a:r>
            <a:endParaRPr lang="tr-TR" sz="1500">
              <a:solidFill>
                <a:srgbClr val="484848"/>
              </a:solidFill>
              <a:cs typeface="Segoe UI Light"/>
            </a:endParaRPr>
          </a:p>
          <a:p>
            <a:pPr lvl="0"/>
            <a:endParaRPr lang="nl-NL" sz="1500" dirty="0">
              <a:solidFill>
                <a:srgbClr val="484848"/>
              </a:solidFill>
              <a:cs typeface="Segoe UI Light"/>
            </a:endParaRPr>
          </a:p>
          <a:p>
            <a:r>
              <a:rPr lang="tr-TR" sz="1500" dirty="0">
                <a:solidFill>
                  <a:srgbClr val="484848"/>
                </a:solidFill>
              </a:rPr>
              <a:t>Girilen verilerine</a:t>
            </a:r>
            <a:r>
              <a:rPr lang="nl-NL" sz="1500" dirty="0">
                <a:solidFill>
                  <a:srgbClr val="484848"/>
                </a:solidFill>
              </a:rPr>
              <a:t> g</a:t>
            </a:r>
            <a:r>
              <a:rPr lang="tr-TR" sz="1500" dirty="0">
                <a:solidFill>
                  <a:srgbClr val="484848"/>
                </a:solidFill>
              </a:rPr>
              <a:t>ö</a:t>
            </a:r>
            <a:r>
              <a:rPr lang="nl-NL" sz="1500" dirty="0">
                <a:solidFill>
                  <a:srgbClr val="484848"/>
                </a:solidFill>
              </a:rPr>
              <a:t>re </a:t>
            </a:r>
            <a:r>
              <a:rPr lang="nl-NL" sz="1500" dirty="0" err="1">
                <a:solidFill>
                  <a:srgbClr val="484848"/>
                </a:solidFill>
              </a:rPr>
              <a:t>tahminleme</a:t>
            </a:r>
            <a:r>
              <a:rPr lang="nl-NL" sz="1500" dirty="0">
                <a:solidFill>
                  <a:srgbClr val="484848"/>
                </a:solidFill>
              </a:rPr>
              <a:t> </a:t>
            </a:r>
            <a:r>
              <a:rPr lang="nl-NL" sz="1500">
                <a:solidFill>
                  <a:srgbClr val="484848"/>
                </a:solidFill>
              </a:rPr>
              <a:t>kabiliyeti</a:t>
            </a:r>
            <a:r>
              <a:rPr lang="tr-TR" sz="1500">
                <a:solidFill>
                  <a:srgbClr val="484848"/>
                </a:solidFill>
              </a:rPr>
              <a:t> </a:t>
            </a:r>
            <a:endParaRPr lang="en-GB" sz="1500">
              <a:solidFill>
                <a:srgbClr val="484848"/>
              </a:solidFill>
            </a:endParaRPr>
          </a:p>
          <a:p>
            <a:pPr lvl="0"/>
            <a:endParaRPr lang="en-GB" sz="1000" dirty="0">
              <a:solidFill>
                <a:srgbClr val="484848"/>
              </a:solidFill>
            </a:endParaRPr>
          </a:p>
          <a:p>
            <a:r>
              <a:rPr lang="en-GB" sz="1500" dirty="0">
                <a:solidFill>
                  <a:srgbClr val="484848"/>
                </a:solidFill>
              </a:rPr>
              <a:t>Trend, </a:t>
            </a:r>
            <a:r>
              <a:rPr lang="en-GB" sz="1500">
                <a:solidFill>
                  <a:srgbClr val="484848"/>
                </a:solidFill>
              </a:rPr>
              <a:t>sezon, </a:t>
            </a:r>
            <a:r>
              <a:rPr lang="en-GB" sz="1500" dirty="0" err="1">
                <a:solidFill>
                  <a:srgbClr val="484848"/>
                </a:solidFill>
              </a:rPr>
              <a:t>promosyon</a:t>
            </a:r>
            <a:r>
              <a:rPr lang="en-GB" sz="1500" dirty="0">
                <a:solidFill>
                  <a:srgbClr val="484848"/>
                </a:solidFill>
              </a:rPr>
              <a:t>, </a:t>
            </a:r>
            <a:r>
              <a:rPr lang="en-GB" sz="1500" dirty="0" err="1">
                <a:solidFill>
                  <a:srgbClr val="484848"/>
                </a:solidFill>
              </a:rPr>
              <a:t>ve</a:t>
            </a:r>
            <a:r>
              <a:rPr lang="en-GB" sz="1500" dirty="0">
                <a:solidFill>
                  <a:srgbClr val="484848"/>
                </a:solidFill>
              </a:rPr>
              <a:t> </a:t>
            </a:r>
            <a:r>
              <a:rPr lang="tr-TR" sz="1500" dirty="0">
                <a:solidFill>
                  <a:srgbClr val="484848"/>
                </a:solidFill>
              </a:rPr>
              <a:t>ürün</a:t>
            </a:r>
            <a:r>
              <a:rPr lang="en-GB" sz="1500" dirty="0">
                <a:solidFill>
                  <a:srgbClr val="484848"/>
                </a:solidFill>
              </a:rPr>
              <a:t> </a:t>
            </a:r>
            <a:r>
              <a:rPr lang="en-GB" sz="1500" dirty="0" err="1">
                <a:solidFill>
                  <a:srgbClr val="484848"/>
                </a:solidFill>
              </a:rPr>
              <a:t>ya</a:t>
            </a:r>
            <a:r>
              <a:rPr lang="tr-TR" sz="1500" dirty="0">
                <a:solidFill>
                  <a:srgbClr val="484848"/>
                </a:solidFill>
              </a:rPr>
              <a:t>ş</a:t>
            </a:r>
            <a:r>
              <a:rPr lang="en-GB" sz="1500" dirty="0">
                <a:solidFill>
                  <a:srgbClr val="484848"/>
                </a:solidFill>
              </a:rPr>
              <a:t>am d</a:t>
            </a:r>
            <a:r>
              <a:rPr lang="tr-TR" sz="1500" dirty="0">
                <a:solidFill>
                  <a:srgbClr val="484848"/>
                </a:solidFill>
              </a:rPr>
              <a:t>öngüsü</a:t>
            </a:r>
            <a:r>
              <a:rPr lang="en-GB" sz="1500" dirty="0">
                <a:solidFill>
                  <a:srgbClr val="484848"/>
                </a:solidFill>
              </a:rPr>
              <a:t> kapsamı </a:t>
            </a:r>
            <a:endParaRPr lang="en-GB" sz="1500" dirty="0">
              <a:solidFill>
                <a:srgbClr val="484848"/>
              </a:solidFill>
              <a:cs typeface="Segoe UI Light"/>
            </a:endParaRPr>
          </a:p>
          <a:p>
            <a:pPr lvl="0"/>
            <a:endParaRPr lang="nl-NL" sz="1500" dirty="0">
              <a:solidFill>
                <a:srgbClr val="484848"/>
              </a:solidFill>
            </a:endParaRPr>
          </a:p>
        </p:txBody>
      </p:sp>
      <p:sp>
        <p:nvSpPr>
          <p:cNvPr id="34" name="Rechthoek 52">
            <a:extLst>
              <a:ext uri="{FF2B5EF4-FFF2-40B4-BE49-F238E27FC236}">
                <a16:creationId xmlns:a16="http://schemas.microsoft.com/office/drawing/2014/main" id="{724DCFCD-905B-4F4F-90CE-1108ED963D9C}"/>
              </a:ext>
            </a:extLst>
          </p:cNvPr>
          <p:cNvSpPr/>
          <p:nvPr/>
        </p:nvSpPr>
        <p:spPr>
          <a:xfrm>
            <a:off x="416732" y="3471408"/>
            <a:ext cx="2700000" cy="19910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0"/>
            <a:r>
              <a:rPr lang="en-GB" sz="1500" dirty="0">
                <a:solidFill>
                  <a:srgbClr val="484848"/>
                </a:solidFill>
              </a:rPr>
              <a:t>T</a:t>
            </a:r>
            <a:r>
              <a:rPr lang="tr-TR" sz="1500" dirty="0">
                <a:solidFill>
                  <a:srgbClr val="484848"/>
                </a:solidFill>
              </a:rPr>
              <a:t>ü</a:t>
            </a:r>
            <a:r>
              <a:rPr lang="en-GB" sz="1500" dirty="0">
                <a:solidFill>
                  <a:srgbClr val="484848"/>
                </a:solidFill>
              </a:rPr>
              <a:t>m </a:t>
            </a:r>
            <a:r>
              <a:rPr lang="en-GB" sz="1500" err="1">
                <a:solidFill>
                  <a:srgbClr val="484848"/>
                </a:solidFill>
              </a:rPr>
              <a:t>seviyelerde</a:t>
            </a:r>
            <a:r>
              <a:rPr lang="en-GB" sz="1500" dirty="0">
                <a:solidFill>
                  <a:srgbClr val="484848"/>
                </a:solidFill>
              </a:rPr>
              <a:t> </a:t>
            </a:r>
            <a:r>
              <a:rPr lang="en-GB" sz="1500" err="1">
                <a:solidFill>
                  <a:srgbClr val="484848"/>
                </a:solidFill>
              </a:rPr>
              <a:t>talep</a:t>
            </a:r>
            <a:r>
              <a:rPr lang="en-GB" sz="1500" dirty="0">
                <a:solidFill>
                  <a:srgbClr val="484848"/>
                </a:solidFill>
              </a:rPr>
              <a:t> </a:t>
            </a:r>
            <a:r>
              <a:rPr lang="en-GB" sz="1500" err="1">
                <a:solidFill>
                  <a:srgbClr val="484848"/>
                </a:solidFill>
              </a:rPr>
              <a:t>modellerini</a:t>
            </a:r>
            <a:r>
              <a:rPr lang="en-GB" sz="1500" dirty="0">
                <a:solidFill>
                  <a:srgbClr val="484848"/>
                </a:solidFill>
              </a:rPr>
              <a:t> </a:t>
            </a:r>
            <a:r>
              <a:rPr lang="en-GB" sz="1500">
                <a:solidFill>
                  <a:srgbClr val="484848"/>
                </a:solidFill>
              </a:rPr>
              <a:t>analizi</a:t>
            </a:r>
          </a:p>
          <a:p>
            <a:pPr lvl="0"/>
            <a:endParaRPr lang="nl-NL" sz="1000" dirty="0">
              <a:solidFill>
                <a:srgbClr val="484848"/>
              </a:solidFill>
            </a:endParaRPr>
          </a:p>
          <a:p>
            <a:r>
              <a:rPr lang="en-US" sz="1500" dirty="0">
                <a:solidFill>
                  <a:srgbClr val="484848"/>
                </a:solidFill>
              </a:rPr>
              <a:t>ABC</a:t>
            </a:r>
            <a:r>
              <a:rPr lang="tr-TR" sz="1500" dirty="0">
                <a:solidFill>
                  <a:srgbClr val="484848"/>
                </a:solidFill>
              </a:rPr>
              <a:t> yöntemini</a:t>
            </a:r>
            <a:r>
              <a:rPr lang="en-US" sz="1500" dirty="0">
                <a:solidFill>
                  <a:srgbClr val="484848"/>
                </a:solidFill>
              </a:rPr>
              <a:t> ile </a:t>
            </a:r>
            <a:r>
              <a:rPr lang="en-US" sz="1500">
                <a:solidFill>
                  <a:srgbClr val="484848"/>
                </a:solidFill>
              </a:rPr>
              <a:t>sınıflandırmada farkl</a:t>
            </a:r>
            <a:r>
              <a:rPr lang="tr-TR" sz="1500">
                <a:solidFill>
                  <a:srgbClr val="484848"/>
                </a:solidFill>
              </a:rPr>
              <a:t>ılık</a:t>
            </a:r>
            <a:endParaRPr lang="en-US" sz="1500" dirty="0">
              <a:solidFill>
                <a:srgbClr val="484848"/>
              </a:solidFill>
              <a:cs typeface="Segoe UI Light"/>
            </a:endParaRPr>
          </a:p>
          <a:p>
            <a:pPr lvl="0"/>
            <a:endParaRPr lang="en-US" sz="1000" dirty="0">
              <a:solidFill>
                <a:srgbClr val="484848"/>
              </a:solidFill>
            </a:endParaRPr>
          </a:p>
          <a:p>
            <a:r>
              <a:rPr lang="tr-TR" sz="1500" dirty="0">
                <a:solidFill>
                  <a:srgbClr val="484848"/>
                </a:solidFill>
              </a:rPr>
              <a:t>Çok kademeli/düzeyli </a:t>
            </a:r>
            <a:r>
              <a:rPr lang="en-US" sz="1500">
                <a:solidFill>
                  <a:srgbClr val="484848"/>
                </a:solidFill>
              </a:rPr>
              <a:t>yap</a:t>
            </a:r>
            <a:r>
              <a:rPr lang="tr-TR" sz="1500">
                <a:solidFill>
                  <a:srgbClr val="484848"/>
                </a:solidFill>
              </a:rPr>
              <a:t>ı</a:t>
            </a:r>
            <a:endParaRPr lang="en-US" sz="1500">
              <a:solidFill>
                <a:srgbClr val="484848"/>
              </a:solidFill>
              <a:cs typeface="Segoe UI Light"/>
            </a:endParaRPr>
          </a:p>
        </p:txBody>
      </p:sp>
      <p:sp>
        <p:nvSpPr>
          <p:cNvPr id="35" name="Punthaak 5">
            <a:extLst>
              <a:ext uri="{FF2B5EF4-FFF2-40B4-BE49-F238E27FC236}">
                <a16:creationId xmlns:a16="http://schemas.microsoft.com/office/drawing/2014/main" id="{171D88E3-7D64-47A1-B179-8DCD5BFA4FBE}"/>
              </a:ext>
            </a:extLst>
          </p:cNvPr>
          <p:cNvSpPr/>
          <p:nvPr/>
        </p:nvSpPr>
        <p:spPr>
          <a:xfrm>
            <a:off x="350297" y="2422411"/>
            <a:ext cx="3086917" cy="91045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tr-TR" sz="2000" dirty="0">
                <a:solidFill>
                  <a:schemeClr val="bg1"/>
                </a:solidFill>
              </a:rPr>
              <a:t>Ürü</a:t>
            </a:r>
            <a:r>
              <a:rPr lang="en-GB" sz="2000">
                <a:solidFill>
                  <a:schemeClr val="bg1"/>
                </a:solidFill>
              </a:rPr>
              <a:t>nlerin </a:t>
            </a:r>
            <a:r>
              <a:rPr lang="en-GB" sz="2000" err="1">
                <a:solidFill>
                  <a:schemeClr val="bg1"/>
                </a:solidFill>
              </a:rPr>
              <a:t>talep</a:t>
            </a:r>
            <a:r>
              <a:rPr lang="en-GB" sz="2000" dirty="0">
                <a:solidFill>
                  <a:schemeClr val="bg1"/>
                </a:solidFill>
              </a:rPr>
              <a:t> </a:t>
            </a:r>
            <a:r>
              <a:rPr lang="en-GB" sz="2000" err="1">
                <a:solidFill>
                  <a:schemeClr val="bg1"/>
                </a:solidFill>
              </a:rPr>
              <a:t>modeline</a:t>
            </a:r>
            <a:r>
              <a:rPr lang="en-GB" sz="2000">
                <a:solidFill>
                  <a:schemeClr val="bg1"/>
                </a:solidFill>
              </a:rPr>
              <a:t> gore s</a:t>
            </a:r>
            <a:r>
              <a:rPr lang="tr-TR" sz="2000">
                <a:solidFill>
                  <a:schemeClr val="bg1"/>
                </a:solidFill>
              </a:rPr>
              <a:t>ınıf</a:t>
            </a:r>
            <a:r>
              <a:rPr lang="en-GB" sz="2000">
                <a:solidFill>
                  <a:schemeClr val="bg1"/>
                </a:solidFill>
              </a:rPr>
              <a:t>land</a:t>
            </a:r>
            <a:r>
              <a:rPr lang="tr-TR" sz="2000">
                <a:solidFill>
                  <a:schemeClr val="bg1"/>
                </a:solidFill>
              </a:rPr>
              <a:t>ırılması</a:t>
            </a:r>
            <a:endParaRPr lang="en-GB" sz="2000" dirty="0">
              <a:solidFill>
                <a:schemeClr val="bg1"/>
              </a:solidFill>
            </a:endParaRPr>
          </a:p>
        </p:txBody>
      </p:sp>
      <p:sp>
        <p:nvSpPr>
          <p:cNvPr id="36" name="Punthaak 7">
            <a:extLst>
              <a:ext uri="{FF2B5EF4-FFF2-40B4-BE49-F238E27FC236}">
                <a16:creationId xmlns:a16="http://schemas.microsoft.com/office/drawing/2014/main" id="{07366C27-6342-477F-8D3F-EED0B0626023}"/>
              </a:ext>
            </a:extLst>
          </p:cNvPr>
          <p:cNvSpPr/>
          <p:nvPr/>
        </p:nvSpPr>
        <p:spPr>
          <a:xfrm>
            <a:off x="3119054" y="2420709"/>
            <a:ext cx="3112894" cy="889291"/>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a:solidFill>
                  <a:schemeClr val="bg1"/>
                </a:solidFill>
              </a:rPr>
              <a:t> Öngörü </a:t>
            </a:r>
            <a:r>
              <a:rPr lang="en-GB" sz="2000" err="1">
                <a:solidFill>
                  <a:schemeClr val="bg1"/>
                </a:solidFill>
              </a:rPr>
              <a:t>ve</a:t>
            </a:r>
            <a:r>
              <a:rPr lang="en-GB" sz="2000" dirty="0">
                <a:solidFill>
                  <a:schemeClr val="bg1"/>
                </a:solidFill>
              </a:rPr>
              <a:t> </a:t>
            </a:r>
            <a:r>
              <a:rPr lang="en-GB" sz="2000" err="1">
                <a:solidFill>
                  <a:schemeClr val="bg1"/>
                </a:solidFill>
              </a:rPr>
              <a:t>talep</a:t>
            </a:r>
            <a:r>
              <a:rPr lang="en-GB" sz="2000" dirty="0">
                <a:solidFill>
                  <a:schemeClr val="bg1"/>
                </a:solidFill>
              </a:rPr>
              <a:t> </a:t>
            </a:r>
            <a:r>
              <a:rPr lang="en-GB" sz="2000" err="1">
                <a:solidFill>
                  <a:schemeClr val="bg1"/>
                </a:solidFill>
              </a:rPr>
              <a:t>planlamas</a:t>
            </a:r>
            <a:r>
              <a:rPr lang="tr-TR" sz="2000" err="1">
                <a:solidFill>
                  <a:schemeClr val="bg1"/>
                </a:solidFill>
              </a:rPr>
              <a:t>ını</a:t>
            </a:r>
            <a:r>
              <a:rPr lang="en-GB" sz="2000" dirty="0">
                <a:solidFill>
                  <a:schemeClr val="bg1"/>
                </a:solidFill>
              </a:rPr>
              <a:t> </a:t>
            </a:r>
            <a:r>
              <a:rPr lang="en-GB" sz="2000" err="1">
                <a:solidFill>
                  <a:schemeClr val="bg1"/>
                </a:solidFill>
              </a:rPr>
              <a:t>yapar</a:t>
            </a:r>
            <a:endParaRPr lang="en-GB" sz="2000">
              <a:solidFill>
                <a:schemeClr val="bg1"/>
              </a:solidFill>
            </a:endParaRPr>
          </a:p>
        </p:txBody>
      </p:sp>
      <p:sp>
        <p:nvSpPr>
          <p:cNvPr id="37" name="Punthaak 8">
            <a:extLst>
              <a:ext uri="{FF2B5EF4-FFF2-40B4-BE49-F238E27FC236}">
                <a16:creationId xmlns:a16="http://schemas.microsoft.com/office/drawing/2014/main" id="{41DF517F-40E1-4A48-9F2A-A1B4C915F17A}"/>
              </a:ext>
            </a:extLst>
          </p:cNvPr>
          <p:cNvSpPr/>
          <p:nvPr/>
        </p:nvSpPr>
        <p:spPr>
          <a:xfrm>
            <a:off x="5905130" y="2420708"/>
            <a:ext cx="3112894" cy="889291"/>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solidFill>
                  <a:schemeClr val="bg1"/>
                </a:solidFill>
              </a:rPr>
              <a:t>Sipariş </a:t>
            </a:r>
            <a:r>
              <a:rPr lang="nl-NL" sz="2000" dirty="0">
                <a:solidFill>
                  <a:schemeClr val="bg1"/>
                </a:solidFill>
              </a:rPr>
              <a:t>d</a:t>
            </a:r>
            <a:r>
              <a:rPr lang="tr-TR" sz="2000" dirty="0">
                <a:solidFill>
                  <a:schemeClr val="bg1"/>
                </a:solidFill>
              </a:rPr>
              <a:t>ü</a:t>
            </a:r>
            <a:r>
              <a:rPr lang="nl-NL" sz="2000" dirty="0">
                <a:solidFill>
                  <a:schemeClr val="bg1"/>
                </a:solidFill>
              </a:rPr>
              <a:t>zeyini hesaplar </a:t>
            </a:r>
            <a:r>
              <a:rPr lang="nl-NL" sz="2000">
                <a:solidFill>
                  <a:schemeClr val="bg1"/>
                </a:solidFill>
              </a:rPr>
              <a:t>ve </a:t>
            </a:r>
            <a:r>
              <a:rPr lang="tr-TR" sz="2000">
                <a:solidFill>
                  <a:schemeClr val="bg1"/>
                </a:solidFill>
              </a:rPr>
              <a:t>sipariş </a:t>
            </a:r>
            <a:r>
              <a:rPr lang="nl-NL" sz="2000">
                <a:solidFill>
                  <a:schemeClr val="bg1"/>
                </a:solidFill>
              </a:rPr>
              <a:t>tavsiye</a:t>
            </a:r>
            <a:r>
              <a:rPr lang="tr-TR" sz="2000">
                <a:solidFill>
                  <a:schemeClr val="bg1"/>
                </a:solidFill>
              </a:rPr>
              <a:t>si</a:t>
            </a:r>
            <a:r>
              <a:rPr lang="nl-NL" sz="2000">
                <a:solidFill>
                  <a:schemeClr val="bg1"/>
                </a:solidFill>
              </a:rPr>
              <a:t> </a:t>
            </a:r>
            <a:r>
              <a:rPr lang="nl-NL" sz="2000" dirty="0">
                <a:solidFill>
                  <a:schemeClr val="bg1"/>
                </a:solidFill>
              </a:rPr>
              <a:t>verir</a:t>
            </a:r>
            <a:endParaRPr lang="en-GB" sz="2000" dirty="0">
              <a:solidFill>
                <a:schemeClr val="bg1"/>
              </a:solidFill>
            </a:endParaRPr>
          </a:p>
        </p:txBody>
      </p:sp>
      <p:sp>
        <p:nvSpPr>
          <p:cNvPr id="38" name="Punthaak 9">
            <a:extLst>
              <a:ext uri="{FF2B5EF4-FFF2-40B4-BE49-F238E27FC236}">
                <a16:creationId xmlns:a16="http://schemas.microsoft.com/office/drawing/2014/main" id="{433C55AC-E577-4A03-9127-488A249B0734}"/>
              </a:ext>
            </a:extLst>
          </p:cNvPr>
          <p:cNvSpPr/>
          <p:nvPr/>
        </p:nvSpPr>
        <p:spPr>
          <a:xfrm>
            <a:off x="8700483" y="2420709"/>
            <a:ext cx="3112894" cy="889291"/>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2000" dirty="0">
                <a:solidFill>
                  <a:schemeClr val="bg1"/>
                </a:solidFill>
              </a:rPr>
              <a:t> </a:t>
            </a:r>
            <a:r>
              <a:rPr lang="tr-TR" sz="2000" dirty="0">
                <a:solidFill>
                  <a:schemeClr val="bg1"/>
                </a:solidFill>
              </a:rPr>
              <a:t>İ</a:t>
            </a:r>
            <a:r>
              <a:rPr lang="nl-NL" sz="2000" dirty="0">
                <a:solidFill>
                  <a:schemeClr val="bg1"/>
                </a:solidFill>
              </a:rPr>
              <a:t>kmali optimize eder</a:t>
            </a:r>
            <a:endParaRPr lang="en-GB" sz="2000" dirty="0" err="1">
              <a:solidFill>
                <a:schemeClr val="bg1"/>
              </a:solidFill>
            </a:endParaRPr>
          </a:p>
        </p:txBody>
      </p:sp>
      <p:sp>
        <p:nvSpPr>
          <p:cNvPr id="39" name="TextBox 15">
            <a:extLst>
              <a:ext uri="{FF2B5EF4-FFF2-40B4-BE49-F238E27FC236}">
                <a16:creationId xmlns:a16="http://schemas.microsoft.com/office/drawing/2014/main" id="{C631206D-2990-4B80-A41F-5E6F4425579A}"/>
              </a:ext>
            </a:extLst>
          </p:cNvPr>
          <p:cNvSpPr txBox="1"/>
          <p:nvPr/>
        </p:nvSpPr>
        <p:spPr>
          <a:xfrm>
            <a:off x="2457434" y="1848190"/>
            <a:ext cx="1440000" cy="246221"/>
          </a:xfrm>
          <a:prstGeom prst="rect">
            <a:avLst/>
          </a:prstGeom>
          <a:noFill/>
        </p:spPr>
        <p:txBody>
          <a:bodyPr wrap="square" lIns="0" tIns="0" rIns="0" bIns="0" rtlCol="0" anchor="t">
            <a:spAutoFit/>
          </a:bodyPr>
          <a:lstStyle/>
          <a:p>
            <a:pPr algn="ctr"/>
            <a:r>
              <a:rPr lang="nl-NL" sz="1600" b="1">
                <a:gradFill>
                  <a:gsLst>
                    <a:gs pos="2917">
                      <a:schemeClr val="tx1"/>
                    </a:gs>
                    <a:gs pos="30000">
                      <a:schemeClr val="tx1"/>
                    </a:gs>
                  </a:gsLst>
                  <a:lin ang="5400000" scaled="0"/>
                </a:gradFill>
                <a:cs typeface="Segoe UI Light"/>
              </a:rPr>
              <a:t>Öngörü</a:t>
            </a:r>
            <a:endParaRPr lang="nl-NL" sz="1600" b="1" dirty="0">
              <a:gradFill>
                <a:gsLst>
                  <a:gs pos="2917">
                    <a:schemeClr val="tx1"/>
                  </a:gs>
                  <a:gs pos="30000">
                    <a:schemeClr val="tx1"/>
                  </a:gs>
                </a:gsLst>
                <a:lin ang="5400000" scaled="0"/>
              </a:gradFill>
              <a:cs typeface="Segoe UI Light"/>
            </a:endParaRPr>
          </a:p>
        </p:txBody>
      </p:sp>
      <p:cxnSp>
        <p:nvCxnSpPr>
          <p:cNvPr id="40" name="Elbow Connector 60">
            <a:extLst>
              <a:ext uri="{FF2B5EF4-FFF2-40B4-BE49-F238E27FC236}">
                <a16:creationId xmlns:a16="http://schemas.microsoft.com/office/drawing/2014/main" id="{332F0103-03CF-4819-8AC3-4896EA255DE5}"/>
              </a:ext>
            </a:extLst>
          </p:cNvPr>
          <p:cNvCxnSpPr/>
          <p:nvPr/>
        </p:nvCxnSpPr>
        <p:spPr>
          <a:xfrm rot="10800000" flipV="1">
            <a:off x="1394053" y="1971301"/>
            <a:ext cx="1079997" cy="288000"/>
          </a:xfrm>
          <a:prstGeom prst="bentConnector3">
            <a:avLst>
              <a:gd name="adj1" fmla="val 101153"/>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61">
            <a:extLst>
              <a:ext uri="{FF2B5EF4-FFF2-40B4-BE49-F238E27FC236}">
                <a16:creationId xmlns:a16="http://schemas.microsoft.com/office/drawing/2014/main" id="{65DBC322-4560-4FA5-B6E8-DEF58E8DD4D9}"/>
              </a:ext>
            </a:extLst>
          </p:cNvPr>
          <p:cNvCxnSpPr/>
          <p:nvPr/>
        </p:nvCxnSpPr>
        <p:spPr>
          <a:xfrm>
            <a:off x="3914049" y="1971301"/>
            <a:ext cx="1116000" cy="288000"/>
          </a:xfrm>
          <a:prstGeom prst="bentConnector3">
            <a:avLst>
              <a:gd name="adj1" fmla="val 99503"/>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2" name="TextBox 18">
            <a:extLst>
              <a:ext uri="{FF2B5EF4-FFF2-40B4-BE49-F238E27FC236}">
                <a16:creationId xmlns:a16="http://schemas.microsoft.com/office/drawing/2014/main" id="{200A011B-71FC-4533-B027-165D5932386D}"/>
              </a:ext>
            </a:extLst>
          </p:cNvPr>
          <p:cNvSpPr txBox="1"/>
          <p:nvPr/>
        </p:nvSpPr>
        <p:spPr>
          <a:xfrm>
            <a:off x="8045824" y="1677896"/>
            <a:ext cx="1440000" cy="492443"/>
          </a:xfrm>
          <a:prstGeom prst="rect">
            <a:avLst/>
          </a:prstGeom>
          <a:noFill/>
        </p:spPr>
        <p:txBody>
          <a:bodyPr wrap="square" lIns="0" tIns="0" rIns="0" bIns="0" rtlCol="0">
            <a:spAutoFit/>
          </a:bodyPr>
          <a:lstStyle/>
          <a:p>
            <a:pPr algn="ctr"/>
            <a:r>
              <a:rPr lang="nl-NL" sz="1600" b="1" dirty="0">
                <a:gradFill>
                  <a:gsLst>
                    <a:gs pos="2917">
                      <a:schemeClr val="tx1"/>
                    </a:gs>
                    <a:gs pos="30000">
                      <a:schemeClr val="tx1"/>
                    </a:gs>
                  </a:gsLst>
                  <a:lin ang="5400000" scaled="0"/>
                </a:gradFill>
              </a:rPr>
              <a:t>Envanter Y</a:t>
            </a:r>
            <a:r>
              <a:rPr lang="tr-TR" sz="1600" b="1" dirty="0">
                <a:gradFill>
                  <a:gsLst>
                    <a:gs pos="2917">
                      <a:schemeClr val="tx1"/>
                    </a:gs>
                    <a:gs pos="30000">
                      <a:schemeClr val="tx1"/>
                    </a:gs>
                  </a:gsLst>
                  <a:lin ang="5400000" scaled="0"/>
                </a:gradFill>
              </a:rPr>
              <a:t>ö</a:t>
            </a:r>
            <a:r>
              <a:rPr lang="nl-NL" sz="1600" b="1" dirty="0">
                <a:gradFill>
                  <a:gsLst>
                    <a:gs pos="2917">
                      <a:schemeClr val="tx1"/>
                    </a:gs>
                    <a:gs pos="30000">
                      <a:schemeClr val="tx1"/>
                    </a:gs>
                  </a:gsLst>
                  <a:lin ang="5400000" scaled="0"/>
                </a:gradFill>
              </a:rPr>
              <a:t>netimi</a:t>
            </a:r>
          </a:p>
        </p:txBody>
      </p:sp>
      <p:cxnSp>
        <p:nvCxnSpPr>
          <p:cNvPr id="43" name="Elbow Connector 63">
            <a:extLst>
              <a:ext uri="{FF2B5EF4-FFF2-40B4-BE49-F238E27FC236}">
                <a16:creationId xmlns:a16="http://schemas.microsoft.com/office/drawing/2014/main" id="{79ECB37A-C96E-47AB-AD98-5CB7E22F3D12}"/>
              </a:ext>
            </a:extLst>
          </p:cNvPr>
          <p:cNvCxnSpPr/>
          <p:nvPr/>
        </p:nvCxnSpPr>
        <p:spPr>
          <a:xfrm rot="10800000" flipV="1">
            <a:off x="6957715" y="1971301"/>
            <a:ext cx="1116000" cy="288000"/>
          </a:xfrm>
          <a:prstGeom prst="bentConnector3">
            <a:avLst>
              <a:gd name="adj1" fmla="val 101394"/>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64">
            <a:extLst>
              <a:ext uri="{FF2B5EF4-FFF2-40B4-BE49-F238E27FC236}">
                <a16:creationId xmlns:a16="http://schemas.microsoft.com/office/drawing/2014/main" id="{5BBF3CCA-B77E-4E1C-9A49-1A5CB7652747}"/>
              </a:ext>
            </a:extLst>
          </p:cNvPr>
          <p:cNvCxnSpPr/>
          <p:nvPr/>
        </p:nvCxnSpPr>
        <p:spPr>
          <a:xfrm>
            <a:off x="9513715" y="1971301"/>
            <a:ext cx="1116000" cy="288000"/>
          </a:xfrm>
          <a:prstGeom prst="bentConnector3">
            <a:avLst>
              <a:gd name="adj1" fmla="val 10062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66">
            <a:extLst>
              <a:ext uri="{FF2B5EF4-FFF2-40B4-BE49-F238E27FC236}">
                <a16:creationId xmlns:a16="http://schemas.microsoft.com/office/drawing/2014/main" id="{518C267F-4B9F-4188-BD03-FBFF8FE1E924}"/>
              </a:ext>
            </a:extLst>
          </p:cNvPr>
          <p:cNvCxnSpPr/>
          <p:nvPr/>
        </p:nvCxnSpPr>
        <p:spPr>
          <a:xfrm rot="10800000" flipV="1">
            <a:off x="500237" y="5872822"/>
            <a:ext cx="3780000" cy="1"/>
          </a:xfrm>
          <a:prstGeom prst="bentConnector3">
            <a:avLst>
              <a:gd name="adj1" fmla="val 50000"/>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67">
            <a:extLst>
              <a:ext uri="{FF2B5EF4-FFF2-40B4-BE49-F238E27FC236}">
                <a16:creationId xmlns:a16="http://schemas.microsoft.com/office/drawing/2014/main" id="{22022B34-2382-46DA-B30F-48472A776AC6}"/>
              </a:ext>
            </a:extLst>
          </p:cNvPr>
          <p:cNvCxnSpPr/>
          <p:nvPr/>
        </p:nvCxnSpPr>
        <p:spPr>
          <a:xfrm>
            <a:off x="7718271" y="5872823"/>
            <a:ext cx="3780000" cy="1"/>
          </a:xfrm>
          <a:prstGeom prst="bentConnector3">
            <a:avLst>
              <a:gd name="adj1" fmla="val 50000"/>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7" name="Rectangle 23">
            <a:extLst>
              <a:ext uri="{FF2B5EF4-FFF2-40B4-BE49-F238E27FC236}">
                <a16:creationId xmlns:a16="http://schemas.microsoft.com/office/drawing/2014/main" id="{2C95876C-8350-43FD-8A38-7D37D4A73584}"/>
              </a:ext>
            </a:extLst>
          </p:cNvPr>
          <p:cNvSpPr/>
          <p:nvPr/>
        </p:nvSpPr>
        <p:spPr>
          <a:xfrm>
            <a:off x="4451254" y="5685242"/>
            <a:ext cx="3096000" cy="37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atin typeface="Segoe UI Semibold" panose="020B0702040204020203" pitchFamily="34" charset="0"/>
                <a:cs typeface="Segoe UI Semibold" panose="020B0702040204020203" pitchFamily="34" charset="0"/>
              </a:rPr>
              <a:t>İ</a:t>
            </a:r>
            <a:r>
              <a:rPr lang="en-GB">
                <a:latin typeface="Segoe UI Semibold" panose="020B0702040204020203" pitchFamily="34" charset="0"/>
                <a:cs typeface="Segoe UI Semibold" panose="020B0702040204020203" pitchFamily="34" charset="0"/>
              </a:rPr>
              <a:t>stisn</a:t>
            </a:r>
            <a:r>
              <a:rPr lang="tr-TR">
                <a:latin typeface="Segoe UI Semibold" panose="020B0702040204020203" pitchFamily="34" charset="0"/>
                <a:cs typeface="Segoe UI Semibold" panose="020B0702040204020203" pitchFamily="34" charset="0"/>
              </a:rPr>
              <a:t>aları</a:t>
            </a:r>
            <a:r>
              <a:rPr lang="en-GB">
                <a:latin typeface="Segoe UI Semibold" panose="020B0702040204020203" pitchFamily="34" charset="0"/>
                <a:cs typeface="Segoe UI Semibold" panose="020B0702040204020203" pitchFamily="34" charset="0"/>
              </a:rPr>
              <a:t> </a:t>
            </a:r>
            <a:r>
              <a:rPr lang="en-GB" dirty="0">
                <a:latin typeface="Segoe UI Semibold" panose="020B0702040204020203" pitchFamily="34" charset="0"/>
                <a:cs typeface="Segoe UI Semibold" panose="020B0702040204020203" pitchFamily="34" charset="0"/>
              </a:rPr>
              <a:t>y</a:t>
            </a:r>
            <a:r>
              <a:rPr lang="tr-TR">
                <a:latin typeface="Segoe UI Semibold" panose="020B0702040204020203" pitchFamily="34" charset="0"/>
                <a:cs typeface="Segoe UI Semibold" panose="020B0702040204020203" pitchFamily="34" charset="0"/>
              </a:rPr>
              <a:t>ö</a:t>
            </a:r>
            <a:r>
              <a:rPr lang="en-GB">
                <a:latin typeface="Segoe UI Semibold" panose="020B0702040204020203" pitchFamily="34" charset="0"/>
                <a:cs typeface="Segoe UI Semibold" panose="020B0702040204020203" pitchFamily="34" charset="0"/>
              </a:rPr>
              <a:t>net</a:t>
            </a:r>
            <a:r>
              <a:rPr lang="tr-TR">
                <a:latin typeface="Segoe UI Semibold" panose="020B0702040204020203" pitchFamily="34" charset="0"/>
                <a:cs typeface="Segoe UI Semibold" panose="020B0702040204020203" pitchFamily="34" charset="0"/>
              </a:rPr>
              <a:t>mek</a:t>
            </a:r>
            <a:endParaRPr lang="en-GB"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06696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par>
                                <p:cTn id="62" presetID="10" presetClass="entr" presetSubtype="0"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p:bldP spid="42" grpId="0"/>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FA83133-119E-451D-94AB-59087D0B0C7B}"/>
              </a:ext>
            </a:extLst>
          </p:cNvPr>
          <p:cNvSpPr txBox="1">
            <a:spLocks/>
          </p:cNvSpPr>
          <p:nvPr/>
        </p:nvSpPr>
        <p:spPr>
          <a:xfrm>
            <a:off x="43993" y="-571980"/>
            <a:ext cx="8675402" cy="1468072"/>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ü"/>
            </a:pPr>
            <a:endParaRPr lang="nl-NL" dirty="0">
              <a:solidFill>
                <a:srgbClr val="002060"/>
              </a:solidFill>
            </a:endParaRPr>
          </a:p>
        </p:txBody>
      </p:sp>
      <p:sp>
        <p:nvSpPr>
          <p:cNvPr id="6" name="Text Placeholder 2">
            <a:extLst>
              <a:ext uri="{FF2B5EF4-FFF2-40B4-BE49-F238E27FC236}">
                <a16:creationId xmlns:a16="http://schemas.microsoft.com/office/drawing/2014/main" id="{3225CC49-B5CF-45CC-830E-0265FB23A9A3}"/>
              </a:ext>
            </a:extLst>
          </p:cNvPr>
          <p:cNvSpPr txBox="1">
            <a:spLocks/>
          </p:cNvSpPr>
          <p:nvPr/>
        </p:nvSpPr>
        <p:spPr>
          <a:xfrm>
            <a:off x="443169" y="331119"/>
            <a:ext cx="8855814" cy="892596"/>
          </a:xfrm>
          <a:prstGeom prst="rect">
            <a:avLst/>
          </a:prstGeom>
        </p:spPr>
        <p:txBody>
          <a:bodyPr vert="horz" lIns="91440" tIns="45720" rIns="91440" bIns="45720" rtlCol="0" anchor="t"/>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1"/>
                </a:solidFill>
                <a:latin typeface="Segoe UI Semibold"/>
                <a:cs typeface="Segoe UI Semibold"/>
              </a:rPr>
              <a:t>Slim4'da </a:t>
            </a:r>
            <a:r>
              <a:rPr lang="en-US" sz="1600" b="1" dirty="0" err="1">
                <a:solidFill>
                  <a:schemeClr val="bg1"/>
                </a:solidFill>
                <a:latin typeface="Segoe UI Semibold"/>
                <a:cs typeface="Segoe UI Semibold"/>
              </a:rPr>
              <a:t>işletmenin</a:t>
            </a:r>
            <a:r>
              <a:rPr lang="en-US" sz="1600" b="1" dirty="0">
                <a:solidFill>
                  <a:schemeClr val="bg1"/>
                </a:solidFill>
                <a:latin typeface="Segoe UI Semibold"/>
                <a:cs typeface="Segoe UI Semibold"/>
              </a:rPr>
              <a:t> </a:t>
            </a:r>
            <a:r>
              <a:rPr lang="en-US" sz="1600" b="1" dirty="0" err="1">
                <a:solidFill>
                  <a:schemeClr val="bg1"/>
                </a:solidFill>
                <a:latin typeface="Segoe UI Semibold"/>
                <a:cs typeface="Segoe UI Semibold"/>
              </a:rPr>
              <a:t>performansını</a:t>
            </a:r>
            <a:r>
              <a:rPr lang="en-US" sz="1600" b="1" dirty="0">
                <a:solidFill>
                  <a:schemeClr val="bg1"/>
                </a:solidFill>
                <a:latin typeface="Segoe UI Semibold"/>
                <a:cs typeface="Segoe UI Semibold"/>
              </a:rPr>
              <a:t> </a:t>
            </a:r>
            <a:r>
              <a:rPr lang="tr-TR" sz="1600" b="1" dirty="0">
                <a:solidFill>
                  <a:schemeClr val="bg1"/>
                </a:solidFill>
                <a:latin typeface="Segoe UI Semibold"/>
                <a:cs typeface="Segoe UI Semibold"/>
              </a:rPr>
              <a:t>4</a:t>
            </a:r>
            <a:r>
              <a:rPr lang="en-US" sz="1600" b="1" dirty="0">
                <a:solidFill>
                  <a:schemeClr val="bg1"/>
                </a:solidFill>
                <a:latin typeface="Segoe UI Semibold"/>
                <a:cs typeface="Segoe UI Semibold"/>
              </a:rPr>
              <a:t> KPI </a:t>
            </a:r>
            <a:r>
              <a:rPr lang="en-US" sz="1600" b="1" dirty="0" err="1">
                <a:solidFill>
                  <a:schemeClr val="bg1"/>
                </a:solidFill>
                <a:latin typeface="Segoe UI Semibold"/>
                <a:cs typeface="Segoe UI Semibold"/>
              </a:rPr>
              <a:t>üzerinden</a:t>
            </a:r>
            <a:r>
              <a:rPr lang="en-US" sz="1600" b="1" dirty="0">
                <a:solidFill>
                  <a:schemeClr val="bg1"/>
                </a:solidFill>
                <a:latin typeface="Segoe UI Semibold"/>
                <a:cs typeface="Segoe UI Semibold"/>
              </a:rPr>
              <a:t> </a:t>
            </a:r>
            <a:r>
              <a:rPr lang="en-US" sz="1600" b="1" dirty="0" err="1">
                <a:solidFill>
                  <a:schemeClr val="bg1"/>
                </a:solidFill>
                <a:latin typeface="Segoe UI Semibold"/>
                <a:cs typeface="Segoe UI Semibold"/>
              </a:rPr>
              <a:t>izlemek</a:t>
            </a:r>
            <a:r>
              <a:rPr lang="en-US" sz="1600" b="1" dirty="0">
                <a:solidFill>
                  <a:schemeClr val="bg1"/>
                </a:solidFill>
                <a:latin typeface="Segoe UI Semibold"/>
                <a:cs typeface="Segoe UI Semibold"/>
              </a:rPr>
              <a:t> </a:t>
            </a:r>
            <a:r>
              <a:rPr lang="en-US" sz="1600" b="1" dirty="0" err="1">
                <a:solidFill>
                  <a:schemeClr val="bg1"/>
                </a:solidFill>
                <a:latin typeface="Segoe UI Semibold"/>
                <a:cs typeface="Segoe UI Semibold"/>
              </a:rPr>
              <a:t>mümkündür</a:t>
            </a:r>
            <a:r>
              <a:rPr lang="tr-TR" sz="1600" dirty="0">
                <a:solidFill>
                  <a:schemeClr val="bg1"/>
                </a:solidFill>
                <a:latin typeface="Segoe UI Semibold"/>
                <a:cs typeface="Segoe UI Semibold"/>
              </a:rPr>
              <a:t>.</a:t>
            </a:r>
            <a:endParaRPr lang="nl-NL" sz="1600" dirty="0">
              <a:solidFill>
                <a:schemeClr val="bg1"/>
              </a:solidFill>
              <a:latin typeface="Segoe UI Semibold"/>
              <a:cs typeface="Segoe UI Semibold"/>
            </a:endParaRPr>
          </a:p>
        </p:txBody>
      </p:sp>
      <p:sp>
        <p:nvSpPr>
          <p:cNvPr id="7" name="Text Placeholder 5">
            <a:extLst>
              <a:ext uri="{FF2B5EF4-FFF2-40B4-BE49-F238E27FC236}">
                <a16:creationId xmlns:a16="http://schemas.microsoft.com/office/drawing/2014/main" id="{108CD200-48B6-474E-89CA-22C8C2137199}"/>
              </a:ext>
            </a:extLst>
          </p:cNvPr>
          <p:cNvSpPr txBox="1">
            <a:spLocks/>
          </p:cNvSpPr>
          <p:nvPr/>
        </p:nvSpPr>
        <p:spPr>
          <a:xfrm>
            <a:off x="3705840" y="3097599"/>
            <a:ext cx="1984419" cy="892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err="1"/>
              <a:t>Sto</a:t>
            </a:r>
            <a:r>
              <a:rPr lang="tr-TR" i="1" dirty="0"/>
              <a:t>ğ</a:t>
            </a:r>
            <a:r>
              <a:rPr lang="en-US" i="1" dirty="0"/>
              <a:t>un ne </a:t>
            </a:r>
            <a:r>
              <a:rPr lang="en-US" i="1" dirty="0" err="1"/>
              <a:t>kadarı</a:t>
            </a:r>
            <a:r>
              <a:rPr lang="en-US" i="1" dirty="0"/>
              <a:t> </a:t>
            </a:r>
            <a:r>
              <a:rPr lang="en-US" i="1" dirty="0" err="1"/>
              <a:t>fazla</a:t>
            </a:r>
            <a:r>
              <a:rPr lang="en-US" i="1" dirty="0"/>
              <a:t>?</a:t>
            </a:r>
            <a:endParaRPr lang="nl-NL" i="1" dirty="0"/>
          </a:p>
        </p:txBody>
      </p:sp>
      <p:sp>
        <p:nvSpPr>
          <p:cNvPr id="10" name="Text Placeholder 7">
            <a:extLst>
              <a:ext uri="{FF2B5EF4-FFF2-40B4-BE49-F238E27FC236}">
                <a16:creationId xmlns:a16="http://schemas.microsoft.com/office/drawing/2014/main" id="{F8B53D69-818B-4509-91DB-AA64491A8448}"/>
              </a:ext>
            </a:extLst>
          </p:cNvPr>
          <p:cNvSpPr txBox="1">
            <a:spLocks/>
          </p:cNvSpPr>
          <p:nvPr/>
        </p:nvSpPr>
        <p:spPr>
          <a:xfrm>
            <a:off x="6484940" y="1628289"/>
            <a:ext cx="1984419" cy="892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Sat</a:t>
            </a:r>
            <a:r>
              <a:rPr lang="tr-TR" i="1" dirty="0" err="1"/>
              <a:t>ış</a:t>
            </a:r>
            <a:r>
              <a:rPr lang="en-US" i="1" dirty="0"/>
              <a:t> ne </a:t>
            </a:r>
            <a:r>
              <a:rPr lang="en-US" i="1" dirty="0" err="1"/>
              <a:t>kadar</a:t>
            </a:r>
            <a:r>
              <a:rPr lang="en-US" i="1" dirty="0"/>
              <a:t> s</a:t>
            </a:r>
            <a:r>
              <a:rPr lang="tr-TR" i="1" dirty="0"/>
              <a:t>ü</a:t>
            </a:r>
            <a:r>
              <a:rPr lang="en-US" i="1" dirty="0"/>
              <a:t>r</a:t>
            </a:r>
            <a:r>
              <a:rPr lang="tr-TR" i="1" dirty="0"/>
              <a:t>ü</a:t>
            </a:r>
            <a:r>
              <a:rPr lang="en-US" i="1" dirty="0" err="1"/>
              <a:t>yor</a:t>
            </a:r>
            <a:r>
              <a:rPr lang="en-US" i="1" dirty="0"/>
              <a:t>?</a:t>
            </a:r>
            <a:endParaRPr lang="nl-NL" i="1" dirty="0"/>
          </a:p>
        </p:txBody>
      </p:sp>
      <p:sp>
        <p:nvSpPr>
          <p:cNvPr id="12" name="Text Placeholder 9">
            <a:extLst>
              <a:ext uri="{FF2B5EF4-FFF2-40B4-BE49-F238E27FC236}">
                <a16:creationId xmlns:a16="http://schemas.microsoft.com/office/drawing/2014/main" id="{D83847A2-B999-4ECB-8802-45E0FC88D295}"/>
              </a:ext>
            </a:extLst>
          </p:cNvPr>
          <p:cNvSpPr txBox="1">
            <a:spLocks/>
          </p:cNvSpPr>
          <p:nvPr/>
        </p:nvSpPr>
        <p:spPr>
          <a:xfrm>
            <a:off x="8404141" y="2982702"/>
            <a:ext cx="1984419" cy="892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err="1"/>
              <a:t>Talebin</a:t>
            </a:r>
            <a:r>
              <a:rPr lang="en-US" i="1" dirty="0"/>
              <a:t> </a:t>
            </a:r>
            <a:r>
              <a:rPr lang="en-US" i="1" dirty="0" err="1"/>
              <a:t>hangi</a:t>
            </a:r>
            <a:r>
              <a:rPr lang="en-US" i="1" dirty="0"/>
              <a:t> </a:t>
            </a:r>
            <a:r>
              <a:rPr lang="en-US" i="1" dirty="0" err="1"/>
              <a:t>kısmı</a:t>
            </a:r>
            <a:r>
              <a:rPr lang="en-US" i="1" dirty="0"/>
              <a:t> </a:t>
            </a:r>
            <a:r>
              <a:rPr lang="en-US" i="1" dirty="0" err="1"/>
              <a:t>stoktan</a:t>
            </a:r>
            <a:r>
              <a:rPr lang="en-US" i="1" dirty="0"/>
              <a:t> </a:t>
            </a:r>
            <a:r>
              <a:rPr lang="en-US" i="1" dirty="0" err="1"/>
              <a:t>satılıyor</a:t>
            </a:r>
            <a:r>
              <a:rPr lang="en-US" i="1" dirty="0"/>
              <a:t>?</a:t>
            </a:r>
            <a:endParaRPr lang="nl-NL" i="1" dirty="0"/>
          </a:p>
        </p:txBody>
      </p:sp>
      <p:sp>
        <p:nvSpPr>
          <p:cNvPr id="13" name="Oval 12">
            <a:extLst>
              <a:ext uri="{FF2B5EF4-FFF2-40B4-BE49-F238E27FC236}">
                <a16:creationId xmlns:a16="http://schemas.microsoft.com/office/drawing/2014/main" id="{32EC208F-4DB9-4B0C-BFD5-A039B61C4257}"/>
              </a:ext>
            </a:extLst>
          </p:cNvPr>
          <p:cNvSpPr/>
          <p:nvPr/>
        </p:nvSpPr>
        <p:spPr>
          <a:xfrm>
            <a:off x="599533" y="1223715"/>
            <a:ext cx="1612412" cy="1623262"/>
          </a:xfrm>
          <a:prstGeom prst="ellipse">
            <a:avLst/>
          </a:prstGeom>
          <a:solidFill>
            <a:srgbClr val="00A9E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err="1"/>
              <a:t>Servis</a:t>
            </a:r>
            <a:r>
              <a:rPr lang="en-US" dirty="0"/>
              <a:t> </a:t>
            </a:r>
            <a:r>
              <a:rPr lang="en-US" dirty="0" err="1"/>
              <a:t>seviyesi</a:t>
            </a:r>
            <a:endParaRPr lang="nl-NL" dirty="0"/>
          </a:p>
        </p:txBody>
      </p:sp>
      <p:sp>
        <p:nvSpPr>
          <p:cNvPr id="14" name="Oval 13">
            <a:extLst>
              <a:ext uri="{FF2B5EF4-FFF2-40B4-BE49-F238E27FC236}">
                <a16:creationId xmlns:a16="http://schemas.microsoft.com/office/drawing/2014/main" id="{779CAE36-72CB-4DAE-BE21-E4F55C48553F}"/>
              </a:ext>
            </a:extLst>
          </p:cNvPr>
          <p:cNvSpPr/>
          <p:nvPr/>
        </p:nvSpPr>
        <p:spPr>
          <a:xfrm>
            <a:off x="4741787" y="1262955"/>
            <a:ext cx="1612412" cy="1623262"/>
          </a:xfrm>
          <a:prstGeom prst="ellipse">
            <a:avLst/>
          </a:prstGeom>
          <a:solidFill>
            <a:srgbClr val="00A9E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err="1"/>
              <a:t>Eldeki</a:t>
            </a:r>
            <a:r>
              <a:rPr lang="en-US" dirty="0"/>
              <a:t> </a:t>
            </a:r>
            <a:r>
              <a:rPr lang="en-US" dirty="0" err="1"/>
              <a:t>stok</a:t>
            </a:r>
            <a:r>
              <a:rPr lang="en-US" dirty="0"/>
              <a:t> g</a:t>
            </a:r>
            <a:r>
              <a:rPr lang="tr-TR" dirty="0"/>
              <a:t>ü</a:t>
            </a:r>
            <a:r>
              <a:rPr lang="en-US" dirty="0"/>
              <a:t>n say</a:t>
            </a:r>
            <a:r>
              <a:rPr lang="tr-TR" dirty="0"/>
              <a:t>ısı</a:t>
            </a:r>
            <a:endParaRPr lang="nl-NL" dirty="0"/>
          </a:p>
        </p:txBody>
      </p:sp>
      <p:sp>
        <p:nvSpPr>
          <p:cNvPr id="15" name="Oval 14">
            <a:extLst>
              <a:ext uri="{FF2B5EF4-FFF2-40B4-BE49-F238E27FC236}">
                <a16:creationId xmlns:a16="http://schemas.microsoft.com/office/drawing/2014/main" id="{EE93BE96-6AC3-4984-9134-934A720D01B7}"/>
              </a:ext>
            </a:extLst>
          </p:cNvPr>
          <p:cNvSpPr/>
          <p:nvPr/>
        </p:nvSpPr>
        <p:spPr>
          <a:xfrm>
            <a:off x="2093428" y="2901306"/>
            <a:ext cx="1612412" cy="1623262"/>
          </a:xfrm>
          <a:prstGeom prst="ellipse">
            <a:avLst/>
          </a:prstGeom>
          <a:solidFill>
            <a:srgbClr val="00A9E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err="1"/>
              <a:t>Fazla</a:t>
            </a:r>
            <a:r>
              <a:rPr lang="en-US" dirty="0"/>
              <a:t> </a:t>
            </a:r>
            <a:r>
              <a:rPr lang="en-US" dirty="0" err="1"/>
              <a:t>stok</a:t>
            </a:r>
            <a:endParaRPr lang="nl-NL" dirty="0"/>
          </a:p>
        </p:txBody>
      </p:sp>
      <p:sp>
        <p:nvSpPr>
          <p:cNvPr id="18" name="Oval 17">
            <a:extLst>
              <a:ext uri="{FF2B5EF4-FFF2-40B4-BE49-F238E27FC236}">
                <a16:creationId xmlns:a16="http://schemas.microsoft.com/office/drawing/2014/main" id="{02EAA9F5-8A71-45C4-A072-D290672A805F}"/>
              </a:ext>
            </a:extLst>
          </p:cNvPr>
          <p:cNvSpPr/>
          <p:nvPr/>
        </p:nvSpPr>
        <p:spPr>
          <a:xfrm>
            <a:off x="6791729" y="3097599"/>
            <a:ext cx="1612412" cy="1623262"/>
          </a:xfrm>
          <a:prstGeom prst="ellipse">
            <a:avLst/>
          </a:prstGeom>
          <a:solidFill>
            <a:srgbClr val="00A9E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err="1"/>
              <a:t>Stoktan</a:t>
            </a:r>
            <a:endParaRPr lang="en-US" dirty="0"/>
          </a:p>
          <a:p>
            <a:pPr algn="ctr"/>
            <a:r>
              <a:rPr lang="en-US" dirty="0"/>
              <a:t>Kar</a:t>
            </a:r>
            <a:r>
              <a:rPr lang="tr-TR" dirty="0" err="1"/>
              <a:t>şılama</a:t>
            </a:r>
            <a:endParaRPr lang="tr-TR" dirty="0"/>
          </a:p>
          <a:p>
            <a:pPr algn="ctr"/>
            <a:r>
              <a:rPr lang="tr-TR" dirty="0"/>
              <a:t>Oranı</a:t>
            </a:r>
            <a:endParaRPr lang="nl-NL" dirty="0"/>
          </a:p>
        </p:txBody>
      </p:sp>
      <p:sp>
        <p:nvSpPr>
          <p:cNvPr id="19" name="Arrow: Up 32">
            <a:extLst>
              <a:ext uri="{FF2B5EF4-FFF2-40B4-BE49-F238E27FC236}">
                <a16:creationId xmlns:a16="http://schemas.microsoft.com/office/drawing/2014/main" id="{EBE3358E-B7B6-4E18-B7A8-B7477D2EFAC6}"/>
              </a:ext>
            </a:extLst>
          </p:cNvPr>
          <p:cNvSpPr/>
          <p:nvPr/>
        </p:nvSpPr>
        <p:spPr>
          <a:xfrm>
            <a:off x="3908094" y="1513271"/>
            <a:ext cx="702952" cy="112262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xt Placeholder 5">
            <a:extLst>
              <a:ext uri="{FF2B5EF4-FFF2-40B4-BE49-F238E27FC236}">
                <a16:creationId xmlns:a16="http://schemas.microsoft.com/office/drawing/2014/main" id="{9BFDB141-51BD-4D1F-ACFA-0B9F26C94379}"/>
              </a:ext>
            </a:extLst>
          </p:cNvPr>
          <p:cNvSpPr txBox="1">
            <a:spLocks/>
          </p:cNvSpPr>
          <p:nvPr/>
        </p:nvSpPr>
        <p:spPr>
          <a:xfrm>
            <a:off x="2239857" y="1627489"/>
            <a:ext cx="1984419" cy="892596"/>
          </a:xfrm>
          <a:prstGeom prst="rect">
            <a:avLst/>
          </a:prstGeom>
        </p:spPr>
        <p:txBody>
          <a:bodyPr anchor="ctr"/>
          <a:lstStyle>
            <a:lvl1pPr marL="0" indent="0" algn="l" defTabSz="1086796" rtl="0" eaLnBrk="1" latinLnBrk="0" hangingPunct="1">
              <a:spcBef>
                <a:spcPct val="20000"/>
              </a:spcBef>
              <a:buFont typeface="Arial" panose="020B0604020202020204" pitchFamily="34" charset="0"/>
              <a:buNone/>
              <a:defRPr sz="1800" kern="1200">
                <a:solidFill>
                  <a:schemeClr val="bg1"/>
                </a:solidFill>
                <a:latin typeface="+mn-lt"/>
                <a:ea typeface="+mn-ea"/>
                <a:cs typeface="Segoe UI" panose="020B0502040204020203" pitchFamily="34" charset="0"/>
              </a:defRPr>
            </a:lvl1pPr>
            <a:lvl2pPr marL="543397" indent="0" algn="ctr" defTabSz="1086796" rtl="0" eaLnBrk="1" latinLnBrk="0" hangingPunct="1">
              <a:spcBef>
                <a:spcPct val="20000"/>
              </a:spcBef>
              <a:buFont typeface="Arial" panose="020B0604020202020204" pitchFamily="34" charset="0"/>
              <a:buNone/>
              <a:defRPr sz="3295" kern="1200">
                <a:solidFill>
                  <a:schemeClr val="bg1"/>
                </a:solidFill>
                <a:latin typeface="+mn-lt"/>
                <a:ea typeface="+mn-ea"/>
                <a:cs typeface="+mn-cs"/>
              </a:defRPr>
            </a:lvl2pPr>
            <a:lvl3pPr marL="1086795" indent="0" algn="ctr" defTabSz="1086796" rtl="0" eaLnBrk="1" latinLnBrk="0" hangingPunct="1">
              <a:spcBef>
                <a:spcPct val="20000"/>
              </a:spcBef>
              <a:buFont typeface="Arial" panose="020B0604020202020204" pitchFamily="34" charset="0"/>
              <a:buNone/>
              <a:defRPr sz="2895" kern="1200">
                <a:solidFill>
                  <a:schemeClr val="bg1"/>
                </a:solidFill>
                <a:latin typeface="+mn-lt"/>
                <a:ea typeface="+mn-ea"/>
                <a:cs typeface="+mn-cs"/>
              </a:defRPr>
            </a:lvl3pPr>
            <a:lvl4pPr marL="1630193" indent="0" algn="ctr" defTabSz="1086796" rtl="0" eaLnBrk="1" latinLnBrk="0" hangingPunct="1">
              <a:spcBef>
                <a:spcPct val="20000"/>
              </a:spcBef>
              <a:buFont typeface="Arial" panose="020B0604020202020204" pitchFamily="34" charset="0"/>
              <a:buNone/>
              <a:defRPr sz="2398" kern="1200">
                <a:solidFill>
                  <a:schemeClr val="bg1"/>
                </a:solidFill>
                <a:latin typeface="+mn-lt"/>
                <a:ea typeface="+mn-ea"/>
                <a:cs typeface="+mn-cs"/>
              </a:defRPr>
            </a:lvl4pPr>
            <a:lvl5pPr marL="2173591" indent="0" algn="ctr" defTabSz="1086796" rtl="0" eaLnBrk="1" latinLnBrk="0" hangingPunct="1">
              <a:spcBef>
                <a:spcPct val="20000"/>
              </a:spcBef>
              <a:buFont typeface="Arial" panose="020B0604020202020204" pitchFamily="34" charset="0"/>
              <a:buNone/>
              <a:defRPr sz="2398" kern="1200">
                <a:solidFill>
                  <a:schemeClr val="bg1"/>
                </a:solidFill>
                <a:latin typeface="+mn-lt"/>
                <a:ea typeface="+mn-ea"/>
                <a:cs typeface="+mn-cs"/>
              </a:defRPr>
            </a:lvl5pPr>
            <a:lvl6pPr marL="2988689" indent="-271700" algn="l" defTabSz="1086796" rtl="0" eaLnBrk="1" latinLnBrk="0" hangingPunct="1">
              <a:spcBef>
                <a:spcPct val="20000"/>
              </a:spcBef>
              <a:buFont typeface="Arial" panose="020B0604020202020204" pitchFamily="34" charset="0"/>
              <a:buChar char="•"/>
              <a:defRPr sz="2398" kern="1200">
                <a:solidFill>
                  <a:schemeClr val="tx1"/>
                </a:solidFill>
                <a:latin typeface="+mn-lt"/>
                <a:ea typeface="+mn-ea"/>
                <a:cs typeface="+mn-cs"/>
              </a:defRPr>
            </a:lvl6pPr>
            <a:lvl7pPr marL="3532086" indent="-271700" algn="l" defTabSz="1086796" rtl="0" eaLnBrk="1" latinLnBrk="0" hangingPunct="1">
              <a:spcBef>
                <a:spcPct val="20000"/>
              </a:spcBef>
              <a:buFont typeface="Arial" panose="020B0604020202020204" pitchFamily="34" charset="0"/>
              <a:buChar char="•"/>
              <a:defRPr sz="2398" kern="1200">
                <a:solidFill>
                  <a:schemeClr val="tx1"/>
                </a:solidFill>
                <a:latin typeface="+mn-lt"/>
                <a:ea typeface="+mn-ea"/>
                <a:cs typeface="+mn-cs"/>
              </a:defRPr>
            </a:lvl7pPr>
            <a:lvl8pPr marL="4075486" indent="-271700" algn="l" defTabSz="1086796" rtl="0" eaLnBrk="1" latinLnBrk="0" hangingPunct="1">
              <a:spcBef>
                <a:spcPct val="20000"/>
              </a:spcBef>
              <a:buFont typeface="Arial" panose="020B0604020202020204" pitchFamily="34" charset="0"/>
              <a:buChar char="•"/>
              <a:defRPr sz="2398" kern="1200">
                <a:solidFill>
                  <a:schemeClr val="tx1"/>
                </a:solidFill>
                <a:latin typeface="+mn-lt"/>
                <a:ea typeface="+mn-ea"/>
                <a:cs typeface="+mn-cs"/>
              </a:defRPr>
            </a:lvl8pPr>
            <a:lvl9pPr marL="4618882" indent="-271700" algn="l" defTabSz="1086796" rtl="0" eaLnBrk="1" latinLnBrk="0" hangingPunct="1">
              <a:spcBef>
                <a:spcPct val="20000"/>
              </a:spcBef>
              <a:buFont typeface="Arial" panose="020B0604020202020204" pitchFamily="34" charset="0"/>
              <a:buChar char="•"/>
              <a:defRPr sz="2398" kern="1200">
                <a:solidFill>
                  <a:schemeClr val="tx1"/>
                </a:solidFill>
                <a:latin typeface="+mn-lt"/>
                <a:ea typeface="+mn-ea"/>
                <a:cs typeface="+mn-cs"/>
              </a:defRPr>
            </a:lvl9pPr>
          </a:lstStyle>
          <a:p>
            <a:r>
              <a:rPr lang="tr-TR" sz="2800" i="1" dirty="0">
                <a:solidFill>
                  <a:schemeClr val="tx1"/>
                </a:solidFill>
                <a:cs typeface="+mn-cs"/>
              </a:rPr>
              <a:t>Ne </a:t>
            </a:r>
            <a:r>
              <a:rPr lang="en-US" sz="2800" i="1" dirty="0" err="1">
                <a:solidFill>
                  <a:schemeClr val="tx1"/>
                </a:solidFill>
                <a:cs typeface="+mn-cs"/>
              </a:rPr>
              <a:t>kadar</a:t>
            </a:r>
            <a:r>
              <a:rPr lang="en-US" sz="2800" i="1" dirty="0">
                <a:solidFill>
                  <a:schemeClr val="tx1"/>
                </a:solidFill>
                <a:cs typeface="+mn-cs"/>
              </a:rPr>
              <a:t> </a:t>
            </a:r>
            <a:r>
              <a:rPr lang="en-US" sz="2800" i="1" dirty="0" err="1">
                <a:solidFill>
                  <a:schemeClr val="tx1"/>
                </a:solidFill>
                <a:cs typeface="+mn-cs"/>
              </a:rPr>
              <a:t>talep</a:t>
            </a:r>
            <a:r>
              <a:rPr lang="en-US" sz="2800" i="1" dirty="0">
                <a:solidFill>
                  <a:schemeClr val="tx1"/>
                </a:solidFill>
                <a:cs typeface="+mn-cs"/>
              </a:rPr>
              <a:t> </a:t>
            </a:r>
            <a:r>
              <a:rPr lang="en-US" sz="2800" i="1" dirty="0" err="1">
                <a:solidFill>
                  <a:schemeClr val="tx1"/>
                </a:solidFill>
                <a:cs typeface="+mn-cs"/>
              </a:rPr>
              <a:t>karşılandı</a:t>
            </a:r>
            <a:r>
              <a:rPr lang="en-US" sz="2800" i="1" dirty="0">
                <a:solidFill>
                  <a:schemeClr val="tx1"/>
                </a:solidFill>
                <a:cs typeface="+mn-cs"/>
              </a:rPr>
              <a:t>?</a:t>
            </a:r>
            <a:endParaRPr lang="nl-NL" sz="2800" i="1" dirty="0">
              <a:solidFill>
                <a:schemeClr val="tx1"/>
              </a:solidFill>
              <a:cs typeface="+mn-cs"/>
            </a:endParaRPr>
          </a:p>
        </p:txBody>
      </p:sp>
      <p:sp>
        <p:nvSpPr>
          <p:cNvPr id="21" name="Arrow: Up 34">
            <a:extLst>
              <a:ext uri="{FF2B5EF4-FFF2-40B4-BE49-F238E27FC236}">
                <a16:creationId xmlns:a16="http://schemas.microsoft.com/office/drawing/2014/main" id="{942C4800-A4F5-40E0-8C1E-79C5FB905956}"/>
              </a:ext>
            </a:extLst>
          </p:cNvPr>
          <p:cNvSpPr/>
          <p:nvPr/>
        </p:nvSpPr>
        <p:spPr>
          <a:xfrm rot="10800000">
            <a:off x="8469359" y="1512472"/>
            <a:ext cx="702952" cy="112262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Arrow: Up 35">
            <a:extLst>
              <a:ext uri="{FF2B5EF4-FFF2-40B4-BE49-F238E27FC236}">
                <a16:creationId xmlns:a16="http://schemas.microsoft.com/office/drawing/2014/main" id="{D3A91419-BEEE-408F-8BAC-BC61E2BA76D2}"/>
              </a:ext>
            </a:extLst>
          </p:cNvPr>
          <p:cNvSpPr/>
          <p:nvPr/>
        </p:nvSpPr>
        <p:spPr>
          <a:xfrm rot="10800000">
            <a:off x="5434165" y="3078948"/>
            <a:ext cx="702952" cy="112262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7" name="Group 41">
            <a:extLst>
              <a:ext uri="{FF2B5EF4-FFF2-40B4-BE49-F238E27FC236}">
                <a16:creationId xmlns:a16="http://schemas.microsoft.com/office/drawing/2014/main" id="{69AC00F8-6FCD-4127-B02F-8F84256558C0}"/>
              </a:ext>
            </a:extLst>
          </p:cNvPr>
          <p:cNvGrpSpPr/>
          <p:nvPr/>
        </p:nvGrpSpPr>
        <p:grpSpPr>
          <a:xfrm>
            <a:off x="10369950" y="3336472"/>
            <a:ext cx="407512" cy="1307446"/>
            <a:chOff x="7190423" y="4976624"/>
            <a:chExt cx="407512" cy="1307446"/>
          </a:xfrm>
        </p:grpSpPr>
        <p:sp>
          <p:nvSpPr>
            <p:cNvPr id="28" name="Rectangle 42">
              <a:extLst>
                <a:ext uri="{FF2B5EF4-FFF2-40B4-BE49-F238E27FC236}">
                  <a16:creationId xmlns:a16="http://schemas.microsoft.com/office/drawing/2014/main" id="{02B5E8C6-94B1-420C-8ED3-D2DB7E51B080}"/>
                </a:ext>
              </a:extLst>
            </p:cNvPr>
            <p:cNvSpPr/>
            <p:nvPr/>
          </p:nvSpPr>
          <p:spPr>
            <a:xfrm>
              <a:off x="7224722" y="5517441"/>
              <a:ext cx="336284" cy="7666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Flowchart: Connector 43">
              <a:extLst>
                <a:ext uri="{FF2B5EF4-FFF2-40B4-BE49-F238E27FC236}">
                  <a16:creationId xmlns:a16="http://schemas.microsoft.com/office/drawing/2014/main" id="{9262677F-C501-48EA-89A6-3FC915A50AB6}"/>
                </a:ext>
              </a:extLst>
            </p:cNvPr>
            <p:cNvSpPr/>
            <p:nvPr/>
          </p:nvSpPr>
          <p:spPr>
            <a:xfrm>
              <a:off x="7190423" y="4976624"/>
              <a:ext cx="407512" cy="350968"/>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90322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1000" fill="hold"/>
                                        <p:tgtEl>
                                          <p:spTgt spid="15"/>
                                        </p:tgtEl>
                                        <p:attrNameLst>
                                          <p:attrName>ppt_x</p:attrName>
                                        </p:attrNameLst>
                                      </p:cBhvr>
                                      <p:tavLst>
                                        <p:tav tm="0">
                                          <p:val>
                                            <p:strVal val="#ppt_x"/>
                                          </p:val>
                                        </p:tav>
                                        <p:tav tm="100000">
                                          <p:val>
                                            <p:strVal val="#ppt_x"/>
                                          </p:val>
                                        </p:tav>
                                      </p:tavLst>
                                    </p:anim>
                                    <p:anim calcmode="lin" valueType="num">
                                      <p:cBhvr additive="base">
                                        <p:cTn id="42" dur="10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500"/>
                                        <p:tgtEl>
                                          <p:spTgt spid="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1000" fill="hold"/>
                                        <p:tgtEl>
                                          <p:spTgt spid="18"/>
                                        </p:tgtEl>
                                        <p:attrNameLst>
                                          <p:attrName>ppt_x</p:attrName>
                                        </p:attrNameLst>
                                      </p:cBhvr>
                                      <p:tavLst>
                                        <p:tav tm="0">
                                          <p:val>
                                            <p:strVal val="#ppt_x"/>
                                          </p:val>
                                        </p:tav>
                                        <p:tav tm="100000">
                                          <p:val>
                                            <p:strVal val="#ppt_x"/>
                                          </p:val>
                                        </p:tav>
                                      </p:tavLst>
                                    </p:anim>
                                    <p:anim calcmode="lin" valueType="num">
                                      <p:cBhvr additive="base">
                                        <p:cTn id="59" dur="1000" fill="hold"/>
                                        <p:tgtEl>
                                          <p:spTgt spid="18"/>
                                        </p:tgtEl>
                                        <p:attrNameLst>
                                          <p:attrName>ppt_y</p:attrName>
                                        </p:attrNameLst>
                                      </p:cBhvr>
                                      <p:tavLst>
                                        <p:tav tm="0">
                                          <p:val>
                                            <p:strVal val="1+#ppt_h/2"/>
                                          </p:val>
                                        </p:tav>
                                        <p:tav tm="100000">
                                          <p:val>
                                            <p:strVal val="#ppt_y"/>
                                          </p:val>
                                        </p:tav>
                                      </p:tavLst>
                                    </p:anim>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animEffect transition="in" filter="fade">
                                      <p:cBhvr>
                                        <p:cTn id="63" dur="500"/>
                                        <p:tgtEl>
                                          <p:spTgt spid="12">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000"/>
                                        <p:tgtEl>
                                          <p:spTgt spid="27"/>
                                        </p:tgtEl>
                                      </p:cBhvr>
                                    </p:animEffect>
                                    <p:anim calcmode="lin" valueType="num">
                                      <p:cBhvr>
                                        <p:cTn id="69" dur="1000" fill="hold"/>
                                        <p:tgtEl>
                                          <p:spTgt spid="27"/>
                                        </p:tgtEl>
                                        <p:attrNameLst>
                                          <p:attrName>ppt_x</p:attrName>
                                        </p:attrNameLst>
                                      </p:cBhvr>
                                      <p:tavLst>
                                        <p:tav tm="0">
                                          <p:val>
                                            <p:strVal val="#ppt_x"/>
                                          </p:val>
                                        </p:tav>
                                        <p:tav tm="100000">
                                          <p:val>
                                            <p:strVal val="#ppt_x"/>
                                          </p:val>
                                        </p:tav>
                                      </p:tavLst>
                                    </p:anim>
                                    <p:anim calcmode="lin" valueType="num">
                                      <p:cBhvr>
                                        <p:cTn id="7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build="p"/>
      <p:bldP spid="12" grpId="0" build="p"/>
      <p:bldP spid="13" grpId="0" animBg="1"/>
      <p:bldP spid="14" grpId="0" animBg="1"/>
      <p:bldP spid="15" grpId="0" animBg="1"/>
      <p:bldP spid="18" grpId="0" animBg="1"/>
      <p:bldP spid="19" grpId="0" animBg="1"/>
      <p:bldP spid="20" grpId="0"/>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8b119599-ff08-491d-87db-b260588e9e48" origin="userSelected"/>
</file>

<file path=customXml/itemProps1.xml><?xml version="1.0" encoding="utf-8"?>
<ds:datastoreItem xmlns:ds="http://schemas.openxmlformats.org/officeDocument/2006/customXml" ds:itemID="{949E86B3-00DB-471D-BE1B-EB3191C5E28C}">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22855</TotalTime>
  <Words>1051</Words>
  <Application>Microsoft Office PowerPoint</Application>
  <PresentationFormat>Geniş ekran</PresentationFormat>
  <Paragraphs>121</Paragraphs>
  <Slides>12</Slides>
  <Notes>12</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12</vt:i4>
      </vt:variant>
    </vt:vector>
  </HeadingPairs>
  <TitlesOfParts>
    <vt:vector size="22" baseType="lpstr">
      <vt:lpstr>Arial</vt:lpstr>
      <vt:lpstr>Calibri</vt:lpstr>
      <vt:lpstr>Calibri  </vt:lpstr>
      <vt:lpstr>Calibri Light</vt:lpstr>
      <vt:lpstr>Segoe UI</vt:lpstr>
      <vt:lpstr>Segoe UI Light</vt:lpstr>
      <vt:lpstr>Segoe UI Semibold</vt:lpstr>
      <vt:lpstr>Wingdings</vt:lpstr>
      <vt:lpstr>Office Theme</vt:lpstr>
      <vt:lpstr>2_Office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İlker Eser</cp:lastModifiedBy>
  <cp:revision>1224</cp:revision>
  <cp:lastPrinted>2023-06-12T05:33:39Z</cp:lastPrinted>
  <dcterms:created xsi:type="dcterms:W3CDTF">2019-05-15T12:54:18Z</dcterms:created>
  <dcterms:modified xsi:type="dcterms:W3CDTF">2023-10-13T06:18:23Z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e2dd2cb9-3a5c-4c8f-9256-e8aef9e66d26</vt:lpwstr>
  </property>
  <property fmtid="{D5CDD505-2E9C-101B-9397-08002B2CF9AE}" pid="3" name="bjDocumentSecurityLabel">
    <vt:lpwstr>This item has no classification</vt:lpwstr>
  </property>
  <property fmtid="{D5CDD505-2E9C-101B-9397-08002B2CF9AE}" pid="4" name="bjClsUserRVM">
    <vt:lpwstr>[]</vt:lpwstr>
  </property>
  <property fmtid="{D5CDD505-2E9C-101B-9397-08002B2CF9AE}" pid="5" name="bjSaver">
    <vt:lpwstr>RtD0tD0xwgh1TArN4y7ED+VrfPZ5hSXy</vt:lpwstr>
  </property>
</Properties>
</file>