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84796" autoAdjust="0"/>
  </p:normalViewPr>
  <p:slideViewPr>
    <p:cSldViewPr snapToGrid="0">
      <p:cViewPr varScale="1">
        <p:scale>
          <a:sx n="92" d="100"/>
          <a:sy n="92" d="100"/>
        </p:scale>
        <p:origin x="13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F7175-21D6-4134-98FC-A78913EE02B3}" type="datetimeFigureOut">
              <a:rPr lang="tr-TR" smtClean="0"/>
              <a:t>22.09.2022</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D0CCC8-446C-4E1B-8FB4-EB7A5896F117}" type="slidenum">
              <a:rPr lang="tr-TR" smtClean="0"/>
              <a:t>‹#›</a:t>
            </a:fld>
            <a:endParaRPr lang="tr-TR"/>
          </a:p>
        </p:txBody>
      </p:sp>
    </p:spTree>
    <p:extLst>
      <p:ext uri="{BB962C8B-B14F-4D97-AF65-F5344CB8AC3E}">
        <p14:creationId xmlns:p14="http://schemas.microsoft.com/office/powerpoint/2010/main" val="27996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267D3A-53C5-436C-98E7-077C76BAA4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6241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63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Work #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6523038" y="25146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4"/>
          </p:nvPr>
        </p:nvSpPr>
        <p:spPr>
          <a:xfrm>
            <a:off x="8877300" y="25146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5"/>
          </p:nvPr>
        </p:nvSpPr>
        <p:spPr>
          <a:xfrm>
            <a:off x="8877300" y="41910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6"/>
          </p:nvPr>
        </p:nvSpPr>
        <p:spPr>
          <a:xfrm>
            <a:off x="6523038" y="41910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78660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Work #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ounded Rectangle 3"/>
          <p:cNvSpPr/>
          <p:nvPr userDrawn="1"/>
        </p:nvSpPr>
        <p:spPr>
          <a:xfrm>
            <a:off x="2413589" y="2520359"/>
            <a:ext cx="3572541" cy="1481328"/>
          </a:xfrm>
          <a:prstGeom prst="roundRect">
            <a:avLst>
              <a:gd name="adj" fmla="val 374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userDrawn="1"/>
        </p:nvSpPr>
        <p:spPr>
          <a:xfrm>
            <a:off x="2413589" y="4309872"/>
            <a:ext cx="3572541" cy="1481328"/>
          </a:xfrm>
          <a:prstGeom prst="roundRect">
            <a:avLst>
              <a:gd name="adj" fmla="val 374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7590759" y="4309872"/>
            <a:ext cx="3572541" cy="1481328"/>
          </a:xfrm>
          <a:prstGeom prst="roundRect">
            <a:avLst>
              <a:gd name="adj" fmla="val 374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userDrawn="1"/>
        </p:nvSpPr>
        <p:spPr>
          <a:xfrm>
            <a:off x="7590759" y="2520359"/>
            <a:ext cx="3572541" cy="1481328"/>
          </a:xfrm>
          <a:prstGeom prst="roundRect">
            <a:avLst>
              <a:gd name="adj" fmla="val 374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2"/>
          <p:cNvSpPr>
            <a:spLocks noGrp="1"/>
          </p:cNvSpPr>
          <p:nvPr>
            <p:ph type="pic" sz="quarter" idx="14"/>
          </p:nvPr>
        </p:nvSpPr>
        <p:spPr>
          <a:xfrm>
            <a:off x="1028700" y="2525233"/>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5"/>
          </p:nvPr>
        </p:nvSpPr>
        <p:spPr>
          <a:xfrm>
            <a:off x="6210744" y="2519614"/>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6"/>
          </p:nvPr>
        </p:nvSpPr>
        <p:spPr>
          <a:xfrm>
            <a:off x="1028700" y="4314746"/>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17"/>
          </p:nvPr>
        </p:nvSpPr>
        <p:spPr>
          <a:xfrm>
            <a:off x="6210744" y="4314746"/>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061928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Single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4607149" y="2519474"/>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25403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Full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0" y="0"/>
            <a:ext cx="12192000" cy="47307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67806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42988"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3594100"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145212"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696323"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87436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24318" y="2513013"/>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3638931" y="2513013"/>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253162" y="2510219"/>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867393" y="2510219"/>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235968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rtfolio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6107113" y="693738"/>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8651875" y="693738"/>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107113" y="3448050"/>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651875" y="3448050"/>
            <a:ext cx="2514600" cy="27249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729339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ortfolio #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4295555" y="4392943"/>
            <a:ext cx="3234956" cy="13982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2"/>
          <p:cNvSpPr>
            <a:spLocks noGrp="1"/>
          </p:cNvSpPr>
          <p:nvPr>
            <p:ph type="pic" sz="quarter" idx="13"/>
          </p:nvPr>
        </p:nvSpPr>
        <p:spPr>
          <a:xfrm>
            <a:off x="1028700" y="2514599"/>
            <a:ext cx="3234516" cy="3273425"/>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7560452" y="2514599"/>
            <a:ext cx="3604435" cy="3273425"/>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4297952" y="2512249"/>
            <a:ext cx="3232559" cy="185814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998879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ortfolio #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1028699" y="701675"/>
            <a:ext cx="4149725" cy="5470525"/>
          </a:xfrm>
          <a:prstGeom prst="roundRect">
            <a:avLst>
              <a:gd name="adj" fmla="val 1217"/>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686220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rtfolio #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3"/>
          </p:nvPr>
        </p:nvSpPr>
        <p:spPr>
          <a:xfrm>
            <a:off x="6096000" y="701675"/>
            <a:ext cx="2514600" cy="345643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8648700" y="701675"/>
            <a:ext cx="2514600" cy="1975104"/>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8648700" y="2716213"/>
            <a:ext cx="2514600" cy="345643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6096000" y="4200525"/>
            <a:ext cx="2514600" cy="197510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54364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Imag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www.websitename.com</a:t>
            </a:r>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28700" y="2514600"/>
            <a:ext cx="5067300" cy="3273552"/>
          </a:xfrm>
          <a:prstGeom prst="roundRect">
            <a:avLst>
              <a:gd name="adj" fmla="val 93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87921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ortfolio #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9797313" y="4152935"/>
            <a:ext cx="1365987" cy="1638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2"/>
          <p:cNvSpPr>
            <a:spLocks noGrp="1"/>
          </p:cNvSpPr>
          <p:nvPr>
            <p:ph type="pic" sz="quarter" idx="14"/>
          </p:nvPr>
        </p:nvSpPr>
        <p:spPr>
          <a:xfrm>
            <a:off x="1028699" y="2514599"/>
            <a:ext cx="3657600" cy="1627632"/>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5"/>
          </p:nvPr>
        </p:nvSpPr>
        <p:spPr>
          <a:xfrm>
            <a:off x="4711699" y="2514599"/>
            <a:ext cx="2304288" cy="3273552"/>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6"/>
          </p:nvPr>
        </p:nvSpPr>
        <p:spPr>
          <a:xfrm>
            <a:off x="7043737" y="2515079"/>
            <a:ext cx="4123944" cy="1618488"/>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7"/>
          </p:nvPr>
        </p:nvSpPr>
        <p:spPr>
          <a:xfrm>
            <a:off x="7043738" y="4153379"/>
            <a:ext cx="2724912" cy="1636776"/>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18"/>
          </p:nvPr>
        </p:nvSpPr>
        <p:spPr>
          <a:xfrm>
            <a:off x="2865437" y="4164012"/>
            <a:ext cx="1819656" cy="1627632"/>
          </a:xfrm>
          <a:prstGeom prst="rect">
            <a:avLst/>
          </a:prstGeom>
          <a:solidFill>
            <a:schemeClr val="accent6">
              <a:lumMod val="50000"/>
            </a:schemeClr>
          </a:solidFill>
        </p:spPr>
        <p:txBody>
          <a:bodyPr/>
          <a:lstStyle>
            <a:lvl1pPr marL="0" indent="0">
              <a:buNone/>
              <a:defRPr sz="1000"/>
            </a:lvl1pPr>
          </a:lstStyle>
          <a:p>
            <a:endParaRPr lang="en-US"/>
          </a:p>
        </p:txBody>
      </p:sp>
      <p:sp>
        <p:nvSpPr>
          <p:cNvPr id="18" name="Picture Placeholder 2"/>
          <p:cNvSpPr>
            <a:spLocks noGrp="1"/>
          </p:cNvSpPr>
          <p:nvPr>
            <p:ph type="pic" sz="quarter" idx="19"/>
          </p:nvPr>
        </p:nvSpPr>
        <p:spPr>
          <a:xfrm>
            <a:off x="1028699" y="4164012"/>
            <a:ext cx="1810512" cy="162763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15883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ortfolio #8">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2" name="Picture Placeholder 2"/>
          <p:cNvSpPr>
            <a:spLocks noGrp="1"/>
          </p:cNvSpPr>
          <p:nvPr>
            <p:ph type="pic" sz="quarter" idx="18"/>
          </p:nvPr>
        </p:nvSpPr>
        <p:spPr>
          <a:xfrm>
            <a:off x="2878138" y="685800"/>
            <a:ext cx="3639312" cy="363931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9"/>
          </p:nvPr>
        </p:nvSpPr>
        <p:spPr>
          <a:xfrm>
            <a:off x="1028700" y="684213"/>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20"/>
          </p:nvPr>
        </p:nvSpPr>
        <p:spPr>
          <a:xfrm>
            <a:off x="1028700" y="253365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1"/>
          </p:nvPr>
        </p:nvSpPr>
        <p:spPr>
          <a:xfrm>
            <a:off x="1028700"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2"/>
          </p:nvPr>
        </p:nvSpPr>
        <p:spPr>
          <a:xfrm>
            <a:off x="2878138"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23"/>
          </p:nvPr>
        </p:nvSpPr>
        <p:spPr>
          <a:xfrm>
            <a:off x="4729163"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409490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ortfolio #9">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20"/>
          </p:nvPr>
        </p:nvSpPr>
        <p:spPr>
          <a:xfrm>
            <a:off x="1028699" y="2535237"/>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3615531" y="2535236"/>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22"/>
          </p:nvPr>
        </p:nvSpPr>
        <p:spPr>
          <a:xfrm>
            <a:off x="6202363" y="2535236"/>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8789195" y="2535235"/>
            <a:ext cx="2378075" cy="237807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904293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ortfolio #10">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0"/>
          </p:nvPr>
        </p:nvSpPr>
        <p:spPr>
          <a:xfrm>
            <a:off x="6096000" y="685800"/>
            <a:ext cx="2487613" cy="548640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1"/>
          </p:nvPr>
        </p:nvSpPr>
        <p:spPr>
          <a:xfrm>
            <a:off x="8678863" y="685800"/>
            <a:ext cx="2487613"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252045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ortfolio #1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20"/>
          </p:nvPr>
        </p:nvSpPr>
        <p:spPr>
          <a:xfrm>
            <a:off x="6103937" y="2030412"/>
            <a:ext cx="2432304" cy="377647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8526462" y="2030411"/>
            <a:ext cx="3666744" cy="1828800"/>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22"/>
          </p:nvPr>
        </p:nvSpPr>
        <p:spPr>
          <a:xfrm>
            <a:off x="8531224" y="3859212"/>
            <a:ext cx="1828800" cy="194767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10355262" y="3859212"/>
            <a:ext cx="1837944" cy="194767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6825976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ef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34999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ortfolio #1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6602227" y="4412215"/>
            <a:ext cx="4561072" cy="1396263"/>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p:cNvSpPr>
            <a:spLocks noGrp="1"/>
          </p:cNvSpPr>
          <p:nvPr>
            <p:ph type="pic" sz="quarter" idx="22"/>
          </p:nvPr>
        </p:nvSpPr>
        <p:spPr>
          <a:xfrm>
            <a:off x="6602412"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8902699"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24"/>
          </p:nvPr>
        </p:nvSpPr>
        <p:spPr>
          <a:xfrm>
            <a:off x="4302124"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5"/>
          </p:nvPr>
        </p:nvSpPr>
        <p:spPr>
          <a:xfrm>
            <a:off x="1028699" y="2532062"/>
            <a:ext cx="3236976" cy="3273552"/>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6"/>
          </p:nvPr>
        </p:nvSpPr>
        <p:spPr>
          <a:xfrm>
            <a:off x="4302125" y="4411662"/>
            <a:ext cx="2258568" cy="139903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4159849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ortfolio #1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9"/>
          </p:nvPr>
        </p:nvSpPr>
        <p:spPr>
          <a:xfrm>
            <a:off x="1028700"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0"/>
          </p:nvPr>
        </p:nvSpPr>
        <p:spPr>
          <a:xfrm>
            <a:off x="4462463"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7896225"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531546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ortfolio #1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19"/>
          </p:nvPr>
        </p:nvSpPr>
        <p:spPr>
          <a:xfrm>
            <a:off x="1028700" y="2514599"/>
            <a:ext cx="5029200" cy="3275013"/>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0"/>
          </p:nvPr>
        </p:nvSpPr>
        <p:spPr>
          <a:xfrm>
            <a:off x="6134100" y="2514598"/>
            <a:ext cx="5029200" cy="3275013"/>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2515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ortfolio #1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8441366" y="3454400"/>
            <a:ext cx="2721933" cy="2717800"/>
          </a:xfrm>
          <a:prstGeom prst="rect">
            <a:avLst/>
          </a:prstGeom>
          <a:gradFill>
            <a:gsLst>
              <a:gs pos="0">
                <a:schemeClr val="accent4"/>
              </a:gs>
              <a:gs pos="100000">
                <a:schemeClr val="accent1"/>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icture Placeholder 2"/>
          <p:cNvSpPr>
            <a:spLocks noGrp="1"/>
          </p:cNvSpPr>
          <p:nvPr>
            <p:ph type="pic" sz="quarter" idx="22"/>
          </p:nvPr>
        </p:nvSpPr>
        <p:spPr>
          <a:xfrm>
            <a:off x="565943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0" name="Picture Placeholder 2"/>
          <p:cNvSpPr>
            <a:spLocks noGrp="1"/>
          </p:cNvSpPr>
          <p:nvPr>
            <p:ph type="pic" sz="quarter" idx="23"/>
          </p:nvPr>
        </p:nvSpPr>
        <p:spPr>
          <a:xfrm>
            <a:off x="705008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1" name="Picture Placeholder 2"/>
          <p:cNvSpPr>
            <a:spLocks noGrp="1"/>
          </p:cNvSpPr>
          <p:nvPr>
            <p:ph type="pic" sz="quarter" idx="24"/>
          </p:nvPr>
        </p:nvSpPr>
        <p:spPr>
          <a:xfrm>
            <a:off x="844073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2" name="Picture Placeholder 2"/>
          <p:cNvSpPr>
            <a:spLocks noGrp="1"/>
          </p:cNvSpPr>
          <p:nvPr>
            <p:ph type="pic" sz="quarter" idx="25"/>
          </p:nvPr>
        </p:nvSpPr>
        <p:spPr>
          <a:xfrm>
            <a:off x="983138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3" name="Picture Placeholder 2"/>
          <p:cNvSpPr>
            <a:spLocks noGrp="1"/>
          </p:cNvSpPr>
          <p:nvPr>
            <p:ph type="pic" sz="quarter" idx="26"/>
          </p:nvPr>
        </p:nvSpPr>
        <p:spPr>
          <a:xfrm>
            <a:off x="983138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4" name="Picture Placeholder 2"/>
          <p:cNvSpPr>
            <a:spLocks noGrp="1"/>
          </p:cNvSpPr>
          <p:nvPr>
            <p:ph type="pic" sz="quarter" idx="27"/>
          </p:nvPr>
        </p:nvSpPr>
        <p:spPr>
          <a:xfrm>
            <a:off x="844073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5" name="Picture Placeholder 2"/>
          <p:cNvSpPr>
            <a:spLocks noGrp="1"/>
          </p:cNvSpPr>
          <p:nvPr>
            <p:ph type="pic" sz="quarter" idx="28"/>
          </p:nvPr>
        </p:nvSpPr>
        <p:spPr>
          <a:xfrm>
            <a:off x="705008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6" name="Picture Placeholder 2"/>
          <p:cNvSpPr>
            <a:spLocks noGrp="1"/>
          </p:cNvSpPr>
          <p:nvPr>
            <p:ph type="pic" sz="quarter" idx="29"/>
          </p:nvPr>
        </p:nvSpPr>
        <p:spPr>
          <a:xfrm>
            <a:off x="565943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7" name="Picture Placeholder 2"/>
          <p:cNvSpPr>
            <a:spLocks noGrp="1"/>
          </p:cNvSpPr>
          <p:nvPr>
            <p:ph type="pic" sz="quarter" idx="30"/>
          </p:nvPr>
        </p:nvSpPr>
        <p:spPr>
          <a:xfrm>
            <a:off x="7050087" y="34543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8" name="Picture Placeholder 2"/>
          <p:cNvSpPr>
            <a:spLocks noGrp="1"/>
          </p:cNvSpPr>
          <p:nvPr>
            <p:ph type="pic" sz="quarter" idx="31"/>
          </p:nvPr>
        </p:nvSpPr>
        <p:spPr>
          <a:xfrm>
            <a:off x="5659437" y="34543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9" name="Picture Placeholder 2"/>
          <p:cNvSpPr>
            <a:spLocks noGrp="1"/>
          </p:cNvSpPr>
          <p:nvPr>
            <p:ph type="pic" sz="quarter" idx="32"/>
          </p:nvPr>
        </p:nvSpPr>
        <p:spPr>
          <a:xfrm>
            <a:off x="5659437" y="48386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30" name="Picture Placeholder 2"/>
          <p:cNvSpPr>
            <a:spLocks noGrp="1"/>
          </p:cNvSpPr>
          <p:nvPr>
            <p:ph type="pic" sz="quarter" idx="33"/>
          </p:nvPr>
        </p:nvSpPr>
        <p:spPr>
          <a:xfrm>
            <a:off x="7050087" y="48386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1167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Imag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12192000" cy="25146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58039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ortfolio #1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2"/>
          </p:nvPr>
        </p:nvSpPr>
        <p:spPr>
          <a:xfrm>
            <a:off x="6096000" y="-1"/>
            <a:ext cx="6096000" cy="3382963"/>
          </a:xfrm>
          <a:prstGeom prst="rect">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3"/>
          </p:nvPr>
        </p:nvSpPr>
        <p:spPr>
          <a:xfrm>
            <a:off x="6096000" y="3475037"/>
            <a:ext cx="6096000" cy="338296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724185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ortfolio #1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3"/>
          </p:nvPr>
        </p:nvSpPr>
        <p:spPr>
          <a:xfrm>
            <a:off x="1042878"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2804638"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7569193"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9330953"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7200076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rice Tabl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1028700" y="2514600"/>
            <a:ext cx="2363086" cy="3276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3619205" y="2514600"/>
            <a:ext cx="2363086" cy="3276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8800214" y="2514600"/>
            <a:ext cx="2363086" cy="3276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6209710" y="2514600"/>
            <a:ext cx="2363086" cy="3276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2"/>
          <p:cNvSpPr>
            <a:spLocks noGrp="1"/>
          </p:cNvSpPr>
          <p:nvPr>
            <p:ph type="pic" sz="quarter" idx="22"/>
          </p:nvPr>
        </p:nvSpPr>
        <p:spPr>
          <a:xfrm>
            <a:off x="1024639" y="2514600"/>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3"/>
          </p:nvPr>
        </p:nvSpPr>
        <p:spPr>
          <a:xfrm>
            <a:off x="3619057" y="2514600"/>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4"/>
          </p:nvPr>
        </p:nvSpPr>
        <p:spPr>
          <a:xfrm>
            <a:off x="6206239" y="2514599"/>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25"/>
          </p:nvPr>
        </p:nvSpPr>
        <p:spPr>
          <a:xfrm>
            <a:off x="8800214" y="2514598"/>
            <a:ext cx="2363086" cy="134461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007603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ortfolio #18">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2"/>
          </p:nvPr>
        </p:nvSpPr>
        <p:spPr>
          <a:xfrm>
            <a:off x="1028699" y="701675"/>
            <a:ext cx="4151313" cy="161925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3"/>
          </p:nvPr>
        </p:nvSpPr>
        <p:spPr>
          <a:xfrm>
            <a:off x="1028698" y="2438400"/>
            <a:ext cx="4151313" cy="1619250"/>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4"/>
          </p:nvPr>
        </p:nvSpPr>
        <p:spPr>
          <a:xfrm>
            <a:off x="1028697" y="4175125"/>
            <a:ext cx="4151313" cy="16192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32922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ortfolio #19">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2"/>
          </p:nvPr>
        </p:nvSpPr>
        <p:spPr>
          <a:xfrm>
            <a:off x="6096000" y="685799"/>
            <a:ext cx="5067300" cy="1800225"/>
          </a:xfrm>
          <a:prstGeom prst="roundRect">
            <a:avLst>
              <a:gd name="adj" fmla="val 3036"/>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3"/>
          </p:nvPr>
        </p:nvSpPr>
        <p:spPr>
          <a:xfrm>
            <a:off x="8648700" y="2514600"/>
            <a:ext cx="2514600" cy="1831975"/>
          </a:xfrm>
          <a:prstGeom prst="roundRect">
            <a:avLst>
              <a:gd name="adj" fmla="val 3036"/>
            </a:avLst>
          </a:prstGeom>
          <a:solidFill>
            <a:schemeClr val="accent6">
              <a:lumMod val="50000"/>
            </a:schemeClr>
          </a:solidFill>
        </p:spPr>
        <p:txBody>
          <a:bodyPr/>
          <a:lstStyle>
            <a:lvl1pPr marL="0" indent="0">
              <a:buNone/>
              <a:defRPr sz="1000"/>
            </a:lvl1pPr>
          </a:lstStyle>
          <a:p>
            <a:endParaRPr lang="en-US"/>
          </a:p>
        </p:txBody>
      </p:sp>
      <p:sp>
        <p:nvSpPr>
          <p:cNvPr id="10" name="Rounded Rectangle 9"/>
          <p:cNvSpPr/>
          <p:nvPr userDrawn="1"/>
        </p:nvSpPr>
        <p:spPr>
          <a:xfrm>
            <a:off x="6095999" y="2514600"/>
            <a:ext cx="2514600" cy="3276600"/>
          </a:xfrm>
          <a:prstGeom prst="roundRect">
            <a:avLst>
              <a:gd name="adj" fmla="val 1919"/>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8648700" y="4380609"/>
            <a:ext cx="2514600" cy="1410591"/>
          </a:xfrm>
          <a:prstGeom prst="roundRect">
            <a:avLst>
              <a:gd name="adj" fmla="val 191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1987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ortfolio #20">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Rounded Rectangle 4"/>
          <p:cNvSpPr/>
          <p:nvPr userDrawn="1"/>
        </p:nvSpPr>
        <p:spPr>
          <a:xfrm>
            <a:off x="7006856" y="3455579"/>
            <a:ext cx="2647507" cy="2335621"/>
          </a:xfrm>
          <a:prstGeom prst="roundRect">
            <a:avLst>
              <a:gd name="adj" fmla="val 104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userDrawn="1"/>
        </p:nvSpPr>
        <p:spPr>
          <a:xfrm>
            <a:off x="9686257" y="3455579"/>
            <a:ext cx="1477043" cy="2335621"/>
          </a:xfrm>
          <a:prstGeom prst="roundRect">
            <a:avLst>
              <a:gd name="adj" fmla="val 104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sz="quarter" idx="22"/>
          </p:nvPr>
        </p:nvSpPr>
        <p:spPr>
          <a:xfrm>
            <a:off x="7006856" y="701675"/>
            <a:ext cx="4156444" cy="2727325"/>
          </a:xfrm>
          <a:prstGeom prst="roundRect">
            <a:avLst>
              <a:gd name="adj" fmla="val 226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8061721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ashboard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3"/>
          </p:nvPr>
        </p:nvSpPr>
        <p:spPr>
          <a:xfrm>
            <a:off x="6178550" y="685800"/>
            <a:ext cx="3100388" cy="3676650"/>
          </a:xfrm>
          <a:prstGeom prst="roundRect">
            <a:avLst>
              <a:gd name="adj" fmla="val 1341"/>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4"/>
          </p:nvPr>
        </p:nvSpPr>
        <p:spPr>
          <a:xfrm>
            <a:off x="1793874" y="685800"/>
            <a:ext cx="4297363" cy="2743200"/>
          </a:xfrm>
          <a:prstGeom prst="roundRect">
            <a:avLst>
              <a:gd name="adj" fmla="val 1887"/>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5"/>
          </p:nvPr>
        </p:nvSpPr>
        <p:spPr>
          <a:xfrm>
            <a:off x="1028700" y="3496441"/>
            <a:ext cx="3236913" cy="2296347"/>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983689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ashboard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5"/>
          </p:nvPr>
        </p:nvSpPr>
        <p:spPr>
          <a:xfrm>
            <a:off x="1038225" y="3498850"/>
            <a:ext cx="3236913" cy="2668588"/>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6"/>
          </p:nvPr>
        </p:nvSpPr>
        <p:spPr>
          <a:xfrm>
            <a:off x="6162675" y="682625"/>
            <a:ext cx="2360613" cy="2743200"/>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7"/>
          </p:nvPr>
        </p:nvSpPr>
        <p:spPr>
          <a:xfrm>
            <a:off x="8597900" y="3498850"/>
            <a:ext cx="2570163" cy="2668588"/>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128340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igh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700405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91000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ar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6"/>
          <p:cNvSpPr>
            <a:spLocks noGrp="1"/>
          </p:cNvSpPr>
          <p:nvPr>
            <p:ph type="pic" sz="quarter" idx="13"/>
          </p:nvPr>
        </p:nvSpPr>
        <p:spPr>
          <a:xfrm>
            <a:off x="1031494" y="4664076"/>
            <a:ext cx="1133856" cy="1133856"/>
          </a:xfrm>
          <a:prstGeom prst="ellipse">
            <a:avLst/>
          </a:prstGeom>
          <a:solidFill>
            <a:schemeClr val="accent6">
              <a:lumMod val="50000"/>
            </a:schemeClr>
          </a:solidFill>
        </p:spPr>
        <p:txBody>
          <a:bodyPr/>
          <a:lstStyle>
            <a:lvl1pPr marL="0" indent="0">
              <a:buNone/>
              <a:defRPr sz="800"/>
            </a:lvl1pPr>
          </a:lstStyle>
          <a:p>
            <a:endParaRPr lang="en-US"/>
          </a:p>
        </p:txBody>
      </p:sp>
      <p:sp>
        <p:nvSpPr>
          <p:cNvPr id="10" name="Picture Placeholder 6"/>
          <p:cNvSpPr>
            <a:spLocks noGrp="1"/>
          </p:cNvSpPr>
          <p:nvPr>
            <p:ph type="pic" sz="quarter" idx="14"/>
          </p:nvPr>
        </p:nvSpPr>
        <p:spPr>
          <a:xfrm>
            <a:off x="4589202" y="4664076"/>
            <a:ext cx="1133856" cy="1133856"/>
          </a:xfrm>
          <a:prstGeom prst="ellipse">
            <a:avLst/>
          </a:prstGeom>
          <a:solidFill>
            <a:schemeClr val="accent6">
              <a:lumMod val="50000"/>
            </a:schemeClr>
          </a:solidFill>
        </p:spPr>
        <p:txBody>
          <a:bodyPr/>
          <a:lstStyle>
            <a:lvl1pPr marL="0" indent="0">
              <a:buNone/>
              <a:defRPr sz="800"/>
            </a:lvl1pPr>
          </a:lstStyle>
          <a:p>
            <a:endParaRPr lang="en-US"/>
          </a:p>
        </p:txBody>
      </p:sp>
    </p:spTree>
    <p:extLst>
      <p:ext uri="{BB962C8B-B14F-4D97-AF65-F5344CB8AC3E}">
        <p14:creationId xmlns:p14="http://schemas.microsoft.com/office/powerpoint/2010/main" val="183575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am Work #1">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8693888" y="3429000"/>
            <a:ext cx="2469412" cy="2362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3583763" y="3429000"/>
            <a:ext cx="2469412" cy="2362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3"/>
          </p:nvPr>
        </p:nvSpPr>
        <p:spPr>
          <a:xfrm>
            <a:off x="1028700" y="3429000"/>
            <a:ext cx="2468880" cy="235915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6138863" y="3429000"/>
            <a:ext cx="2468880" cy="235915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540148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stiminiolas">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22"/>
          </p:nvPr>
        </p:nvSpPr>
        <p:spPr>
          <a:xfrm>
            <a:off x="1028700" y="685800"/>
            <a:ext cx="10134600"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7566330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Mock Up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4"/>
          </p:nvPr>
        </p:nvSpPr>
        <p:spPr>
          <a:xfrm>
            <a:off x="8674247" y="2339974"/>
            <a:ext cx="2362200" cy="3135313"/>
          </a:xfrm>
          <a:prstGeom prst="rect">
            <a:avLst/>
          </a:prstGeom>
          <a:solidFill>
            <a:schemeClr val="accent6">
              <a:lumMod val="50000"/>
            </a:schemeClr>
          </a:solidFill>
        </p:spPr>
        <p:txBody>
          <a:bodyPr/>
          <a:lstStyle>
            <a:lvl1pPr marL="0" indent="0">
              <a:buNone/>
              <a:defRPr sz="1000"/>
            </a:lvl1pPr>
          </a:lstStyle>
          <a:p>
            <a:endParaRPr lang="en-US"/>
          </a:p>
        </p:txBody>
      </p:sp>
      <p:sp>
        <p:nvSpPr>
          <p:cNvPr id="3" name="Picture Placeholder 2"/>
          <p:cNvSpPr>
            <a:spLocks noGrp="1"/>
          </p:cNvSpPr>
          <p:nvPr>
            <p:ph type="pic" sz="quarter" idx="13"/>
          </p:nvPr>
        </p:nvSpPr>
        <p:spPr>
          <a:xfrm>
            <a:off x="5985022" y="3306763"/>
            <a:ext cx="3170238" cy="23606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9366075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Mock Up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1152524" y="2681288"/>
            <a:ext cx="4943475" cy="31099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2487323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Mock Up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816725" y="2211388"/>
            <a:ext cx="4208463" cy="2541587"/>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085804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Mock Up #4">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www.websitename.com</a:t>
            </a:r>
          </a:p>
        </p:txBody>
      </p:sp>
      <p:sp>
        <p:nvSpPr>
          <p:cNvPr id="5" name="Slide Number Placeholder 4"/>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6861175" y="2692400"/>
            <a:ext cx="3910013" cy="29527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1245027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Mock Up #5">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www.websitename.com</a:t>
            </a:r>
          </a:p>
        </p:txBody>
      </p:sp>
      <p:sp>
        <p:nvSpPr>
          <p:cNvPr id="4" name="Slide Number Placeholder 3"/>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5487988" y="863600"/>
            <a:ext cx="4941887" cy="3132138"/>
          </a:xfrm>
          <a:prstGeom prst="rect">
            <a:avLst/>
          </a:prstGeom>
          <a:solidFill>
            <a:schemeClr val="accent6">
              <a:lumMod val="50000"/>
            </a:schemeClr>
          </a:solidFill>
        </p:spPr>
        <p:txBody>
          <a:bodyPr/>
          <a:lstStyle>
            <a:lvl1pPr marL="0" indent="0">
              <a:buNone/>
              <a:defRPr sz="1000"/>
            </a:lvl1pPr>
          </a:lstStyle>
          <a:p>
            <a:endParaRPr lang="en-US"/>
          </a:p>
        </p:txBody>
      </p:sp>
      <p:sp>
        <p:nvSpPr>
          <p:cNvPr id="8" name="Picture Placeholder 2"/>
          <p:cNvSpPr>
            <a:spLocks noGrp="1"/>
          </p:cNvSpPr>
          <p:nvPr>
            <p:ph type="pic" sz="quarter" idx="14"/>
          </p:nvPr>
        </p:nvSpPr>
        <p:spPr>
          <a:xfrm>
            <a:off x="8796338" y="2471738"/>
            <a:ext cx="2346325" cy="302577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262938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Mock Up #6">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711951" y="2181225"/>
            <a:ext cx="4281488" cy="2586038"/>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5782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Mock Up #7">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8" name="Picture Placeholder 2"/>
          <p:cNvSpPr>
            <a:spLocks noGrp="1"/>
          </p:cNvSpPr>
          <p:nvPr>
            <p:ph type="pic" sz="quarter" idx="13"/>
          </p:nvPr>
        </p:nvSpPr>
        <p:spPr>
          <a:xfrm>
            <a:off x="5429250" y="2217738"/>
            <a:ext cx="5106988" cy="3194050"/>
          </a:xfrm>
          <a:prstGeom prst="rect">
            <a:avLst/>
          </a:prstGeom>
          <a:solidFill>
            <a:schemeClr val="accent6">
              <a:lumMod val="50000"/>
            </a:schemeClr>
          </a:solidFill>
        </p:spPr>
        <p:txBody>
          <a:bodyPr/>
          <a:lstStyle>
            <a:lvl1pPr marL="0" indent="0">
              <a:buNone/>
              <a:defRPr sz="1000"/>
            </a:lvl1pPr>
          </a:lstStyle>
          <a:p>
            <a:endParaRPr lang="en-US"/>
          </a:p>
        </p:txBody>
      </p:sp>
      <p:sp>
        <p:nvSpPr>
          <p:cNvPr id="9" name="Picture Placeholder 2"/>
          <p:cNvSpPr>
            <a:spLocks noGrp="1"/>
          </p:cNvSpPr>
          <p:nvPr>
            <p:ph type="pic" sz="quarter" idx="14"/>
          </p:nvPr>
        </p:nvSpPr>
        <p:spPr>
          <a:xfrm>
            <a:off x="4273550" y="3171825"/>
            <a:ext cx="1854200" cy="2438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1136981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Mock Up #8">
    <p:spTree>
      <p:nvGrpSpPr>
        <p:cNvPr id="1" name=""/>
        <p:cNvGrpSpPr/>
        <p:nvPr/>
      </p:nvGrpSpPr>
      <p:grpSpPr>
        <a:xfrm>
          <a:off x="0" y="0"/>
          <a:ext cx="0" cy="0"/>
          <a:chOff x="0" y="0"/>
          <a:chExt cx="0" cy="0"/>
        </a:xfrm>
      </p:grpSpPr>
      <p:sp>
        <p:nvSpPr>
          <p:cNvPr id="8" name="Rectangle 7"/>
          <p:cNvSpPr/>
          <p:nvPr userDrawn="1"/>
        </p:nvSpPr>
        <p:spPr>
          <a:xfrm>
            <a:off x="0" y="2997819"/>
            <a:ext cx="12192000" cy="386018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9" name="Picture Placeholder 2"/>
          <p:cNvSpPr>
            <a:spLocks noGrp="1"/>
          </p:cNvSpPr>
          <p:nvPr>
            <p:ph type="pic" sz="quarter" idx="13"/>
          </p:nvPr>
        </p:nvSpPr>
        <p:spPr>
          <a:xfrm>
            <a:off x="1457324" y="1338335"/>
            <a:ext cx="4443413" cy="333851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4410074" y="2976563"/>
            <a:ext cx="1363663" cy="25146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6344425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Mock Up #9">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www.websitename.com</a:t>
            </a:r>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1174750" y="2644775"/>
            <a:ext cx="3736975" cy="227806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36362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Image #2">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096000" y="3994150"/>
            <a:ext cx="5060950" cy="1797051"/>
          </a:xfrm>
          <a:prstGeom prst="roundRect">
            <a:avLst>
              <a:gd name="adj" fmla="val 2630"/>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295183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Mock Up #10">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www.websitename.com</a:t>
            </a:r>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5081588" y="2809875"/>
            <a:ext cx="2041525" cy="267652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9041852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www.websitename.com</a:t>
            </a:r>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2"/>
          </p:nvPr>
        </p:nvSpPr>
        <p:spPr>
          <a:xfrm>
            <a:off x="1028700" y="685800"/>
            <a:ext cx="5067300"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2192330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www.websitename.com</a:t>
            </a:r>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12192000" cy="6858000"/>
          </a:xfrm>
          <a:prstGeom prst="rect">
            <a:avLst/>
          </a:prstGeom>
          <a:solidFill>
            <a:schemeClr val="accent6">
              <a:lumMod val="50000"/>
            </a:schemeClr>
          </a:solidFill>
        </p:spPr>
        <p:txBody>
          <a:bodyPr/>
          <a:lstStyle>
            <a:lvl1pPr marL="0" indent="0">
              <a:buNone/>
              <a:defRPr/>
            </a:lvl1pPr>
          </a:lstStyle>
          <a:p>
            <a:endParaRPr lang="en-US"/>
          </a:p>
        </p:txBody>
      </p:sp>
    </p:spTree>
    <p:extLst>
      <p:ext uri="{BB962C8B-B14F-4D97-AF65-F5344CB8AC3E}">
        <p14:creationId xmlns:p14="http://schemas.microsoft.com/office/powerpoint/2010/main" val="20473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Work #2">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www.websitename.com</a:t>
            </a:r>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4" name="Rounded Rectangle 3"/>
          <p:cNvSpPr/>
          <p:nvPr userDrawn="1"/>
        </p:nvSpPr>
        <p:spPr>
          <a:xfrm>
            <a:off x="5675144" y="685800"/>
            <a:ext cx="3640951" cy="1790888"/>
          </a:xfrm>
          <a:prstGeom prst="roundRect">
            <a:avLst>
              <a:gd name="adj" fmla="val 24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userDrawn="1"/>
        </p:nvSpPr>
        <p:spPr>
          <a:xfrm>
            <a:off x="5675145" y="4381312"/>
            <a:ext cx="3640950" cy="1790888"/>
          </a:xfrm>
          <a:prstGeom prst="roundRect">
            <a:avLst>
              <a:gd name="adj" fmla="val 123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7525208" y="2533556"/>
            <a:ext cx="3640951" cy="1790888"/>
          </a:xfrm>
          <a:prstGeom prst="roundRect">
            <a:avLst>
              <a:gd name="adj" fmla="val 1231"/>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3"/>
          </p:nvPr>
        </p:nvSpPr>
        <p:spPr>
          <a:xfrm>
            <a:off x="1028700" y="685800"/>
            <a:ext cx="4581144" cy="5486400"/>
          </a:xfrm>
          <a:prstGeom prst="roundRect">
            <a:avLst>
              <a:gd name="adj" fmla="val 1525"/>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4"/>
          </p:nvPr>
        </p:nvSpPr>
        <p:spPr>
          <a:xfrm>
            <a:off x="9375775" y="685800"/>
            <a:ext cx="1792224" cy="1792224"/>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5"/>
          </p:nvPr>
        </p:nvSpPr>
        <p:spPr>
          <a:xfrm>
            <a:off x="5675313" y="2533650"/>
            <a:ext cx="1792224" cy="1792224"/>
          </a:xfrm>
          <a:prstGeom prst="roundRect">
            <a:avLst>
              <a:gd name="adj" fmla="val 2592"/>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6"/>
          </p:nvPr>
        </p:nvSpPr>
        <p:spPr>
          <a:xfrm>
            <a:off x="9375775" y="4381500"/>
            <a:ext cx="1792224" cy="1792224"/>
          </a:xfrm>
          <a:prstGeom prst="roundRect">
            <a:avLst>
              <a:gd name="adj" fmla="val 2006"/>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29010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Work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4"/>
          </p:nvPr>
        </p:nvSpPr>
        <p:spPr>
          <a:xfrm>
            <a:off x="10287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35560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60833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7"/>
          </p:nvPr>
        </p:nvSpPr>
        <p:spPr>
          <a:xfrm>
            <a:off x="86106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677049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Work #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1" name="Picture Placeholder 2"/>
          <p:cNvSpPr>
            <a:spLocks noGrp="1"/>
          </p:cNvSpPr>
          <p:nvPr>
            <p:ph type="pic" sz="quarter" idx="14"/>
          </p:nvPr>
        </p:nvSpPr>
        <p:spPr>
          <a:xfrm>
            <a:off x="1028700"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2979996"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4931292"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7"/>
          </p:nvPr>
        </p:nvSpPr>
        <p:spPr>
          <a:xfrm>
            <a:off x="6882588"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8"/>
          </p:nvPr>
        </p:nvSpPr>
        <p:spPr>
          <a:xfrm>
            <a:off x="8833884"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1092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Work #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a:t>www.websitename.com</a:t>
            </a:r>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1" name="Picture Placeholder 2"/>
          <p:cNvSpPr>
            <a:spLocks noGrp="1"/>
          </p:cNvSpPr>
          <p:nvPr>
            <p:ph type="pic" sz="quarter" idx="14"/>
          </p:nvPr>
        </p:nvSpPr>
        <p:spPr>
          <a:xfrm>
            <a:off x="102870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3038475"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504825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7"/>
          </p:nvPr>
        </p:nvSpPr>
        <p:spPr>
          <a:xfrm>
            <a:off x="7058025"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8"/>
          </p:nvPr>
        </p:nvSpPr>
        <p:spPr>
          <a:xfrm>
            <a:off x="906780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36748881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accent6">
                    <a:lumMod val="50000"/>
                  </a:schemeClr>
                </a:solidFill>
                <a:latin typeface="Roboto Condensed Light" panose="02000000000000000000" pitchFamily="2" charset="0"/>
                <a:ea typeface="Roboto Condensed Light" panose="02000000000000000000" pitchFamily="2" charset="0"/>
              </a:defRPr>
            </a:lvl1pPr>
          </a:lstStyle>
          <a:p>
            <a:r>
              <a:rPr lang="en-US"/>
              <a:t>www.websitename.com</a:t>
            </a:r>
          </a:p>
        </p:txBody>
      </p:sp>
      <p:sp>
        <p:nvSpPr>
          <p:cNvPr id="6" name="Slide Number Placeholder 5"/>
          <p:cNvSpPr>
            <a:spLocks noGrp="1"/>
          </p:cNvSpPr>
          <p:nvPr>
            <p:ph type="sldNum" sz="quarter" idx="4"/>
          </p:nvPr>
        </p:nvSpPr>
        <p:spPr>
          <a:xfrm>
            <a:off x="8526520" y="6356350"/>
            <a:ext cx="2743200" cy="365125"/>
          </a:xfrm>
          <a:prstGeom prst="rect">
            <a:avLst/>
          </a:prstGeom>
        </p:spPr>
        <p:txBody>
          <a:bodyPr vert="horz" lIns="91440" tIns="45720" rIns="91440" bIns="45720" rtlCol="0" anchor="ctr"/>
          <a:lstStyle>
            <a:lvl1pPr algn="r">
              <a:defRPr sz="1100">
                <a:solidFill>
                  <a:schemeClr val="accent6">
                    <a:lumMod val="50000"/>
                  </a:schemeClr>
                </a:solidFill>
                <a:latin typeface="Roboto Condensed Light" panose="02000000000000000000" pitchFamily="2" charset="0"/>
                <a:ea typeface="Roboto Condensed Light" panose="02000000000000000000" pitchFamily="2" charset="0"/>
              </a:defRPr>
            </a:lvl1pPr>
          </a:lstStyle>
          <a:p>
            <a:fld id="{A2912448-FEEC-49E8-9588-2DF1F90D57C2}" type="slidenum">
              <a:rPr lang="en-US" smtClean="0"/>
              <a:pPr/>
              <a:t>‹#›</a:t>
            </a:fld>
            <a:endParaRPr lang="en-US"/>
          </a:p>
        </p:txBody>
      </p:sp>
      <p:sp>
        <p:nvSpPr>
          <p:cNvPr id="3" name="MSIPCMContentMarking" descr="{&quot;HashCode&quot;:508242614,&quot;Placement&quot;:&quot;Footer&quot;,&quot;Top&quot;:519.343,&quot;Left&quot;:0.0,&quot;SlideWidth&quot;:960,&quot;SlideHeight&quot;:540}">
            <a:extLst>
              <a:ext uri="{FF2B5EF4-FFF2-40B4-BE49-F238E27FC236}">
                <a16:creationId xmlns:a16="http://schemas.microsoft.com/office/drawing/2014/main" id="{328C6311-B32A-4CE4-AB8D-53EACDA8EF6C}"/>
              </a:ext>
            </a:extLst>
          </p:cNvPr>
          <p:cNvSpPr txBox="1"/>
          <p:nvPr userDrawn="1"/>
        </p:nvSpPr>
        <p:spPr>
          <a:xfrm>
            <a:off x="0" y="6595656"/>
            <a:ext cx="2438377" cy="262344"/>
          </a:xfrm>
          <a:prstGeom prst="rect">
            <a:avLst/>
          </a:prstGeom>
          <a:noFill/>
        </p:spPr>
        <p:txBody>
          <a:bodyPr vert="horz" wrap="square" lIns="0" tIns="0" rIns="0" bIns="0" rtlCol="0" anchor="ctr" anchorCtr="1">
            <a:spAutoFit/>
          </a:bodyPr>
          <a:lstStyle/>
          <a:p>
            <a:pPr algn="l">
              <a:spcBef>
                <a:spcPts val="0"/>
              </a:spcBef>
              <a:spcAft>
                <a:spcPts val="0"/>
              </a:spcAft>
            </a:pPr>
            <a:r>
              <a:rPr lang="tr-TR" sz="1000">
                <a:solidFill>
                  <a:srgbClr val="0000FF"/>
                </a:solidFill>
                <a:latin typeface="Calibri" panose="020F0502020204030204" pitchFamily="34" charset="0"/>
              </a:rPr>
              <a:t>Bilgi Gizlilik Sınıflandırması: Hizmete Özel</a:t>
            </a:r>
          </a:p>
        </p:txBody>
      </p:sp>
    </p:spTree>
    <p:extLst>
      <p:ext uri="{BB962C8B-B14F-4D97-AF65-F5344CB8AC3E}">
        <p14:creationId xmlns:p14="http://schemas.microsoft.com/office/powerpoint/2010/main" val="2472797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 y="0"/>
            <a:ext cx="8503922" cy="461665"/>
          </a:xfrm>
          <a:prstGeom prst="rect">
            <a:avLst/>
          </a:prstGeom>
          <a:solidFill>
            <a:schemeClr val="accent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rPr>
              <a:t>Koçtaş</a:t>
            </a:r>
            <a:r>
              <a:rPr kumimoji="0" lang="tr-TR"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rPr>
              <a:t> –Dijital Kasa Anahtarı Projesi</a:t>
            </a:r>
            <a:endParaRPr kumimoji="0" lang="en-US"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endParaRPr>
          </a:p>
        </p:txBody>
      </p:sp>
      <p:sp>
        <p:nvSpPr>
          <p:cNvPr id="2" name="Rectangle 1"/>
          <p:cNvSpPr/>
          <p:nvPr/>
        </p:nvSpPr>
        <p:spPr>
          <a:xfrm>
            <a:off x="93815" y="724495"/>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b="1" i="0" u="none" strike="noStrike" kern="1200" cap="none" spc="0" normalizeH="0" baseline="0" noProof="0" dirty="0">
                <a:ln>
                  <a:noFill/>
                </a:ln>
                <a:solidFill>
                  <a:schemeClr val="tx1"/>
                </a:solidFill>
                <a:effectLst/>
                <a:uLnTx/>
                <a:uFillTx/>
                <a:latin typeface="Roboto" panose="02000000000000000000" pitchFamily="2" charset="0"/>
                <a:ea typeface="Roboto" panose="02000000000000000000" pitchFamily="2" charset="0"/>
                <a:cs typeface="+mn-cs"/>
              </a:rPr>
              <a:t>Proje kısa açıklaması</a:t>
            </a:r>
            <a:r>
              <a:rPr lang="tr-TR" b="1" dirty="0">
                <a:solidFill>
                  <a:schemeClr val="tx1"/>
                </a:solidFill>
              </a:rPr>
              <a:t> </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100" dirty="0">
                <a:solidFill>
                  <a:schemeClr val="tx1"/>
                </a:solidFill>
                <a:latin typeface="Roboto" panose="02000000000000000000" pitchFamily="2" charset="0"/>
                <a:ea typeface="Roboto" panose="02000000000000000000" pitchFamily="2" charset="0"/>
              </a:rPr>
              <a:t>Mağazalarda bulunan kasalarımızda, yetkili onayı gerektiren işlemler (iade, tanımlı indirim, belge/satır iptali), fiziksel kasa anahtarı ile yapılmaktadır. Dijital kasa anahtarı projesi ile fiziksel kasa anahtarı yerine, geliştirdiğimiz mobil uygulama ile kasaların anlık olarak haberleşmesini sağlayarak, yetki gerektiren işlemleri QR kod onayı ile yapılması sağlanmıştır.</a:t>
            </a:r>
            <a:endParaRPr kumimoji="0" lang="tr-TR" sz="1100" b="1" i="0" u="none" strike="noStrike" kern="1200" cap="none" spc="0" normalizeH="0" baseline="0" noProof="0" dirty="0">
              <a:ln>
                <a:noFill/>
              </a:ln>
              <a:solidFill>
                <a:schemeClr val="tx1"/>
              </a:solidFill>
              <a:effectLst/>
              <a:uLnTx/>
              <a:uFillTx/>
              <a:latin typeface="Roboto" panose="02000000000000000000" pitchFamily="2" charset="0"/>
              <a:ea typeface="Roboto" panose="02000000000000000000" pitchFamily="2" charset="0"/>
            </a:endParaRPr>
          </a:p>
        </p:txBody>
      </p:sp>
      <p:sp>
        <p:nvSpPr>
          <p:cNvPr id="22" name="Rectangle 21"/>
          <p:cNvSpPr/>
          <p:nvPr/>
        </p:nvSpPr>
        <p:spPr>
          <a:xfrm>
            <a:off x="4365370" y="724495"/>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Hangi sorunu çözdü?</a:t>
            </a:r>
            <a:b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br>
            <a:r>
              <a:rPr lang="tr-TR" sz="1100" dirty="0">
                <a:solidFill>
                  <a:srgbClr val="AAB2BD">
                    <a:lumMod val="50000"/>
                  </a:srgbClr>
                </a:solidFill>
                <a:latin typeface="Roboto" panose="02000000000000000000" pitchFamily="2" charset="0"/>
                <a:ea typeface="Roboto" panose="02000000000000000000" pitchFamily="2" charset="0"/>
              </a:rPr>
              <a:t>Fiziksel kasa anahtarına, tüm mağaza çalışanları tarafından erişilebiliyordu. Bu yüzden yetki gerektiren işlemler, sadece yetkili kişiler tarafından değil, tüm kasiyerler tarafından yapılabiliyordu. Mobil uygulama sayesinde bu işlemleri sadece yetkili kişilerin onaylamasını sağladık.</a:t>
            </a:r>
            <a:endParaRPr kumimoji="0" lang="en-US" sz="18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3" name="Rectangle 22"/>
          <p:cNvSpPr/>
          <p:nvPr/>
        </p:nvSpPr>
        <p:spPr>
          <a:xfrm>
            <a:off x="8715303" y="724496"/>
            <a:ext cx="3354778" cy="2832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Kullanılan teknolojiler</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lang="tr-TR" sz="1100" dirty="0">
                <a:solidFill>
                  <a:srgbClr val="AAB2BD">
                    <a:lumMod val="50000"/>
                  </a:srgbClr>
                </a:solidFill>
                <a:latin typeface="Roboto" panose="02000000000000000000" pitchFamily="2" charset="0"/>
                <a:ea typeface="Roboto" panose="02000000000000000000" pitchFamily="2" charset="0"/>
              </a:rPr>
              <a:t>Microsoft Azure App Service, Azure SQL DB, Spring Boot , Java, Flutter, VSCode, XCode </a:t>
            </a:r>
          </a:p>
        </p:txBody>
      </p:sp>
      <p:sp>
        <p:nvSpPr>
          <p:cNvPr id="24" name="Rectangle 23"/>
          <p:cNvSpPr/>
          <p:nvPr/>
        </p:nvSpPr>
        <p:spPr>
          <a:xfrm>
            <a:off x="93815" y="2670861"/>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Nasıl başardı?</a:t>
            </a:r>
            <a:b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br>
            <a:r>
              <a:rPr kumimoji="0" lang="tr-TR" sz="11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Kasa yazılımı ile kendi geliştirdiğimiz mobil uygulama arasında bir entegrasyon yaptık. Mobil uygulama ile de SAP-HR sistemini konuşturarak, uçtan uca yönetilebilir ve izlenebilir bir süreç geliştirdik.</a:t>
            </a:r>
            <a:endPar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5" name="Rectangle 24"/>
          <p:cNvSpPr/>
          <p:nvPr/>
        </p:nvSpPr>
        <p:spPr>
          <a:xfrm>
            <a:off x="93815" y="4697887"/>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Çevik yönetişim kullanıldı mı? </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100" dirty="0">
                <a:solidFill>
                  <a:srgbClr val="AAB2BD">
                    <a:lumMod val="50000"/>
                  </a:srgbClr>
                </a:solidFill>
                <a:latin typeface="Roboto" panose="02000000000000000000" pitchFamily="2" charset="0"/>
                <a:ea typeface="Roboto" panose="02000000000000000000" pitchFamily="2" charset="0"/>
              </a:rPr>
              <a:t>Projenin en başından en sonuna kadar çevik yaklaşım kullanıldı.</a:t>
            </a:r>
            <a:br>
              <a:rPr lang="tr-TR" sz="1100" dirty="0">
                <a:solidFill>
                  <a:srgbClr val="AAB2BD">
                    <a:lumMod val="50000"/>
                  </a:srgbClr>
                </a:solidFill>
                <a:latin typeface="Roboto" panose="02000000000000000000" pitchFamily="2" charset="0"/>
                <a:ea typeface="Roboto" panose="02000000000000000000" pitchFamily="2" charset="0"/>
              </a:rPr>
            </a:br>
            <a:r>
              <a:rPr lang="tr-TR" sz="1100" dirty="0">
                <a:solidFill>
                  <a:srgbClr val="AAB2BD">
                    <a:lumMod val="50000"/>
                  </a:srgbClr>
                </a:solidFill>
                <a:latin typeface="Roboto" panose="02000000000000000000" pitchFamily="2" charset="0"/>
                <a:ea typeface="Roboto" panose="02000000000000000000" pitchFamily="2" charset="0"/>
              </a:rPr>
              <a:t>Projelerin takibi, birbirinden farklı ekiplerin koordinasyonu, farklı şirketlerin koordinasyonu gibi başarılması zor olan tüm süreçler çevik yaklaşım ile başarıldı. Buna ek olarak, yapılan retro toplantıları sayesinde hem ekipler birbirini daha iyi tanıdı hem proje süreçleri daha iyi yönetildi.</a:t>
            </a:r>
            <a:endParaRPr kumimoji="0" lang="en-US" sz="11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6" name="Rectangle 25"/>
          <p:cNvSpPr/>
          <p:nvPr/>
        </p:nvSpPr>
        <p:spPr>
          <a:xfrm>
            <a:off x="4404559" y="2670861"/>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Neyi dönüştürdü? </a:t>
            </a:r>
            <a:r>
              <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(Kültürel dönüşüme etkisi)</a:t>
            </a:r>
            <a:br>
              <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br>
            <a:r>
              <a:rPr kumimoji="0" lang="tr-TR" sz="11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Uygulama mağaza çalışanları tarafından kullanılmaktadır. Kasa sistemlerinde yaptığımız bu tarz dijitalleşme çalışmaları, kasa kullanıcılarına yeni talepler anlamında bir vizyon kattığını gözlemlemekteyiz.</a:t>
            </a:r>
            <a:endParaRPr kumimoji="0" lang="tr-TR" sz="16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7" name="Rectangle 26"/>
          <p:cNvSpPr/>
          <p:nvPr/>
        </p:nvSpPr>
        <p:spPr>
          <a:xfrm>
            <a:off x="4404559" y="4697887"/>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4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Neden sıra dışı bir başarı?</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100" dirty="0">
                <a:solidFill>
                  <a:srgbClr val="AAB2BD">
                    <a:lumMod val="50000"/>
                  </a:srgbClr>
                </a:solidFill>
                <a:latin typeface="Roboto" panose="02000000000000000000" pitchFamily="2" charset="0"/>
                <a:ea typeface="Roboto" panose="02000000000000000000" pitchFamily="2" charset="0"/>
              </a:rPr>
              <a:t>Projeye başlamadan önce y</a:t>
            </a:r>
            <a:r>
              <a:rPr kumimoji="0" lang="tr-TR" sz="11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aptığımız</a:t>
            </a:r>
            <a:r>
              <a:rPr kumimoji="0" lang="tr-TR" sz="11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araştırmalar sonucunda şunu gördük, bu uygulamayı kullanan hiçbir </a:t>
            </a:r>
            <a:r>
              <a:rPr kumimoji="0" lang="tr-TR" sz="11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perakend</a:t>
            </a:r>
            <a:r>
              <a:rPr lang="tr-TR" sz="1100" dirty="0">
                <a:solidFill>
                  <a:srgbClr val="AAB2BD">
                    <a:lumMod val="50000"/>
                  </a:srgbClr>
                </a:solidFill>
                <a:latin typeface="Roboto" panose="02000000000000000000" pitchFamily="2" charset="0"/>
                <a:ea typeface="Roboto" panose="02000000000000000000" pitchFamily="2" charset="0"/>
              </a:rPr>
              <a:t>e firması bulunmuyor. Uygulamayı tüm firmaların entegre olabileceği şekilde geliştirdik. Kasa firması ile yaptığımız ortak çalışmalar ile projenin başka firmalara satılması da hedeflenmektedir. Bu kapsamda iletişimlerimizi devam ettiriyoruz.</a:t>
            </a:r>
            <a:endParaRPr kumimoji="0" lang="tr-TR" sz="11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8" name="Rectangle 27"/>
          <p:cNvSpPr/>
          <p:nvPr/>
        </p:nvSpPr>
        <p:spPr>
          <a:xfrm>
            <a:off x="8715303" y="3746175"/>
            <a:ext cx="3354778" cy="27245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 sonuç verdi? (KPI)</a:t>
            </a:r>
            <a:endParaRPr kumimoji="0" lang="tr-TR" sz="1800" b="1" i="0" u="none" strike="noStrike" kern="1200" cap="none" spc="0" normalizeH="0" baseline="0" noProof="0" dirty="0">
              <a:ln>
                <a:noFill/>
              </a:ln>
              <a:solidFill>
                <a:schemeClr val="tx1"/>
              </a:solidFill>
              <a:effectLst/>
              <a:uLnTx/>
              <a:uFillTx/>
              <a:latin typeface="Roboto" panose="02000000000000000000" pitchFamily="2" charset="0"/>
              <a:ea typeface="Roboto" panose="02000000000000000000" pitchFamily="2" charset="0"/>
              <a:cs typeface="+mn-cs"/>
            </a:endParaRPr>
          </a:p>
          <a:p>
            <a:pPr marL="171450" indent="-171450">
              <a:lnSpc>
                <a:spcPct val="130000"/>
              </a:lnSpc>
              <a:buFont typeface="Arial" panose="020B0604020202020204" pitchFamily="34" charset="0"/>
              <a:buChar char="•"/>
              <a:defRPr/>
            </a:pPr>
            <a:r>
              <a:rPr lang="tr-TR" sz="1100" dirty="0">
                <a:solidFill>
                  <a:schemeClr val="tx1"/>
                </a:solidFill>
                <a:latin typeface="Roboto" panose="02000000000000000000" pitchFamily="2" charset="0"/>
                <a:ea typeface="Roboto" panose="02000000000000000000" pitchFamily="2" charset="0"/>
              </a:rPr>
              <a:t>Fiziksel kasa anahtarı devre dışı bırakılarak, süreç dijitalleştirilmiştir.</a:t>
            </a:r>
          </a:p>
          <a:p>
            <a:pPr marL="171450" indent="-171450">
              <a:lnSpc>
                <a:spcPct val="130000"/>
              </a:lnSpc>
              <a:buFont typeface="Arial" panose="020B0604020202020204" pitchFamily="34" charset="0"/>
              <a:buChar char="•"/>
              <a:defRPr/>
            </a:pPr>
            <a:r>
              <a:rPr lang="tr-TR" sz="1100" dirty="0">
                <a:solidFill>
                  <a:schemeClr val="tx1"/>
                </a:solidFill>
                <a:latin typeface="Roboto" panose="02000000000000000000" pitchFamily="2" charset="0"/>
                <a:ea typeface="Roboto" panose="02000000000000000000" pitchFamily="2" charset="0"/>
              </a:rPr>
              <a:t>İşlemler web servisler üzerinden online ve gerçek zamanlı olarak yapılabilmektedir.</a:t>
            </a:r>
          </a:p>
          <a:p>
            <a:pPr marL="171450" indent="-171450">
              <a:lnSpc>
                <a:spcPct val="130000"/>
              </a:lnSpc>
              <a:buFont typeface="Arial" panose="020B0604020202020204" pitchFamily="34" charset="0"/>
              <a:buChar char="•"/>
              <a:defRPr/>
            </a:pPr>
            <a:r>
              <a:rPr lang="tr-TR" sz="1100" dirty="0">
                <a:solidFill>
                  <a:schemeClr val="tx1"/>
                </a:solidFill>
                <a:latin typeface="Roboto" panose="02000000000000000000" pitchFamily="2" charset="0"/>
                <a:ea typeface="Roboto" panose="02000000000000000000" pitchFamily="2" charset="0"/>
              </a:rPr>
              <a:t>İki yönlü doğrulama ile işleme onay verecek kişinin kasaya gitme zorunluluğu getirilmiştir.</a:t>
            </a:r>
          </a:p>
          <a:p>
            <a:pPr marL="171450" indent="-171450">
              <a:lnSpc>
                <a:spcPct val="130000"/>
              </a:lnSpc>
              <a:buFont typeface="Arial" panose="020B0604020202020204" pitchFamily="34" charset="0"/>
              <a:buChar char="•"/>
              <a:defRPr/>
            </a:pPr>
            <a:r>
              <a:rPr lang="tr-TR" sz="1100" dirty="0">
                <a:solidFill>
                  <a:schemeClr val="tx1"/>
                </a:solidFill>
                <a:latin typeface="Roboto" panose="02000000000000000000" pitchFamily="2" charset="0"/>
                <a:ea typeface="Roboto" panose="02000000000000000000" pitchFamily="2" charset="0"/>
              </a:rPr>
              <a:t>İşlemi başlatan ve onaylayan kişilerin bilgileri kayıt altına alınmaktadır.</a:t>
            </a:r>
          </a:p>
          <a:p>
            <a:pPr>
              <a:lnSpc>
                <a:spcPct val="130000"/>
              </a:lnSpc>
              <a:defRPr/>
            </a:pPr>
            <a:endParaRPr lang="tr-TR" sz="2000" dirty="0">
              <a:solidFill>
                <a:schemeClr val="tx1"/>
              </a:solidFill>
            </a:endParaRPr>
          </a:p>
          <a:p>
            <a:pPr marL="0" marR="0" lvl="0" indent="0" algn="l" defTabSz="914400" rtl="0" eaLnBrk="1" fontAlgn="auto" latinLnBrk="0" hangingPunct="1">
              <a:lnSpc>
                <a:spcPct val="130000"/>
              </a:lnSpc>
              <a:spcBef>
                <a:spcPts val="0"/>
              </a:spcBef>
              <a:spcAft>
                <a:spcPts val="0"/>
              </a:spcAft>
              <a:buClrTx/>
              <a:buSzTx/>
              <a:buFontTx/>
              <a:buNone/>
              <a:tabLst/>
              <a:defRPr/>
            </a:pPr>
            <a:endPar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Tree>
    <p:extLst>
      <p:ext uri="{BB962C8B-B14F-4D97-AF65-F5344CB8AC3E}">
        <p14:creationId xmlns:p14="http://schemas.microsoft.com/office/powerpoint/2010/main" val="598564808"/>
      </p:ext>
    </p:extLst>
  </p:cSld>
  <p:clrMapOvr>
    <a:masterClrMapping/>
  </p:clrMapOvr>
  <p:transition spd="slow">
    <p:push dir="u"/>
  </p:transition>
</p:sld>
</file>

<file path=ppt/theme/theme1.xml><?xml version="1.0" encoding="utf-8"?>
<a:theme xmlns:a="http://schemas.openxmlformats.org/drawingml/2006/main" name="1_Office Theme">
  <a:themeElements>
    <a:clrScheme name="Buxe Blue">
      <a:dk1>
        <a:srgbClr val="333639"/>
      </a:dk1>
      <a:lt1>
        <a:srgbClr val="F4F5FC"/>
      </a:lt1>
      <a:dk2>
        <a:srgbClr val="353A42"/>
      </a:dk2>
      <a:lt2>
        <a:srgbClr val="FFFFFF"/>
      </a:lt2>
      <a:accent1>
        <a:srgbClr val="00A09D"/>
      </a:accent1>
      <a:accent2>
        <a:srgbClr val="1891AB"/>
      </a:accent2>
      <a:accent3>
        <a:srgbClr val="4276AA"/>
      </a:accent3>
      <a:accent4>
        <a:srgbClr val="5268A5"/>
      </a:accent4>
      <a:accent5>
        <a:srgbClr val="5E5CA2"/>
      </a:accent5>
      <a:accent6>
        <a:srgbClr val="AAB2BD"/>
      </a:accent6>
      <a:hlink>
        <a:srgbClr val="F8960D"/>
      </a:hlink>
      <a:folHlink>
        <a:srgbClr val="D70444"/>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3090</TotalTime>
  <Words>356</Words>
  <Application>Microsoft Macintosh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Roboto</vt:lpstr>
      <vt:lpstr>Roboto Condensed Light</vt:lpstr>
      <vt:lpstr>1_Office Theme</vt:lpstr>
      <vt:lpstr>PowerPoint Presentation</vt:lpstr>
    </vt:vector>
  </TitlesOfParts>
  <Company>Koç Holding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Bekir Şahin</dc:creator>
  <cp:lastModifiedBy>Ahmet Ülker</cp:lastModifiedBy>
  <cp:revision>15</cp:revision>
  <dcterms:created xsi:type="dcterms:W3CDTF">2020-11-14T13:00:32Z</dcterms:created>
  <dcterms:modified xsi:type="dcterms:W3CDTF">2022-09-22T13:43:34Z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40db68f-6d8e-4bbd-a87e-69d62ec9f2a5_Enabled">
    <vt:lpwstr>true</vt:lpwstr>
  </property>
  <property fmtid="{D5CDD505-2E9C-101B-9397-08002B2CF9AE}" pid="3" name="MSIP_Label_c40db68f-6d8e-4bbd-a87e-69d62ec9f2a5_SetDate">
    <vt:lpwstr>2022-09-08T11:37:42Z</vt:lpwstr>
  </property>
  <property fmtid="{D5CDD505-2E9C-101B-9397-08002B2CF9AE}" pid="4" name="MSIP_Label_c40db68f-6d8e-4bbd-a87e-69d62ec9f2a5_Method">
    <vt:lpwstr>Privileged</vt:lpwstr>
  </property>
  <property fmtid="{D5CDD505-2E9C-101B-9397-08002B2CF9AE}" pid="5" name="MSIP_Label_c40db68f-6d8e-4bbd-a87e-69d62ec9f2a5_Name">
    <vt:lpwstr>HİZMETE ÖZEL</vt:lpwstr>
  </property>
  <property fmtid="{D5CDD505-2E9C-101B-9397-08002B2CF9AE}" pid="6" name="MSIP_Label_c40db68f-6d8e-4bbd-a87e-69d62ec9f2a5_SiteId">
    <vt:lpwstr>1e1aa76b-4b02-45f4-9417-2e13eb0da973</vt:lpwstr>
  </property>
  <property fmtid="{D5CDD505-2E9C-101B-9397-08002B2CF9AE}" pid="7" name="MSIP_Label_c40db68f-6d8e-4bbd-a87e-69d62ec9f2a5_ActionId">
    <vt:lpwstr>904232bc-ec34-445c-803f-776070936341</vt:lpwstr>
  </property>
  <property fmtid="{D5CDD505-2E9C-101B-9397-08002B2CF9AE}" pid="8" name="MSIP_Label_c40db68f-6d8e-4bbd-a87e-69d62ec9f2a5_ContentBits">
    <vt:lpwstr>2</vt:lpwstr>
  </property>
  <property fmtid="{D5CDD505-2E9C-101B-9397-08002B2CF9AE}" pid="9" name="MSIP_Label_3358b2f2-dfa0-471c-bb00-53aedf406568_Enabled">
    <vt:lpwstr>true</vt:lpwstr>
  </property>
  <property fmtid="{D5CDD505-2E9C-101B-9397-08002B2CF9AE}" pid="10" name="MSIP_Label_3358b2f2-dfa0-471c-bb00-53aedf406568_SetDate">
    <vt:lpwstr>2022-09-22T07:51:38Z</vt:lpwstr>
  </property>
  <property fmtid="{D5CDD505-2E9C-101B-9397-08002B2CF9AE}" pid="11" name="MSIP_Label_3358b2f2-dfa0-471c-bb00-53aedf406568_Method">
    <vt:lpwstr>Privileged</vt:lpwstr>
  </property>
  <property fmtid="{D5CDD505-2E9C-101B-9397-08002B2CF9AE}" pid="12" name="MSIP_Label_3358b2f2-dfa0-471c-bb00-53aedf406568_Name">
    <vt:lpwstr>Hizmete Özel</vt:lpwstr>
  </property>
  <property fmtid="{D5CDD505-2E9C-101B-9397-08002B2CF9AE}" pid="13" name="MSIP_Label_3358b2f2-dfa0-471c-bb00-53aedf406568_SiteId">
    <vt:lpwstr>0e679446-7921-4212-b4f8-30329c8c8fac</vt:lpwstr>
  </property>
  <property fmtid="{D5CDD505-2E9C-101B-9397-08002B2CF9AE}" pid="14" name="MSIP_Label_3358b2f2-dfa0-471c-bb00-53aedf406568_ActionId">
    <vt:lpwstr>0eb5a3bc-e3a3-4012-b7da-aa3b50a549af</vt:lpwstr>
  </property>
  <property fmtid="{D5CDD505-2E9C-101B-9397-08002B2CF9AE}" pid="15" name="MSIP_Label_3358b2f2-dfa0-471c-bb00-53aedf406568_ContentBits">
    <vt:lpwstr>2</vt:lpwstr>
  </property>
</Properties>
</file>