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5"/>
  </p:notesMasterIdLst>
  <p:sldIdLst>
    <p:sldId id="286" r:id="rId2"/>
    <p:sldId id="258" r:id="rId3"/>
    <p:sldId id="259" r:id="rId4"/>
    <p:sldId id="277" r:id="rId5"/>
    <p:sldId id="261" r:id="rId6"/>
    <p:sldId id="263" r:id="rId7"/>
    <p:sldId id="264" r:id="rId8"/>
    <p:sldId id="265" r:id="rId9"/>
    <p:sldId id="280" r:id="rId10"/>
    <p:sldId id="281" r:id="rId11"/>
    <p:sldId id="282" r:id="rId12"/>
    <p:sldId id="283" r:id="rId13"/>
    <p:sldId id="28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227C"/>
    <a:srgbClr val="D46262"/>
    <a:srgbClr val="B33131"/>
    <a:srgbClr val="E8623D"/>
    <a:srgbClr val="FFC000"/>
    <a:srgbClr val="92D050"/>
    <a:srgbClr val="00B0F0"/>
    <a:srgbClr val="7030A0"/>
    <a:srgbClr val="89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43"/>
  </p:normalViewPr>
  <p:slideViewPr>
    <p:cSldViewPr snapToGrid="0">
      <p:cViewPr varScale="1">
        <p:scale>
          <a:sx n="120" d="100"/>
          <a:sy n="120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7021B-973A-4E13-B5AF-6542C7948F60}" type="datetimeFigureOut">
              <a:rPr lang="tr-TR" smtClean="0"/>
              <a:t>8.09.2022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4B9F9-D8C2-4B3F-97FA-F6D5C7344A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6658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4B0B-17C0-4863-9CB8-558C6E3DFB9E}" type="datetimeFigureOut">
              <a:rPr lang="tr-TR" smtClean="0"/>
              <a:t>8.09.2022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9EDD-E8F6-4C8B-8339-131EFEC33E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704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4B0B-17C0-4863-9CB8-558C6E3DFB9E}" type="datetimeFigureOut">
              <a:rPr lang="tr-TR" smtClean="0"/>
              <a:t>8.09.2022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9EDD-E8F6-4C8B-8339-131EFEC33E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533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4B0B-17C0-4863-9CB8-558C6E3DFB9E}" type="datetimeFigureOut">
              <a:rPr lang="tr-TR" smtClean="0"/>
              <a:t>8.09.2022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9EDD-E8F6-4C8B-8339-131EFEC33E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1282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4B0B-17C0-4863-9CB8-558C6E3DFB9E}" type="datetimeFigureOut">
              <a:rPr lang="tr-TR" smtClean="0"/>
              <a:t>8.09.2022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9EDD-E8F6-4C8B-8339-131EFEC33E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1178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4B0B-17C0-4863-9CB8-558C6E3DFB9E}" type="datetimeFigureOut">
              <a:rPr lang="tr-TR" smtClean="0"/>
              <a:t>8.09.2022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9EDD-E8F6-4C8B-8339-131EFEC33E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4171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4B0B-17C0-4863-9CB8-558C6E3DFB9E}" type="datetimeFigureOut">
              <a:rPr lang="tr-TR" smtClean="0"/>
              <a:t>8.09.2022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9EDD-E8F6-4C8B-8339-131EFEC33E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5248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4B0B-17C0-4863-9CB8-558C6E3DFB9E}" type="datetimeFigureOut">
              <a:rPr lang="tr-TR" smtClean="0"/>
              <a:t>8.09.2022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9EDD-E8F6-4C8B-8339-131EFEC33E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2740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4B0B-17C0-4863-9CB8-558C6E3DFB9E}" type="datetimeFigureOut">
              <a:rPr lang="tr-TR" smtClean="0"/>
              <a:t>8.09.2022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9EDD-E8F6-4C8B-8339-131EFEC33E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1086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4B0B-17C0-4863-9CB8-558C6E3DFB9E}" type="datetimeFigureOut">
              <a:rPr lang="tr-TR" smtClean="0"/>
              <a:t>8.09.2022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9EDD-E8F6-4C8B-8339-131EFEC33E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859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4B0B-17C0-4863-9CB8-558C6E3DFB9E}" type="datetimeFigureOut">
              <a:rPr lang="tr-TR" smtClean="0"/>
              <a:t>8.09.2022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9EDD-E8F6-4C8B-8339-131EFEC33E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479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4B0B-17C0-4863-9CB8-558C6E3DFB9E}" type="datetimeFigureOut">
              <a:rPr lang="tr-TR" smtClean="0"/>
              <a:t>8.09.2022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9EDD-E8F6-4C8B-8339-131EFEC33E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449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4B0B-17C0-4863-9CB8-558C6E3DFB9E}" type="datetimeFigureOut">
              <a:rPr lang="tr-TR" smtClean="0"/>
              <a:t>8.09.2022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9EDD-E8F6-4C8B-8339-131EFEC33E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71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4B0B-17C0-4863-9CB8-558C6E3DFB9E}" type="datetimeFigureOut">
              <a:rPr lang="tr-TR" smtClean="0"/>
              <a:t>8.09.2022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9EDD-E8F6-4C8B-8339-131EFEC33E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726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4B0B-17C0-4863-9CB8-558C6E3DFB9E}" type="datetimeFigureOut">
              <a:rPr lang="tr-TR" smtClean="0"/>
              <a:t>8.09.2022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9EDD-E8F6-4C8B-8339-131EFEC33E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464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4B0B-17C0-4863-9CB8-558C6E3DFB9E}" type="datetimeFigureOut">
              <a:rPr lang="tr-TR" smtClean="0"/>
              <a:t>8.09.2022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9EDD-E8F6-4C8B-8339-131EFEC33E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201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4B0B-17C0-4863-9CB8-558C6E3DFB9E}" type="datetimeFigureOut">
              <a:rPr lang="tr-TR" smtClean="0"/>
              <a:t>8.09.2022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9EDD-E8F6-4C8B-8339-131EFEC33E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731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A3724B0B-17C0-4863-9CB8-558C6E3DFB9E}" type="datetimeFigureOut">
              <a:rPr lang="tr-TR" smtClean="0"/>
              <a:t>8.09.2022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6AE9EDD-E8F6-4C8B-8339-131EFEC33E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817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3724B0B-17C0-4863-9CB8-558C6E3DFB9E}" type="datetimeFigureOut">
              <a:rPr lang="tr-TR" smtClean="0"/>
              <a:t>8.09.2022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6AE9EDD-E8F6-4C8B-8339-131EFEC33E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86265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>
                <a16:creationId xmlns:a16="http://schemas.microsoft.com/office/drawing/2014/main" id="{79E9A37B-0C5D-41EE-A38C-B82FCC99B9C6}"/>
              </a:ext>
            </a:extLst>
          </p:cNvPr>
          <p:cNvSpPr txBox="1">
            <a:spLocks/>
          </p:cNvSpPr>
          <p:nvPr/>
        </p:nvSpPr>
        <p:spPr>
          <a:xfrm>
            <a:off x="5556738" y="2244144"/>
            <a:ext cx="5373690" cy="15696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4800" b="1" dirty="0">
                <a:solidFill>
                  <a:srgbClr val="CF227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tr-TR" sz="4800" b="1" cap="none" dirty="0">
                <a:solidFill>
                  <a:srgbClr val="CF227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hopper</a:t>
            </a:r>
            <a:r>
              <a:rPr lang="tr-TR" sz="4800" b="1" dirty="0">
                <a:solidFill>
                  <a:srgbClr val="CF227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tr-TR" sz="4800" b="1" cap="none" dirty="0">
                <a:solidFill>
                  <a:srgbClr val="CF227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ine</a:t>
            </a:r>
            <a:br>
              <a:rPr lang="tr-TR" altLang="ko-KR" sz="4800" dirty="0">
                <a:solidFill>
                  <a:schemeClr val="bg1"/>
                </a:solidFill>
                <a:cs typeface="Arial" pitchFamily="34" charset="0"/>
              </a:rPr>
            </a:br>
            <a:r>
              <a:rPr lang="tr-TR" altLang="ko-KR" sz="48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cs typeface="Arial" pitchFamily="34" charset="0"/>
              </a:rPr>
              <a:t>Proje Sunumu</a:t>
            </a:r>
            <a:endParaRPr lang="en-US" altLang="ko-KR" sz="4800" b="1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782230" y="2180492"/>
            <a:ext cx="4141462" cy="192928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29" y="2452288"/>
            <a:ext cx="3650264" cy="141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30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1337" y="165370"/>
            <a:ext cx="9905998" cy="374515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/>
              <a:t>Akademik Çalışmalar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378" y="1249599"/>
            <a:ext cx="5700122" cy="4460217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590800" y="5982103"/>
            <a:ext cx="7613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MyriadPro-Bold"/>
              </a:rPr>
              <a:t>5. Uluslararası Akdeniz Bilim ve Mühendislik Kongresi </a:t>
            </a:r>
            <a:r>
              <a:rPr lang="tr-TR" dirty="0">
                <a:latin typeface="MyriadPro-Regular"/>
              </a:rPr>
              <a:t>(IMSEC-2020)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0343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52" y="134359"/>
            <a:ext cx="5642955" cy="590339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160576" y="6240452"/>
            <a:ext cx="6494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Artificial Intelligence in Industrial Applications. Springer</a:t>
            </a:r>
            <a:r>
              <a:rPr lang="tr-TR" dirty="0">
                <a:latin typeface="Arial" panose="020B0604020202020204" pitchFamily="34" charset="0"/>
              </a:rPr>
              <a:t> (2021)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54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9972"/>
          <a:stretch/>
        </p:blipFill>
        <p:spPr>
          <a:xfrm>
            <a:off x="3563579" y="233464"/>
            <a:ext cx="5728567" cy="580741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867712" y="6335418"/>
            <a:ext cx="9591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29th Signal Processing and Communications Applications Conference (SIU</a:t>
            </a:r>
            <a:r>
              <a:rPr lang="tr-TR" b="1" dirty="0"/>
              <a:t>-2021</a:t>
            </a:r>
            <a:r>
              <a:rPr lang="en-US" b="1" dirty="0"/>
              <a:t>)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68577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682216" y="530317"/>
            <a:ext cx="4204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/>
              <a:t>Line</a:t>
            </a:r>
            <a:r>
              <a:rPr lang="tr-TR" b="1" dirty="0"/>
              <a:t> </a:t>
            </a:r>
            <a:r>
              <a:rPr lang="tr-TR" b="1" dirty="0" err="1"/>
              <a:t>Segment</a:t>
            </a:r>
            <a:r>
              <a:rPr lang="tr-TR" b="1" dirty="0"/>
              <a:t> </a:t>
            </a:r>
            <a:r>
              <a:rPr lang="tr-TR" b="1" dirty="0" err="1"/>
              <a:t>Intersection</a:t>
            </a:r>
            <a:r>
              <a:rPr lang="tr-TR" b="1" dirty="0"/>
              <a:t> </a:t>
            </a:r>
            <a:r>
              <a:rPr lang="tr-TR" b="1" dirty="0" err="1"/>
              <a:t>Algorithm</a:t>
            </a:r>
            <a:endParaRPr lang="tr-TR" b="1" dirty="0"/>
          </a:p>
        </p:txBody>
      </p:sp>
      <p:pic>
        <p:nvPicPr>
          <p:cNvPr id="6" name="Picture 2" descr="Light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310" y="1457706"/>
            <a:ext cx="6183002" cy="453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İkizkenar Üçgen 6">
            <a:hlinkClick r:id="" action="ppaction://noaction"/>
          </p:cNvPr>
          <p:cNvSpPr/>
          <p:nvPr/>
        </p:nvSpPr>
        <p:spPr>
          <a:xfrm>
            <a:off x="11274357" y="6108970"/>
            <a:ext cx="612843" cy="535021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896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" name="Resim 50" descr="people_counting">
            <a:extLst>
              <a:ext uri="{FF2B5EF4-FFF2-40B4-BE49-F238E27FC236}">
                <a16:creationId xmlns:a16="http://schemas.microsoft.com/office/drawing/2014/main" id="{C81088C3-4EE0-4D68-BBB5-3E01488C1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95" y="872315"/>
            <a:ext cx="2870243" cy="210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Resim 53" descr="queue_management">
            <a:extLst>
              <a:ext uri="{FF2B5EF4-FFF2-40B4-BE49-F238E27FC236}">
                <a16:creationId xmlns:a16="http://schemas.microsoft.com/office/drawing/2014/main" id="{5DFB44CD-ECB4-4B12-9F67-EAA2E56B2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133" y="1018743"/>
            <a:ext cx="3261687" cy="235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Resim 55" descr="retail_shopper_flow">
            <a:extLst>
              <a:ext uri="{FF2B5EF4-FFF2-40B4-BE49-F238E27FC236}">
                <a16:creationId xmlns:a16="http://schemas.microsoft.com/office/drawing/2014/main" id="{3A1E3015-E45B-4C16-B2CD-65988677A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" y="4184879"/>
            <a:ext cx="3420089" cy="273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Resim 56" descr="route_map">
            <a:extLst>
              <a:ext uri="{FF2B5EF4-FFF2-40B4-BE49-F238E27FC236}">
                <a16:creationId xmlns:a16="http://schemas.microsoft.com/office/drawing/2014/main" id="{9D22B1C4-A837-4779-9DFF-C969D2053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31" y="3871696"/>
            <a:ext cx="3811092" cy="298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etin Kutusu 48">
            <a:extLst>
              <a:ext uri="{FF2B5EF4-FFF2-40B4-BE49-F238E27FC236}">
                <a16:creationId xmlns:a16="http://schemas.microsoft.com/office/drawing/2014/main" id="{CB7C4ACA-1FA7-4344-86BB-067375B25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218" y="240735"/>
            <a:ext cx="3829560" cy="431542"/>
          </a:xfrm>
          <a:prstGeom prst="rect">
            <a:avLst/>
          </a:prstGeom>
          <a:noFill/>
          <a:ln w="63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Kapıdan Geçen Kişilerin Sayılması</a:t>
            </a: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Oval 49">
            <a:extLst>
              <a:ext uri="{FF2B5EF4-FFF2-40B4-BE49-F238E27FC236}">
                <a16:creationId xmlns:a16="http://schemas.microsoft.com/office/drawing/2014/main" id="{F2697F15-5F0A-4500-B0D9-F5CCC4524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993" y="112301"/>
            <a:ext cx="678565" cy="643399"/>
          </a:xfrm>
          <a:prstGeom prst="ellipse">
            <a:avLst/>
          </a:prstGeom>
          <a:solidFill>
            <a:srgbClr val="C0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Metin Kutusu 51">
            <a:extLst>
              <a:ext uri="{FF2B5EF4-FFF2-40B4-BE49-F238E27FC236}">
                <a16:creationId xmlns:a16="http://schemas.microsoft.com/office/drawing/2014/main" id="{8C750D3B-9042-42D6-AF47-30065D64C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5826" y="707560"/>
            <a:ext cx="3187645" cy="427579"/>
          </a:xfrm>
          <a:prstGeom prst="rect">
            <a:avLst/>
          </a:prstGeom>
          <a:noFill/>
          <a:ln w="6350">
            <a:solidFill>
              <a:srgbClr val="C459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Müşteri Yoğunluk Analizi</a:t>
            </a: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Oval 52">
            <a:extLst>
              <a:ext uri="{FF2B5EF4-FFF2-40B4-BE49-F238E27FC236}">
                <a16:creationId xmlns:a16="http://schemas.microsoft.com/office/drawing/2014/main" id="{6738D269-FF99-45CA-8523-4114EE807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941" y="617662"/>
            <a:ext cx="678565" cy="619999"/>
          </a:xfrm>
          <a:prstGeom prst="ellipse">
            <a:avLst/>
          </a:prstGeom>
          <a:solidFill>
            <a:srgbClr val="ED7D31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Metin Kutusu 10">
            <a:extLst>
              <a:ext uri="{FF2B5EF4-FFF2-40B4-BE49-F238E27FC236}">
                <a16:creationId xmlns:a16="http://schemas.microsoft.com/office/drawing/2014/main" id="{82EC63CB-80FE-471E-8715-B1C6F6F7F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558" y="3601386"/>
            <a:ext cx="1799218" cy="410814"/>
          </a:xfrm>
          <a:prstGeom prst="rect">
            <a:avLst/>
          </a:prstGeom>
          <a:noFill/>
          <a:ln w="63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Isı Haritası</a:t>
            </a: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Oval 54">
            <a:extLst>
              <a:ext uri="{FF2B5EF4-FFF2-40B4-BE49-F238E27FC236}">
                <a16:creationId xmlns:a16="http://schemas.microsoft.com/office/drawing/2014/main" id="{F1122974-F57A-429F-9B93-87004141C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286" y="3485471"/>
            <a:ext cx="639310" cy="643385"/>
          </a:xfrm>
          <a:prstGeom prst="ellipse">
            <a:avLst/>
          </a:prstGeom>
          <a:solidFill>
            <a:srgbClr val="4472C4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Metin Kutusu 57">
            <a:extLst>
              <a:ext uri="{FF2B5EF4-FFF2-40B4-BE49-F238E27FC236}">
                <a16:creationId xmlns:a16="http://schemas.microsoft.com/office/drawing/2014/main" id="{C6CE0CB0-2618-4CDD-AC81-E28030D29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7985" y="4166527"/>
            <a:ext cx="1855152" cy="424542"/>
          </a:xfrm>
          <a:prstGeom prst="rect">
            <a:avLst/>
          </a:prstGeom>
          <a:noFill/>
          <a:ln w="63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altLang="tr-TR" sz="11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Rota Analizi</a:t>
            </a: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Oval 11">
            <a:extLst>
              <a:ext uri="{FF2B5EF4-FFF2-40B4-BE49-F238E27FC236}">
                <a16:creationId xmlns:a16="http://schemas.microsoft.com/office/drawing/2014/main" id="{BB80BC23-DD89-4F59-83AA-637A56B51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5455" y="4080562"/>
            <a:ext cx="606365" cy="563049"/>
          </a:xfrm>
          <a:prstGeom prst="ellipse">
            <a:avLst/>
          </a:prstGeom>
          <a:gradFill rotWithShape="1">
            <a:gsLst>
              <a:gs pos="0">
                <a:srgbClr val="FFC746"/>
              </a:gs>
              <a:gs pos="50000">
                <a:srgbClr val="FFC600"/>
              </a:gs>
              <a:gs pos="100000">
                <a:srgbClr val="E5B600"/>
              </a:gs>
            </a:gsLst>
            <a:lin ang="5400000"/>
          </a:gradFill>
          <a:ln>
            <a:noFill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42">
            <a:extLst>
              <a:ext uri="{FF2B5EF4-FFF2-40B4-BE49-F238E27FC236}">
                <a16:creationId xmlns:a16="http://schemas.microsoft.com/office/drawing/2014/main" id="{03626C38-E831-478E-A05B-2E7E763F1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36" y="7122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30" name="Rectangle 47">
            <a:extLst>
              <a:ext uri="{FF2B5EF4-FFF2-40B4-BE49-F238E27FC236}">
                <a16:creationId xmlns:a16="http://schemas.microsoft.com/office/drawing/2014/main" id="{CD2AE025-0AA0-4C5C-938A-1E1E51CB5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36" y="12409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48">
            <a:extLst>
              <a:ext uri="{FF2B5EF4-FFF2-40B4-BE49-F238E27FC236}">
                <a16:creationId xmlns:a16="http://schemas.microsoft.com/office/drawing/2014/main" id="{5A6B6D23-EDAA-47E9-8566-338068D41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36" y="16981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50">
            <a:extLst>
              <a:ext uri="{FF2B5EF4-FFF2-40B4-BE49-F238E27FC236}">
                <a16:creationId xmlns:a16="http://schemas.microsoft.com/office/drawing/2014/main" id="{B0E6203A-CF93-4D6F-AB68-63DDE2DC6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36" y="16981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52">
            <a:extLst>
              <a:ext uri="{FF2B5EF4-FFF2-40B4-BE49-F238E27FC236}">
                <a16:creationId xmlns:a16="http://schemas.microsoft.com/office/drawing/2014/main" id="{65DF0F53-BF82-416F-9331-A4907A60A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36" y="16981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53">
            <a:extLst>
              <a:ext uri="{FF2B5EF4-FFF2-40B4-BE49-F238E27FC236}">
                <a16:creationId xmlns:a16="http://schemas.microsoft.com/office/drawing/2014/main" id="{FF8A5CC5-48D9-4515-B1BB-3F9F88788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36" y="21553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56">
            <a:extLst>
              <a:ext uri="{FF2B5EF4-FFF2-40B4-BE49-F238E27FC236}">
                <a16:creationId xmlns:a16="http://schemas.microsoft.com/office/drawing/2014/main" id="{FD582BA7-8925-4747-934C-785EFA203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45" y="23886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1513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4E04F8BE-070D-4AE2-B41C-85C5E9E6A1A4}"/>
              </a:ext>
            </a:extLst>
          </p:cNvPr>
          <p:cNvSpPr txBox="1"/>
          <p:nvPr/>
        </p:nvSpPr>
        <p:spPr>
          <a:xfrm>
            <a:off x="4287910" y="168936"/>
            <a:ext cx="294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/>
              <a:t>ÖZVERİ-0012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2EDBD2A3-76CE-4E99-BD7D-FD980BB0F9FE}"/>
              </a:ext>
            </a:extLst>
          </p:cNvPr>
          <p:cNvSpPr/>
          <p:nvPr/>
        </p:nvSpPr>
        <p:spPr>
          <a:xfrm>
            <a:off x="2263804" y="2513860"/>
            <a:ext cx="2370339" cy="5504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Kapıdan Geçen Kişilerin Sayılması</a:t>
            </a:r>
            <a:endParaRPr lang="tr-TR" dirty="0"/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65A769EF-0FBB-48AA-AFB2-5BE96F353D2F}"/>
              </a:ext>
            </a:extLst>
          </p:cNvPr>
          <p:cNvSpPr/>
          <p:nvPr/>
        </p:nvSpPr>
        <p:spPr>
          <a:xfrm>
            <a:off x="7211630" y="2504982"/>
            <a:ext cx="2370339" cy="5504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Kapıdan Geçen Kişilerin Sayılması</a:t>
            </a:r>
            <a:endParaRPr lang="tr-TR" dirty="0"/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63E74039-5B0B-4E65-A81E-7A9A033190B4}"/>
              </a:ext>
            </a:extLst>
          </p:cNvPr>
          <p:cNvSpPr/>
          <p:nvPr/>
        </p:nvSpPr>
        <p:spPr>
          <a:xfrm>
            <a:off x="2263802" y="3517775"/>
            <a:ext cx="2370339" cy="5504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Müşteri Yoğunluk Analizi</a:t>
            </a:r>
            <a:endParaRPr lang="tr-TR" dirty="0"/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9F2E665C-419A-4240-BF18-317C91BC5AF0}"/>
              </a:ext>
            </a:extLst>
          </p:cNvPr>
          <p:cNvSpPr/>
          <p:nvPr/>
        </p:nvSpPr>
        <p:spPr>
          <a:xfrm>
            <a:off x="2263802" y="4474345"/>
            <a:ext cx="2370339" cy="5504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Isı Haritası</a:t>
            </a:r>
            <a:endParaRPr lang="tr-TR" dirty="0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B4E6017-627B-4CE5-B34A-0DD8DBDC2469}"/>
              </a:ext>
            </a:extLst>
          </p:cNvPr>
          <p:cNvSpPr/>
          <p:nvPr/>
        </p:nvSpPr>
        <p:spPr>
          <a:xfrm>
            <a:off x="2263802" y="5421297"/>
            <a:ext cx="2370339" cy="5504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tr-TR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Rota Analizi</a:t>
            </a:r>
            <a:endParaRPr lang="tr-TR" dirty="0"/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540A65B9-9D16-4407-9C59-A36105CD514D}"/>
              </a:ext>
            </a:extLst>
          </p:cNvPr>
          <p:cNvSpPr/>
          <p:nvPr/>
        </p:nvSpPr>
        <p:spPr>
          <a:xfrm>
            <a:off x="7146533" y="3518515"/>
            <a:ext cx="2370339" cy="5504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Müşteri Yoğunluk Analizi</a:t>
            </a:r>
            <a:endParaRPr lang="tr-TR" dirty="0"/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5E8569A2-97C6-462D-953C-1C16C6EA8F95}"/>
              </a:ext>
            </a:extLst>
          </p:cNvPr>
          <p:cNvSpPr/>
          <p:nvPr/>
        </p:nvSpPr>
        <p:spPr>
          <a:xfrm>
            <a:off x="7211630" y="4465467"/>
            <a:ext cx="2370339" cy="5504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Isı Haritası</a:t>
            </a:r>
            <a:endParaRPr lang="tr-TR" dirty="0"/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214BDFA1-D1AB-4E40-9644-8E5BA9215768}"/>
              </a:ext>
            </a:extLst>
          </p:cNvPr>
          <p:cNvSpPr/>
          <p:nvPr/>
        </p:nvSpPr>
        <p:spPr>
          <a:xfrm>
            <a:off x="7211630" y="5412419"/>
            <a:ext cx="2370339" cy="5504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tr-TR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Rota Analizi</a:t>
            </a:r>
            <a:endParaRPr lang="tr-TR" dirty="0"/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5786676F-10B9-46BB-BE47-65E68263E854}"/>
              </a:ext>
            </a:extLst>
          </p:cNvPr>
          <p:cNvSpPr/>
          <p:nvPr/>
        </p:nvSpPr>
        <p:spPr>
          <a:xfrm>
            <a:off x="1855433" y="1606858"/>
            <a:ext cx="3124938" cy="459863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0A441DB-48BD-44E5-88C3-D7DF36C6A5F8}"/>
              </a:ext>
            </a:extLst>
          </p:cNvPr>
          <p:cNvSpPr/>
          <p:nvPr/>
        </p:nvSpPr>
        <p:spPr>
          <a:xfrm>
            <a:off x="2610031" y="1278384"/>
            <a:ext cx="1677879" cy="55041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IP Kamera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CA0C8C4D-84A7-4E34-9304-56FC54738E13}"/>
              </a:ext>
            </a:extLst>
          </p:cNvPr>
          <p:cNvSpPr/>
          <p:nvPr/>
        </p:nvSpPr>
        <p:spPr>
          <a:xfrm>
            <a:off x="6769233" y="1606857"/>
            <a:ext cx="3124938" cy="459863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69EB4890-783E-4090-92E5-BF9C90602D99}"/>
              </a:ext>
            </a:extLst>
          </p:cNvPr>
          <p:cNvSpPr/>
          <p:nvPr/>
        </p:nvSpPr>
        <p:spPr>
          <a:xfrm>
            <a:off x="7557859" y="1278384"/>
            <a:ext cx="1677879" cy="55041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Akıllı Kamera</a:t>
            </a:r>
          </a:p>
        </p:txBody>
      </p:sp>
    </p:spTree>
    <p:extLst>
      <p:ext uri="{BB962C8B-B14F-4D97-AF65-F5344CB8AC3E}">
        <p14:creationId xmlns:p14="http://schemas.microsoft.com/office/powerpoint/2010/main" val="2740006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2809515" y="146254"/>
            <a:ext cx="6456237" cy="552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b="1" dirty="0"/>
              <a:t>Kullanılan Teknoloji ve Yöntemler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57201" y="2084940"/>
            <a:ext cx="11400817" cy="2577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 Application: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Mimari olarak,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Katmanlı Mimari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Tier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Architecture) yapısı kullanılmıştır.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ASP.Net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3.1 Framework ve C# yazılım dili kullanılmıştır.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Frontend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tarafında .Net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MVC, Html,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Css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Javascript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jquery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yazılım teknolojileri kullanılmıştır. Ekran tasarımını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Responsive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yapısına uygundur.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 API: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.Net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3.1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framework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C# yazılım dili kullanılmıştır.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Görüntü İşleme Servisleri: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yazılım dili kullanılmıştır.</a:t>
            </a:r>
          </a:p>
        </p:txBody>
      </p:sp>
    </p:spTree>
    <p:extLst>
      <p:ext uri="{BB962C8B-B14F-4D97-AF65-F5344CB8AC3E}">
        <p14:creationId xmlns:p14="http://schemas.microsoft.com/office/powerpoint/2010/main" val="513559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72614" y="2111902"/>
            <a:ext cx="84486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/>
              <a:t>Geliştirilen Kişi Tespiti Modeli Kapsamında Yapılan Çalışmalar ve Sonuçlar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933574" y="3552825"/>
            <a:ext cx="5184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7115175" y="3552825"/>
            <a:ext cx="2916000" cy="76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4386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/>
        </p:nvGraphicFramePr>
        <p:xfrm>
          <a:off x="2215501" y="66523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0236958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0309171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04655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Toplam Görüntü</a:t>
                      </a:r>
                      <a:r>
                        <a:rPr lang="tr-TR" baseline="0" dirty="0"/>
                        <a:t> Sayısı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Üstten (Top-</a:t>
                      </a:r>
                      <a:r>
                        <a:rPr lang="tr-TR" dirty="0" err="1"/>
                        <a:t>View</a:t>
                      </a:r>
                      <a:r>
                        <a:rPr lang="tr-TR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Yandan (Side-</a:t>
                      </a:r>
                      <a:r>
                        <a:rPr lang="tr-TR" dirty="0" err="1"/>
                        <a:t>View</a:t>
                      </a:r>
                      <a:r>
                        <a:rPr lang="tr-TR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203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165064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94254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70810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548180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7" y="1007706"/>
            <a:ext cx="2416629" cy="181247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4" y="1007706"/>
            <a:ext cx="2416629" cy="181247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501" y="1007706"/>
            <a:ext cx="2416629" cy="181247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7" y="3019679"/>
            <a:ext cx="2416629" cy="181247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3" y="3019679"/>
            <a:ext cx="2416629" cy="181247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388" y="3019679"/>
            <a:ext cx="2457503" cy="181247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7" y="5031652"/>
            <a:ext cx="2416629" cy="181247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3" y="5031651"/>
            <a:ext cx="2416629" cy="181247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389" y="5031652"/>
            <a:ext cx="2457503" cy="1812473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516" y="1007706"/>
            <a:ext cx="2416628" cy="1812471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269" y="3019680"/>
            <a:ext cx="2357873" cy="1812471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498" y="5024150"/>
            <a:ext cx="2370646" cy="17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80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449" y="3873842"/>
            <a:ext cx="3188509" cy="237896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648" y="1376356"/>
            <a:ext cx="2901625" cy="218416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648" y="3873843"/>
            <a:ext cx="2901625" cy="2194354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2449" y="1376356"/>
            <a:ext cx="3188509" cy="2393880"/>
          </a:xfrm>
          <a:prstGeom prst="rect">
            <a:avLst/>
          </a:prstGeom>
        </p:spPr>
      </p:pic>
      <p:graphicFrame>
        <p:nvGraphicFramePr>
          <p:cNvPr id="11" name="Tablo 10"/>
          <p:cNvGraphicFramePr>
            <a:graphicFrameLocks noGrp="1"/>
          </p:cNvGraphicFramePr>
          <p:nvPr/>
        </p:nvGraphicFramePr>
        <p:xfrm>
          <a:off x="2523411" y="212033"/>
          <a:ext cx="667932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3740">
                  <a:extLst>
                    <a:ext uri="{9D8B030D-6E8A-4147-A177-3AD203B41FA5}">
                      <a16:colId xmlns:a16="http://schemas.microsoft.com/office/drawing/2014/main" val="3702369582"/>
                    </a:ext>
                  </a:extLst>
                </a:gridCol>
                <a:gridCol w="1837790">
                  <a:extLst>
                    <a:ext uri="{9D8B030D-6E8A-4147-A177-3AD203B41FA5}">
                      <a16:colId xmlns:a16="http://schemas.microsoft.com/office/drawing/2014/main" val="1304655319"/>
                    </a:ext>
                  </a:extLst>
                </a:gridCol>
                <a:gridCol w="1837790">
                  <a:extLst>
                    <a:ext uri="{9D8B030D-6E8A-4147-A177-3AD203B41FA5}">
                      <a16:colId xmlns:a16="http://schemas.microsoft.com/office/drawing/2014/main" val="41327298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Toplam Etiketlenen Kişi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Etiketlenen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Mevcut Etiketli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203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597.052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323.569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273.483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548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79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295" y="1483567"/>
            <a:ext cx="6825687" cy="4730619"/>
          </a:xfrm>
        </p:spPr>
      </p:pic>
      <p:graphicFrame>
        <p:nvGraphicFramePr>
          <p:cNvPr id="5" name="Tablo 4"/>
          <p:cNvGraphicFramePr>
            <a:graphicFrameLocks noGrp="1"/>
          </p:cNvGraphicFramePr>
          <p:nvPr/>
        </p:nvGraphicFramePr>
        <p:xfrm>
          <a:off x="2328138" y="439748"/>
          <a:ext cx="8127999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0236958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0309171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04655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Eğitim Süresi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İterasyon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Başarı Oranı</a:t>
                      </a:r>
                      <a:r>
                        <a:rPr lang="tr-TR" baseline="0" dirty="0"/>
                        <a:t> (Test Verisi)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203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</a:t>
                      </a:r>
                      <a:r>
                        <a:rPr lang="tr-TR" baseline="0" dirty="0"/>
                        <a:t> gün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1.000.000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% 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548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65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A5BEB455-7E9E-4AD1-98AA-2A39AF5BCFBA}"/>
              </a:ext>
            </a:extLst>
          </p:cNvPr>
          <p:cNvSpPr/>
          <p:nvPr/>
        </p:nvSpPr>
        <p:spPr>
          <a:xfrm>
            <a:off x="3911399" y="497118"/>
            <a:ext cx="3600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Rota Analiz Algoritması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453" y="1555007"/>
            <a:ext cx="7580376" cy="425240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cxnSp>
        <p:nvCxnSpPr>
          <p:cNvPr id="7" name="Düz Bağlayıcı 6"/>
          <p:cNvCxnSpPr/>
          <p:nvPr/>
        </p:nvCxnSpPr>
        <p:spPr>
          <a:xfrm>
            <a:off x="4066161" y="4805465"/>
            <a:ext cx="933856" cy="10019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rbest Form 15"/>
          <p:cNvSpPr/>
          <p:nvPr/>
        </p:nvSpPr>
        <p:spPr>
          <a:xfrm>
            <a:off x="2968531" y="1809345"/>
            <a:ext cx="2459503" cy="2023354"/>
          </a:xfrm>
          <a:custGeom>
            <a:avLst/>
            <a:gdLst>
              <a:gd name="connsiteX0" fmla="*/ 0 w 2733473"/>
              <a:gd name="connsiteY0" fmla="*/ 1021405 h 2324911"/>
              <a:gd name="connsiteX1" fmla="*/ 2033081 w 2733473"/>
              <a:gd name="connsiteY1" fmla="*/ 0 h 2324911"/>
              <a:gd name="connsiteX2" fmla="*/ 2733473 w 2733473"/>
              <a:gd name="connsiteY2" fmla="*/ 1108954 h 2324911"/>
              <a:gd name="connsiteX3" fmla="*/ 272375 w 2733473"/>
              <a:gd name="connsiteY3" fmla="*/ 2324911 h 2324911"/>
              <a:gd name="connsiteX4" fmla="*/ 136187 w 2733473"/>
              <a:gd name="connsiteY4" fmla="*/ 1575881 h 2324911"/>
              <a:gd name="connsiteX5" fmla="*/ 0 w 2733473"/>
              <a:gd name="connsiteY5" fmla="*/ 1021405 h 232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3473" h="2324911">
                <a:moveTo>
                  <a:pt x="0" y="1021405"/>
                </a:moveTo>
                <a:lnTo>
                  <a:pt x="2033081" y="0"/>
                </a:lnTo>
                <a:lnTo>
                  <a:pt x="2733473" y="1108954"/>
                </a:lnTo>
                <a:lnTo>
                  <a:pt x="272375" y="2324911"/>
                </a:lnTo>
                <a:lnTo>
                  <a:pt x="136187" y="1575881"/>
                </a:lnTo>
                <a:lnTo>
                  <a:pt x="0" y="1021405"/>
                </a:lnTo>
                <a:close/>
              </a:path>
            </a:pathLst>
          </a:custGeom>
          <a:solidFill>
            <a:srgbClr val="FFC000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Serbest Form 16"/>
          <p:cNvSpPr/>
          <p:nvPr/>
        </p:nvSpPr>
        <p:spPr>
          <a:xfrm>
            <a:off x="4783828" y="2422187"/>
            <a:ext cx="2013625" cy="1789890"/>
          </a:xfrm>
          <a:custGeom>
            <a:avLst/>
            <a:gdLst>
              <a:gd name="connsiteX0" fmla="*/ 1128408 w 2013625"/>
              <a:gd name="connsiteY0" fmla="*/ 0 h 1789890"/>
              <a:gd name="connsiteX1" fmla="*/ 2013625 w 2013625"/>
              <a:gd name="connsiteY1" fmla="*/ 398834 h 1789890"/>
              <a:gd name="connsiteX2" fmla="*/ 428017 w 2013625"/>
              <a:gd name="connsiteY2" fmla="*/ 1789890 h 1789890"/>
              <a:gd name="connsiteX3" fmla="*/ 0 w 2013625"/>
              <a:gd name="connsiteY3" fmla="*/ 749030 h 1789890"/>
              <a:gd name="connsiteX4" fmla="*/ 1128408 w 2013625"/>
              <a:gd name="connsiteY4" fmla="*/ 0 h 178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3625" h="1789890">
                <a:moveTo>
                  <a:pt x="1128408" y="0"/>
                </a:moveTo>
                <a:lnTo>
                  <a:pt x="2013625" y="398834"/>
                </a:lnTo>
                <a:lnTo>
                  <a:pt x="428017" y="1789890"/>
                </a:lnTo>
                <a:lnTo>
                  <a:pt x="0" y="749030"/>
                </a:lnTo>
                <a:lnTo>
                  <a:pt x="1128408" y="0"/>
                </a:lnTo>
                <a:close/>
              </a:path>
            </a:pathLst>
          </a:custGeom>
          <a:solidFill>
            <a:srgbClr val="7030A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Serbest Form 17"/>
          <p:cNvSpPr/>
          <p:nvPr/>
        </p:nvSpPr>
        <p:spPr>
          <a:xfrm>
            <a:off x="6517532" y="2665379"/>
            <a:ext cx="2003898" cy="1303506"/>
          </a:xfrm>
          <a:custGeom>
            <a:avLst/>
            <a:gdLst>
              <a:gd name="connsiteX0" fmla="*/ 554477 w 1867711"/>
              <a:gd name="connsiteY0" fmla="*/ 0 h 1245140"/>
              <a:gd name="connsiteX1" fmla="*/ 1867711 w 1867711"/>
              <a:gd name="connsiteY1" fmla="*/ 214008 h 1245140"/>
              <a:gd name="connsiteX2" fmla="*/ 1303506 w 1867711"/>
              <a:gd name="connsiteY2" fmla="*/ 1245140 h 1245140"/>
              <a:gd name="connsiteX3" fmla="*/ 0 w 1867711"/>
              <a:gd name="connsiteY3" fmla="*/ 1215957 h 1245140"/>
              <a:gd name="connsiteX4" fmla="*/ 554477 w 1867711"/>
              <a:gd name="connsiteY4" fmla="*/ 0 h 124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711" h="1245140">
                <a:moveTo>
                  <a:pt x="554477" y="0"/>
                </a:moveTo>
                <a:lnTo>
                  <a:pt x="1867711" y="214008"/>
                </a:lnTo>
                <a:lnTo>
                  <a:pt x="1303506" y="1245140"/>
                </a:lnTo>
                <a:lnTo>
                  <a:pt x="0" y="1215957"/>
                </a:lnTo>
                <a:lnTo>
                  <a:pt x="554477" y="0"/>
                </a:lnTo>
                <a:close/>
              </a:path>
            </a:pathLst>
          </a:custGeom>
          <a:solidFill>
            <a:srgbClr val="00B0F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Serbest Form 19"/>
          <p:cNvSpPr/>
          <p:nvPr/>
        </p:nvSpPr>
        <p:spPr>
          <a:xfrm>
            <a:off x="7470843" y="1712068"/>
            <a:ext cx="1235412" cy="836579"/>
          </a:xfrm>
          <a:custGeom>
            <a:avLst/>
            <a:gdLst>
              <a:gd name="connsiteX0" fmla="*/ 486383 w 1235412"/>
              <a:gd name="connsiteY0" fmla="*/ 0 h 836579"/>
              <a:gd name="connsiteX1" fmla="*/ 1235412 w 1235412"/>
              <a:gd name="connsiteY1" fmla="*/ 243192 h 836579"/>
              <a:gd name="connsiteX2" fmla="*/ 1060314 w 1235412"/>
              <a:gd name="connsiteY2" fmla="*/ 836579 h 836579"/>
              <a:gd name="connsiteX3" fmla="*/ 0 w 1235412"/>
              <a:gd name="connsiteY3" fmla="*/ 671209 h 836579"/>
              <a:gd name="connsiteX4" fmla="*/ 486383 w 1235412"/>
              <a:gd name="connsiteY4" fmla="*/ 0 h 83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5412" h="836579">
                <a:moveTo>
                  <a:pt x="486383" y="0"/>
                </a:moveTo>
                <a:lnTo>
                  <a:pt x="1235412" y="243192"/>
                </a:lnTo>
                <a:lnTo>
                  <a:pt x="1060314" y="836579"/>
                </a:lnTo>
                <a:lnTo>
                  <a:pt x="0" y="671209"/>
                </a:lnTo>
                <a:lnTo>
                  <a:pt x="486383" y="0"/>
                </a:lnTo>
                <a:close/>
              </a:path>
            </a:pathLst>
          </a:cu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Serbest Form 20"/>
          <p:cNvSpPr/>
          <p:nvPr/>
        </p:nvSpPr>
        <p:spPr>
          <a:xfrm>
            <a:off x="7636213" y="3112851"/>
            <a:ext cx="1371600" cy="2431915"/>
          </a:xfrm>
          <a:custGeom>
            <a:avLst/>
            <a:gdLst>
              <a:gd name="connsiteX0" fmla="*/ 797668 w 1371600"/>
              <a:gd name="connsiteY0" fmla="*/ 0 h 2431915"/>
              <a:gd name="connsiteX1" fmla="*/ 1215957 w 1371600"/>
              <a:gd name="connsiteY1" fmla="*/ 87549 h 2431915"/>
              <a:gd name="connsiteX2" fmla="*/ 1371600 w 1371600"/>
              <a:gd name="connsiteY2" fmla="*/ 2431915 h 2431915"/>
              <a:gd name="connsiteX3" fmla="*/ 0 w 1371600"/>
              <a:gd name="connsiteY3" fmla="*/ 2402732 h 2431915"/>
              <a:gd name="connsiteX4" fmla="*/ 797668 w 1371600"/>
              <a:gd name="connsiteY4" fmla="*/ 0 h 243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2431915">
                <a:moveTo>
                  <a:pt x="797668" y="0"/>
                </a:moveTo>
                <a:lnTo>
                  <a:pt x="1215957" y="87549"/>
                </a:lnTo>
                <a:lnTo>
                  <a:pt x="1371600" y="2431915"/>
                </a:lnTo>
                <a:lnTo>
                  <a:pt x="0" y="2402732"/>
                </a:lnTo>
                <a:lnTo>
                  <a:pt x="797668" y="0"/>
                </a:lnTo>
                <a:close/>
              </a:path>
            </a:pathLst>
          </a:custGeom>
          <a:solidFill>
            <a:srgbClr val="E8623D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/>
          <p:cNvSpPr txBox="1"/>
          <p:nvPr/>
        </p:nvSpPr>
        <p:spPr>
          <a:xfrm>
            <a:off x="3410372" y="5321031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</a:rPr>
              <a:t>Sayım Çizgisi</a:t>
            </a:r>
          </a:p>
        </p:txBody>
      </p:sp>
    </p:spTree>
    <p:extLst>
      <p:ext uri="{BB962C8B-B14F-4D97-AF65-F5344CB8AC3E}">
        <p14:creationId xmlns:p14="http://schemas.microsoft.com/office/powerpoint/2010/main" val="2627828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 Gözü">
  <a:themeElements>
    <a:clrScheme name="Ağ Gözü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Ağ Gözü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ğ Gözü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</TotalTime>
  <Words>224</Words>
  <Application>Microsoft Macintosh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MyriadPro-Bold</vt:lpstr>
      <vt:lpstr>MyriadPro-Regular</vt:lpstr>
      <vt:lpstr>Ağ Gözü</vt:lpstr>
      <vt:lpstr>PowerPoint Presentation</vt:lpstr>
      <vt:lpstr>PowerPoint Presentation</vt:lpstr>
      <vt:lpstr>PowerPoint Presentation</vt:lpstr>
      <vt:lpstr>PowerPoint Presentation</vt:lpstr>
      <vt:lpstr>Geliştirilen Kişi Tespiti Modeli Kapsamında Yapılan Çalışmalar ve Sonuçlar</vt:lpstr>
      <vt:lpstr>PowerPoint Presentation</vt:lpstr>
      <vt:lpstr>PowerPoint Presentation</vt:lpstr>
      <vt:lpstr>PowerPoint Presentation</vt:lpstr>
      <vt:lpstr>PowerPoint Presentation</vt:lpstr>
      <vt:lpstr>Akademik Çalışmalar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Özveri-0012 Görüntü İşleme Proje İlerleme Sunumu</dc:title>
  <dc:creator>Hüseyin Çobanoğlu</dc:creator>
  <cp:lastModifiedBy>Nadir Kocakır</cp:lastModifiedBy>
  <cp:revision>53</cp:revision>
  <dcterms:created xsi:type="dcterms:W3CDTF">2021-01-14T13:55:06Z</dcterms:created>
  <dcterms:modified xsi:type="dcterms:W3CDTF">2022-09-08T07:00:31Z</dcterms:modified>
</cp:coreProperties>
</file>