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37"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99" d="100"/>
          <a:sy n="99"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D77E2-06C9-4A5A-B3C9-AEE803ACC551}" type="datetimeFigureOut">
              <a:rPr lang="tr-TR" smtClean="0"/>
              <a:t>29.08.2023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4504E-EB34-4D04-9428-578E5D8588F5}" type="slidenum">
              <a:rPr lang="tr-TR" smtClean="0"/>
              <a:t>‹#›</a:t>
            </a:fld>
            <a:endParaRPr lang="tr-TR"/>
          </a:p>
        </p:txBody>
      </p:sp>
    </p:spTree>
    <p:extLst>
      <p:ext uri="{BB962C8B-B14F-4D97-AF65-F5344CB8AC3E}">
        <p14:creationId xmlns:p14="http://schemas.microsoft.com/office/powerpoint/2010/main" val="111485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 Bilgi Yer Tutucusu 3"/>
          <p:cNvSpPr>
            <a:spLocks noGrp="1"/>
          </p:cNvSpPr>
          <p:nvPr>
            <p:ph type="hdr" sz="quarter"/>
          </p:nvPr>
        </p:nvSpPr>
        <p:spPr/>
        <p:txBody>
          <a:bodyPr/>
          <a:lstStyle/>
          <a:p>
            <a:endParaRPr lang="tr-TR"/>
          </a:p>
        </p:txBody>
      </p:sp>
      <p:sp>
        <p:nvSpPr>
          <p:cNvPr id="5" name="Alt Bilgi Yer Tutucusu 4"/>
          <p:cNvSpPr>
            <a:spLocks noGrp="1"/>
          </p:cNvSpPr>
          <p:nvPr>
            <p:ph type="ftr" sz="quarter" idx="4"/>
          </p:nvPr>
        </p:nvSpPr>
        <p:spPr/>
        <p:txBody>
          <a:bodyPr/>
          <a:lstStyle/>
          <a:p>
            <a:endParaRPr lang="tr-TR"/>
          </a:p>
        </p:txBody>
      </p:sp>
      <p:sp>
        <p:nvSpPr>
          <p:cNvPr id="6" name="Slayt Numarası Yer Tutucusu 5"/>
          <p:cNvSpPr>
            <a:spLocks noGrp="1"/>
          </p:cNvSpPr>
          <p:nvPr>
            <p:ph type="sldNum" sz="quarter" idx="5"/>
          </p:nvPr>
        </p:nvSpPr>
        <p:spPr/>
        <p:txBody>
          <a:bodyPr/>
          <a:lstStyle/>
          <a:p>
            <a:fld id="{0CD3D4B0-2729-499C-8F6C-00A1201AB232}" type="slidenum">
              <a:rPr lang="tr-TR" smtClean="0"/>
              <a:t>1</a:t>
            </a:fld>
            <a:endParaRPr lang="tr-TR"/>
          </a:p>
        </p:txBody>
      </p:sp>
    </p:spTree>
    <p:extLst>
      <p:ext uri="{BB962C8B-B14F-4D97-AF65-F5344CB8AC3E}">
        <p14:creationId xmlns:p14="http://schemas.microsoft.com/office/powerpoint/2010/main" val="2176098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6746F6-2307-D108-4EBC-99A1EBF0C2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D9DF8BC-F452-3D39-85A1-26E8972624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065ACC-61A1-B0BD-6BB2-9124F9624015}"/>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3746391D-3ED9-42F3-70EC-FA31F048546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E914C9-0C90-59AA-8EFA-5024942D9370}"/>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01865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3F5BE7-811F-6069-5F95-6E6E760B62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A8A6D96-7D40-6F9F-C138-1E58AE9E3E0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4E1BF86-F9BA-57C0-D242-451F5243B82E}"/>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A85BC338-BD3C-90DA-F97A-196FFDC46D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D51AD9-C412-A4BF-F5A2-54846F2F7D7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6730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DBE94E-DDB4-68DC-F3CC-247145EE95E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E93F6B5-7728-5E12-7AC0-1AE0CBCC074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10DEAA-FC4F-2480-2952-A5AA2E78A5B5}"/>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3B45A23A-375E-02A3-57BC-9CF1547F23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AE4B1C-C68B-5D6D-0D5C-7E9A445B015F}"/>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253529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E5A018-2659-47C7-764E-DF0C9A9309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4BD5BF-7EF4-8111-AFE7-E268CEF8698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A2B39B-29D5-5800-D530-E2CD8870C9F2}"/>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9319E3BA-D38B-AF75-6A02-829613294A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476AD2A-EB64-149A-329A-E5DD7544E91B}"/>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7944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3ABC19-660B-47FB-FE39-D3694E87E72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784E0E3-8E4A-93F6-517B-9C72DC67E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4F87F56-70F0-1D8D-96ED-FC74A214C9EF}"/>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48F54913-68D7-AAA3-3FA5-FFDC2886F6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0E080C-2AEA-5A79-D45E-78E4C5480DA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46585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832A6-15BF-83CC-25C8-2AB77B1E23E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B025A44-F8C9-A87C-D30E-81D9D1B23C2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8F99A42-CA0F-3865-1A63-BA48A48A3B9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D025A3D-5719-3609-4B16-9779A439F430}"/>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6" name="Alt Bilgi Yer Tutucusu 5">
            <a:extLst>
              <a:ext uri="{FF2B5EF4-FFF2-40B4-BE49-F238E27FC236}">
                <a16:creationId xmlns:a16="http://schemas.microsoft.com/office/drawing/2014/main" id="{6931A372-6033-4B1F-9DCA-007DBD1958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0740C15-D52B-6391-E976-0FE81FA9D0A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294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A49777-C0C6-9E44-F204-899636E5D07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ACB138-E237-3B70-D748-628241E9F2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889B0AF-4752-1586-1648-23E156B67F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90FA32F-023A-DBCF-ECD7-4871F49B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8493170-C551-F636-5911-791574F05E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562E9E4-6F90-331F-E3D1-0D07C54177A0}"/>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8" name="Alt Bilgi Yer Tutucusu 7">
            <a:extLst>
              <a:ext uri="{FF2B5EF4-FFF2-40B4-BE49-F238E27FC236}">
                <a16:creationId xmlns:a16="http://schemas.microsoft.com/office/drawing/2014/main" id="{F71EC486-2C5C-802E-E874-30A2BF9920F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360CCA7-40DD-2AB1-9ACE-5DC58341F603}"/>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5865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E3955-C788-0A96-AF82-FD5566599B0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EDDB647-AA7C-3C52-6E62-E250B1BCA00B}"/>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4" name="Alt Bilgi Yer Tutucusu 3">
            <a:extLst>
              <a:ext uri="{FF2B5EF4-FFF2-40B4-BE49-F238E27FC236}">
                <a16:creationId xmlns:a16="http://schemas.microsoft.com/office/drawing/2014/main" id="{35770A5A-AED1-D9F1-5866-04695FD7A4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30BBE5C-EE2E-4216-5A97-4EDA13D6F8CD}"/>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773505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A972DAA-50EC-30CE-1337-48DB85F2654D}"/>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3" name="Alt Bilgi Yer Tutucusu 2">
            <a:extLst>
              <a:ext uri="{FF2B5EF4-FFF2-40B4-BE49-F238E27FC236}">
                <a16:creationId xmlns:a16="http://schemas.microsoft.com/office/drawing/2014/main" id="{676588A7-E0E4-5698-9231-CF7755398BA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5AAE96-1080-C8B4-C17B-71609FE943CA}"/>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99140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FF350-9B7A-C4A1-500D-8647A63370B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A838974-F619-8892-A345-424D5568A0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92F6AD7-BD6B-A9A8-1B78-CB0685BFE1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54B08D-DD60-1588-6E9C-6D180141817B}"/>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6" name="Alt Bilgi Yer Tutucusu 5">
            <a:extLst>
              <a:ext uri="{FF2B5EF4-FFF2-40B4-BE49-F238E27FC236}">
                <a16:creationId xmlns:a16="http://schemas.microsoft.com/office/drawing/2014/main" id="{96826664-8524-DA9D-1FCA-153A4584A3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B52D26-332B-BE83-A7CC-1EB261EF0D76}"/>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423604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054E15-F3C9-B00A-BD8C-C7442D276B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BD06133-F867-A95D-C378-B1FB559D2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8857325-01C6-CED0-E561-43A55679F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23828A0-0825-0D52-9BB8-50F3AE395886}"/>
              </a:ext>
            </a:extLst>
          </p:cNvPr>
          <p:cNvSpPr>
            <a:spLocks noGrp="1"/>
          </p:cNvSpPr>
          <p:nvPr>
            <p:ph type="dt" sz="half" idx="10"/>
          </p:nvPr>
        </p:nvSpPr>
        <p:spPr/>
        <p:txBody>
          <a:bodyPr/>
          <a:lstStyle/>
          <a:p>
            <a:fld id="{1A0620C7-667F-4BC1-96C0-9F4030D3984C}" type="datetimeFigureOut">
              <a:rPr lang="tr-TR" smtClean="0"/>
              <a:t>29.08.2023</a:t>
            </a:fld>
            <a:endParaRPr lang="tr-TR"/>
          </a:p>
        </p:txBody>
      </p:sp>
      <p:sp>
        <p:nvSpPr>
          <p:cNvPr id="6" name="Alt Bilgi Yer Tutucusu 5">
            <a:extLst>
              <a:ext uri="{FF2B5EF4-FFF2-40B4-BE49-F238E27FC236}">
                <a16:creationId xmlns:a16="http://schemas.microsoft.com/office/drawing/2014/main" id="{411E2C67-D806-1646-CAB1-6D77DC5184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C9A4E9-8DFF-1636-EB82-E6F9691FF0F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6530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8371C1-C8B0-135A-5FF2-20886231F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5D7F2AD-4853-9BB8-E901-C3A4020E99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81C382-C58A-D6DB-1BED-4BDCA71AE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20C7-667F-4BC1-96C0-9F4030D3984C}" type="datetimeFigureOut">
              <a:rPr lang="tr-TR" smtClean="0"/>
              <a:t>29.08.2023</a:t>
            </a:fld>
            <a:endParaRPr lang="tr-TR"/>
          </a:p>
        </p:txBody>
      </p:sp>
      <p:sp>
        <p:nvSpPr>
          <p:cNvPr id="5" name="Alt Bilgi Yer Tutucusu 4">
            <a:extLst>
              <a:ext uri="{FF2B5EF4-FFF2-40B4-BE49-F238E27FC236}">
                <a16:creationId xmlns:a16="http://schemas.microsoft.com/office/drawing/2014/main" id="{AC7A43FA-DAD3-9D31-642F-E21CA8C8D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ECE6024-C019-5970-2A05-F50DABD8A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3B6A9-06AE-4D8B-A001-C9DD197862A3}" type="slidenum">
              <a:rPr lang="tr-TR" smtClean="0"/>
              <a:t>‹#›</a:t>
            </a:fld>
            <a:endParaRPr lang="tr-TR"/>
          </a:p>
        </p:txBody>
      </p:sp>
    </p:spTree>
    <p:extLst>
      <p:ext uri="{BB962C8B-B14F-4D97-AF65-F5344CB8AC3E}">
        <p14:creationId xmlns:p14="http://schemas.microsoft.com/office/powerpoint/2010/main" val="30540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D93E8E-6FA8-466C-9DFA-0115F925901D}"/>
              </a:ext>
            </a:extLst>
          </p:cNvPr>
          <p:cNvSpPr>
            <a:spLocks noGrp="1"/>
          </p:cNvSpPr>
          <p:nvPr>
            <p:ph type="title"/>
          </p:nvPr>
        </p:nvSpPr>
        <p:spPr>
          <a:xfrm>
            <a:off x="375665" y="324028"/>
            <a:ext cx="11414716" cy="558100"/>
          </a:xfrm>
        </p:spPr>
        <p:txBody>
          <a:bodyPr>
            <a:noAutofit/>
          </a:bodyPr>
          <a:lstStyle/>
          <a:p>
            <a:pPr algn="ctr"/>
            <a:r>
              <a:rPr lang="tr-TR" sz="2200" b="1" dirty="0">
                <a:solidFill>
                  <a:schemeClr val="accent1">
                    <a:lumMod val="75000"/>
                  </a:schemeClr>
                </a:solidFill>
                <a:latin typeface="Century Gothic" panose="020B0502020202020204" pitchFamily="34" charset="0"/>
                <a:ea typeface="Tahoma" panose="020B0604030504040204" pitchFamily="34" charset="0"/>
                <a:cs typeface="Aparajita" panose="020B0502040204020203" pitchFamily="18" charset="0"/>
              </a:rPr>
              <a:t>Tüketiciler için Dinamik Kampanya Modülü Projesi</a:t>
            </a:r>
            <a:endParaRPr lang="tr-TR" sz="2200" b="1" dirty="0"/>
          </a:p>
        </p:txBody>
      </p:sp>
      <p:graphicFrame>
        <p:nvGraphicFramePr>
          <p:cNvPr id="12" name="Tablo 6">
            <a:extLst>
              <a:ext uri="{FF2B5EF4-FFF2-40B4-BE49-F238E27FC236}">
                <a16:creationId xmlns:a16="http://schemas.microsoft.com/office/drawing/2014/main" id="{5287C65B-9C86-4883-9B90-DAC6F0277EB9}"/>
              </a:ext>
            </a:extLst>
          </p:cNvPr>
          <p:cNvGraphicFramePr>
            <a:graphicFrameLocks noGrp="1"/>
          </p:cNvGraphicFramePr>
          <p:nvPr>
            <p:extLst>
              <p:ext uri="{D42A27DB-BD31-4B8C-83A1-F6EECF244321}">
                <p14:modId xmlns:p14="http://schemas.microsoft.com/office/powerpoint/2010/main" val="4118791793"/>
              </p:ext>
            </p:extLst>
          </p:nvPr>
        </p:nvGraphicFramePr>
        <p:xfrm>
          <a:off x="390525" y="882129"/>
          <a:ext cx="11399856" cy="5756022"/>
        </p:xfrm>
        <a:graphic>
          <a:graphicData uri="http://schemas.openxmlformats.org/drawingml/2006/table">
            <a:tbl>
              <a:tblPr firstRow="1" bandRow="1">
                <a:tableStyleId>{BC89EF96-8CEA-46FF-86C4-4CE0E7609802}</a:tableStyleId>
              </a:tblPr>
              <a:tblGrid>
                <a:gridCol w="1922369">
                  <a:extLst>
                    <a:ext uri="{9D8B030D-6E8A-4147-A177-3AD203B41FA5}">
                      <a16:colId xmlns:a16="http://schemas.microsoft.com/office/drawing/2014/main" val="140070410"/>
                    </a:ext>
                  </a:extLst>
                </a:gridCol>
                <a:gridCol w="2793496">
                  <a:extLst>
                    <a:ext uri="{9D8B030D-6E8A-4147-A177-3AD203B41FA5}">
                      <a16:colId xmlns:a16="http://schemas.microsoft.com/office/drawing/2014/main" val="3576668518"/>
                    </a:ext>
                  </a:extLst>
                </a:gridCol>
                <a:gridCol w="6683991">
                  <a:extLst>
                    <a:ext uri="{9D8B030D-6E8A-4147-A177-3AD203B41FA5}">
                      <a16:colId xmlns:a16="http://schemas.microsoft.com/office/drawing/2014/main" val="751019586"/>
                    </a:ext>
                  </a:extLst>
                </a:gridCol>
              </a:tblGrid>
              <a:tr h="298993">
                <a:tc>
                  <a:txBody>
                    <a:bodyPr/>
                    <a:lstStyle/>
                    <a:p>
                      <a:r>
                        <a:rPr lang="tr-TR" sz="1400" b="1" dirty="0">
                          <a:solidFill>
                            <a:schemeClr val="tx1"/>
                          </a:solidFill>
                          <a:latin typeface="Century Gothic" panose="020B0502020202020204" pitchFamily="34" charset="0"/>
                        </a:rPr>
                        <a:t>DURUM:</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TAMAMLANDI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7">
                  <a:txBody>
                    <a:bodyPr/>
                    <a:lstStyle/>
                    <a:p>
                      <a:pPr marL="0" marR="0" lvl="0" indent="0" algn="ct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300" b="1" dirty="0">
                          <a:solidFill>
                            <a:schemeClr val="tx1"/>
                          </a:solidFill>
                          <a:latin typeface="Century Gothic" panose="020B0502020202020204" pitchFamily="34" charset="0"/>
                        </a:rPr>
                        <a:t>YAPILANLAR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İhtiyaç Analizi: Tüketicinin modern beklentileri ve alışveriş alışkanlıklarını tespit ederek, en etkili kampanya stratejilerini belirlemek için bir ihtiyaç analizi gerçekleştirildi.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Özelleştirilmiş Hediye Seçenekleri: Tüketicinin alışveriş tutarına veya profil bilgilerine bağlı olarak özelleştirilmiş hediye seçenekleri oluşturuldu.</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Kullanıcı Dostu Arayüz Tasarımı: Tüketicilerin hızla kampanya detaylarına ulaşmalarını sağlayacak kullanıcı dostu bir arayüz tasarlandı ve entegre edildi.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Bulut Tabanlı Veri Saklama: Güvenli, hızlı ve ölçeklenebilir bir veri saklama çözümü olarak bulut tabanlı sistem entegrasyonu yapıldı.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Dinamik Veri Analitiği: Tüketicilerin davranışları, kampanya geri dönüşleri ve hediye seçimleri gibi değerli verilerin analiz edilmesi için dinamik bir analitik modülü entegre edildi.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Mobil ve Web Optimizasyonu: Platformun hem web hem de mobil cihazlarda kesintisiz bir deneyim sunması için gerekli optimizasyon çalışmaları yapıldı.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Güvenlik Protokolleri: Kullanıcı verilerinin ve işlem güvenliğinin korunmasını sağlamak için güncel güvenlik protokolleri ve şifreleme yöntemleri uygulandı.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Geribildirim Mekanizması: Tüketicilerin kampanyalar ve hediye seçenekleri hakkında geribildirimde bulunmalarını sağlayacak bir geribildirim mekanizması kuruldu.</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Bu adımlarla, tüketicilere dinamik ve özelleştirilmiş bir kampanya deneyimi sunmayı amaçladık.</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tr-TR" sz="120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1" dirty="0">
                          <a:solidFill>
                            <a:schemeClr val="tx1"/>
                          </a:solidFill>
                          <a:latin typeface="Century Gothic" panose="020B0502020202020204" pitchFamily="34" charset="0"/>
                        </a:rPr>
                        <a:t>Platformu kullanacak marka/ firmalarımız:</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Fakir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Delonghi</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Braun</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İyo</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endParaRPr lang="tr-TR" sz="1200" b="0" dirty="0">
                        <a:solidFill>
                          <a:schemeClr val="tx1"/>
                        </a:solidFill>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815898"/>
                  </a:ext>
                </a:extLst>
              </a:tr>
              <a:tr h="298993">
                <a:tc>
                  <a:txBody>
                    <a:bodyPr/>
                    <a:lstStyle/>
                    <a:p>
                      <a:r>
                        <a:rPr lang="tr-TR" sz="1400" b="1" dirty="0">
                          <a:solidFill>
                            <a:schemeClr val="tx1"/>
                          </a:solidFill>
                          <a:latin typeface="Century Gothic" panose="020B0502020202020204" pitchFamily="34" charset="0"/>
                        </a:rPr>
                        <a:t>PROJE BAŞLANGIÇ</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400" b="0" dirty="0">
                          <a:solidFill>
                            <a:schemeClr val="tx1"/>
                          </a:solidFill>
                          <a:latin typeface="Century Gothic" panose="020B0502020202020204" pitchFamily="34" charset="0"/>
                        </a:rPr>
                        <a:t>03.03.2023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029913606"/>
                  </a:ext>
                </a:extLst>
              </a:tr>
              <a:tr h="298993">
                <a:tc>
                  <a:txBody>
                    <a:bodyPr/>
                    <a:lstStyle/>
                    <a:p>
                      <a:r>
                        <a:rPr lang="tr-TR" sz="1400" b="1" dirty="0">
                          <a:solidFill>
                            <a:schemeClr val="tx1"/>
                          </a:solidFill>
                          <a:latin typeface="Century Gothic" panose="020B0502020202020204" pitchFamily="34" charset="0"/>
                        </a:rPr>
                        <a:t>PROJE BİTİŞ</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15.05.2023</a:t>
                      </a:r>
                      <a:endParaRPr lang="tr-TR" sz="140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2508254445"/>
                  </a:ext>
                </a:extLst>
              </a:tr>
              <a:tr h="298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400" b="1" dirty="0">
                          <a:solidFill>
                            <a:schemeClr val="tx1"/>
                          </a:solidFill>
                          <a:latin typeface="Century Gothic" panose="020B0502020202020204" pitchFamily="34" charset="0"/>
                        </a:rPr>
                        <a:t>PLANLANAN BÜTÇE</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1" dirty="0">
                          <a:solidFill>
                            <a:schemeClr val="tx1"/>
                          </a:solidFill>
                          <a:latin typeface="Century Gothic" panose="020B0502020202020204" pitchFamily="34" charset="0"/>
                        </a:rPr>
                        <a:t>200.000 TL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319475920"/>
                  </a:ext>
                </a:extLst>
              </a:tr>
              <a:tr h="504554">
                <a:tc>
                  <a:txBody>
                    <a:bodyPr/>
                    <a:lstStyle/>
                    <a:p>
                      <a:r>
                        <a:rPr lang="tr-TR" sz="1400" b="1" dirty="0">
                          <a:solidFill>
                            <a:schemeClr val="tx1"/>
                          </a:solidFill>
                          <a:latin typeface="Century Gothic" panose="020B0502020202020204" pitchFamily="34" charset="0"/>
                        </a:rPr>
                        <a:t>PROJE PAYDAŞLARI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300" dirty="0">
                          <a:solidFill>
                            <a:schemeClr val="tx1"/>
                          </a:solidFill>
                          <a:latin typeface="Century Gothic" panose="020B0502020202020204" pitchFamily="34" charset="0"/>
                        </a:rPr>
                        <a:t>Dijital Dönüşüm Ofisi, Ürün Yönetimi, Bilgi İşlem, Müşteri Deneyim Ekibi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219492535"/>
                  </a:ext>
                </a:extLst>
              </a:tr>
              <a:tr h="1456122">
                <a:tc gridSpan="2">
                  <a:txBody>
                    <a:bodyPr/>
                    <a:lstStyle/>
                    <a:p>
                      <a:pPr algn="ctr">
                        <a:lnSpc>
                          <a:spcPct val="150000"/>
                        </a:lnSpc>
                      </a:pPr>
                      <a:r>
                        <a:rPr lang="tr-TR" sz="1300" b="1" dirty="0">
                          <a:solidFill>
                            <a:schemeClr val="tx1"/>
                          </a:solidFill>
                          <a:latin typeface="Century Gothic" panose="020B0502020202020204" pitchFamily="34" charset="0"/>
                        </a:rPr>
                        <a:t>AÇIKLAMA</a:t>
                      </a:r>
                    </a:p>
                    <a:p>
                      <a:pPr algn="l">
                        <a:lnSpc>
                          <a:spcPct val="150000"/>
                        </a:lnSpc>
                      </a:pPr>
                      <a:r>
                        <a:rPr lang="tr-TR" sz="1000" b="0" dirty="0">
                          <a:solidFill>
                            <a:schemeClr val="tx1"/>
                          </a:solidFill>
                          <a:latin typeface="Century Gothic" panose="020B0502020202020204" pitchFamily="34" charset="0"/>
                        </a:rPr>
                        <a:t>Modern tüketicinin beklentilerini karşılamak amacıyla ödüllendirme tabanlı bir platform oluşturduk. Hem web hem de mobil için optimize edilmiş, kullanıcı dostu bir arayüze sahiptir. Bulut tabanlı veri saklama ve analitik yetenekleriyle, markamıza tüketicilerin tercihlerini daha yakından anlamamızı sağlar. Bu inovasyonla, alışveriş deneyiminin geleceğini yeniden tanımlamayı hedefliyoruz.</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8410731"/>
                  </a:ext>
                </a:extLst>
              </a:tr>
              <a:tr h="2031973">
                <a:tc gridSpan="2">
                  <a:txBody>
                    <a:bodyPr/>
                    <a:lstStyle/>
                    <a:p>
                      <a:pPr algn="l">
                        <a:lnSpc>
                          <a:spcPct val="150000"/>
                        </a:lnSpc>
                      </a:pPr>
                      <a:r>
                        <a:rPr lang="tr-TR" sz="1000" b="0" dirty="0">
                          <a:solidFill>
                            <a:schemeClr val="tx1"/>
                          </a:solidFill>
                          <a:latin typeface="Century Gothic" panose="020B0502020202020204" pitchFamily="34" charset="0"/>
                        </a:rPr>
                        <a:t>Modül, Segmentasyon ve hedefleme algoritması sayesinde tüketici davranışlarını ve tercihlerini derinlemesine anlama yeteneği ile pazarlama stratejilerini daha isabetli ve etkili bir şekilde oluşturmayı mümkün kılmıştır. , tüketici dönüşüm oranlarını önemli ölçüde artırmıştır. Bu da doğrudan satış hacminin ve gelirin artışına katkıda bulunmuştur. Ayrıca, bu modülün sunduğu analitik veriler, Satış, Pazarlama, Ürün Yönetimi ve Müşteri Hizmetleri gibi diğer bölümler için de stratejik içgörüler sunarak, ürün geliştirme ve müşteri memnuniyeti süreçlerinin iyileştirilmesine katkıda bulunmaktadır.</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3787714378"/>
                  </a:ext>
                </a:extLst>
              </a:tr>
            </a:tbl>
          </a:graphicData>
        </a:graphic>
      </p:graphicFrame>
      <p:pic>
        <p:nvPicPr>
          <p:cNvPr id="3" name="Grafik 2" descr="Onay işareti düz dolguyla">
            <a:extLst>
              <a:ext uri="{FF2B5EF4-FFF2-40B4-BE49-F238E27FC236}">
                <a16:creationId xmlns:a16="http://schemas.microsoft.com/office/drawing/2014/main" id="{ECBD1C5A-D39F-1D42-12F8-A1F104827F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78158" y="852311"/>
            <a:ext cx="384312" cy="384312"/>
          </a:xfrm>
          <a:prstGeom prst="rect">
            <a:avLst/>
          </a:prstGeom>
        </p:spPr>
      </p:pic>
    </p:spTree>
    <p:extLst>
      <p:ext uri="{BB962C8B-B14F-4D97-AF65-F5344CB8AC3E}">
        <p14:creationId xmlns:p14="http://schemas.microsoft.com/office/powerpoint/2010/main" val="36645186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359</Words>
  <Application>Microsoft Office PowerPoint</Application>
  <PresentationFormat>Geniş ekran</PresentationFormat>
  <Paragraphs>31</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Century Gothic</vt:lpstr>
      <vt:lpstr>Office Teması</vt:lpstr>
      <vt:lpstr>Tüketiciler için Dinamik Kampanya Modülü Projesi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Varlık Yönetimi (DAM) Projesi</dc:title>
  <dc:creator>Ali ilker Yüceer</dc:creator>
  <cp:lastModifiedBy>Ali ilker Yüceer</cp:lastModifiedBy>
  <cp:revision>3</cp:revision>
  <dcterms:created xsi:type="dcterms:W3CDTF">2023-08-24T09:17:46Z</dcterms:created>
  <dcterms:modified xsi:type="dcterms:W3CDTF">2023-08-29T07:39:04Z</dcterms:modified>
</cp:coreProperties>
</file>